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69" r:id="rId2"/>
    <p:sldId id="268" r:id="rId3"/>
    <p:sldId id="275" r:id="rId4"/>
    <p:sldId id="273" r:id="rId5"/>
    <p:sldId id="266" r:id="rId6"/>
    <p:sldId id="274" r:id="rId7"/>
    <p:sldId id="276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ČÍSLO PROJEKTU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CZ.1.07/1.4.00/21.2364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NÁZEV</a:t>
            </a:r>
            <a:r>
              <a:rPr lang="cs-CZ" sz="2800">
                <a:solidFill>
                  <a:srgbClr val="FFFF00"/>
                </a:solidFill>
              </a:rPr>
              <a:t>: </a:t>
            </a:r>
            <a:r>
              <a:rPr lang="cs-CZ" sz="2800" smtClean="0">
                <a:solidFill>
                  <a:srgbClr val="FFFF00"/>
                </a:solidFill>
              </a:rPr>
              <a:t>VY_32_INOVACE_01_08_M6_Hanak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AUTOR</a:t>
            </a:r>
            <a:r>
              <a:rPr lang="cs-CZ" sz="2800" dirty="0">
                <a:solidFill>
                  <a:srgbClr val="FFFF00"/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860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TÉMA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Desetinné číslo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rgbClr val="FFFF00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Název projektu: </a:t>
            </a:r>
            <a:r>
              <a:rPr lang="cs-CZ" sz="1600" dirty="0" smtClean="0">
                <a:solidFill>
                  <a:srgbClr val="FFFF00"/>
                </a:solidFill>
              </a:rPr>
              <a:t>Škola hrou</a:t>
            </a:r>
            <a:endParaRPr lang="cs-CZ" sz="16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rgbClr val="FFFF00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2207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OBSAH</a:t>
            </a:r>
            <a:r>
              <a:rPr lang="cs-CZ" sz="2800">
                <a:solidFill>
                  <a:srgbClr val="FFFF00"/>
                </a:solidFill>
              </a:rPr>
              <a:t>: </a:t>
            </a:r>
            <a:r>
              <a:rPr lang="cs-CZ" sz="2800" smtClean="0">
                <a:solidFill>
                  <a:srgbClr val="FFFF00"/>
                </a:solidFill>
              </a:rPr>
              <a:t>Násobení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92745" y="202265"/>
            <a:ext cx="8527119" cy="778463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08521" y="1340767"/>
            <a:ext cx="8609307" cy="5328593"/>
          </a:xfrm>
          <a:prstGeom prst="roundRect">
            <a:avLst>
              <a:gd name="adj" fmla="val 3733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339852" y="15944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FF00"/>
                </a:solidFill>
              </a:rPr>
              <a:t>ANOTACE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32805" y="1484784"/>
            <a:ext cx="8296498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rgbClr val="FFFF00"/>
                </a:solidFill>
              </a:rPr>
              <a:t>H</a:t>
            </a:r>
            <a:r>
              <a:rPr lang="cs-CZ" sz="1800" dirty="0" smtClean="0">
                <a:solidFill>
                  <a:srgbClr val="FFFF00"/>
                </a:solidFill>
              </a:rPr>
              <a:t>odina je zaměřena na násobení desetinných čísel. </a:t>
            </a:r>
            <a:r>
              <a:rPr lang="cs-CZ" sz="1800" dirty="0" smtClean="0">
                <a:solidFill>
                  <a:srgbClr val="FFFF00"/>
                </a:solidFill>
              </a:rPr>
              <a:t>Na </a:t>
            </a:r>
            <a:r>
              <a:rPr lang="cs-CZ" sz="1800" dirty="0" smtClean="0">
                <a:solidFill>
                  <a:srgbClr val="FFFF00"/>
                </a:solidFill>
              </a:rPr>
              <a:t>začátku jsou uvedena pravidla pro násobení desetinných čísel. Nalezneme zde řešené příklady i příklady pro samostatné procvičení. </a:t>
            </a:r>
            <a:endParaRPr lang="cs-CZ" sz="1800" dirty="0" smtClean="0">
              <a:solidFill>
                <a:srgbClr val="FFFF00"/>
              </a:solidFill>
            </a:endParaRPr>
          </a:p>
          <a:p>
            <a:r>
              <a:rPr lang="cs-CZ" sz="1800" dirty="0">
                <a:solidFill>
                  <a:srgbClr val="FFFF00"/>
                </a:solidFill>
              </a:rPr>
              <a:t>Inovativnost </a:t>
            </a:r>
            <a:r>
              <a:rPr lang="cs-CZ" sz="1800" dirty="0">
                <a:solidFill>
                  <a:srgbClr val="FFFF00"/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r>
              <a:rPr lang="cs-CZ" sz="1800" dirty="0">
                <a:solidFill>
                  <a:srgbClr val="FFFF00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r>
              <a:rPr lang="cs-CZ" sz="1800" dirty="0">
                <a:solidFill>
                  <a:srgbClr val="FFFF00"/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89529" y="836289"/>
            <a:ext cx="8774708" cy="1137522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33239" y="22448"/>
            <a:ext cx="8733702" cy="818786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46622" y="53185"/>
            <a:ext cx="6484631" cy="67177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Vlastnosti násobení desetinných čísel: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87878" y="923958"/>
            <a:ext cx="7102955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1) </a:t>
            </a:r>
            <a:r>
              <a:rPr lang="cs-CZ" sz="2600" b="1" dirty="0" smtClean="0">
                <a:solidFill>
                  <a:srgbClr val="FFFF00"/>
                </a:solidFill>
              </a:rPr>
              <a:t>Komutativnost</a:t>
            </a:r>
            <a:r>
              <a:rPr lang="cs-CZ" sz="2600" dirty="0" smtClean="0">
                <a:solidFill>
                  <a:srgbClr val="FFFF00"/>
                </a:solidFill>
              </a:rPr>
              <a:t> (záměna činitelů)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739724" y="1356724"/>
            <a:ext cx="5303046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1,5 · 2,2 = 1,5 · 2,2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75975" y="1941731"/>
            <a:ext cx="8774708" cy="112502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76829" y="2048132"/>
            <a:ext cx="7191060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>
                <a:solidFill>
                  <a:srgbClr val="FFFF00"/>
                </a:solidFill>
              </a:rPr>
              <a:t>2</a:t>
            </a:r>
            <a:r>
              <a:rPr lang="cs-CZ" sz="2600" dirty="0" smtClean="0">
                <a:solidFill>
                  <a:srgbClr val="FFFF00"/>
                </a:solidFill>
              </a:rPr>
              <a:t>) </a:t>
            </a:r>
            <a:r>
              <a:rPr lang="cs-CZ" sz="2600" b="1" dirty="0" smtClean="0">
                <a:solidFill>
                  <a:srgbClr val="FFFF00"/>
                </a:solidFill>
              </a:rPr>
              <a:t>Asociativnost</a:t>
            </a:r>
            <a:r>
              <a:rPr lang="cs-CZ" sz="2600" dirty="0" smtClean="0">
                <a:solidFill>
                  <a:srgbClr val="FFFF00"/>
                </a:solidFill>
              </a:rPr>
              <a:t> (sdružování činitelů)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803542" y="2436724"/>
            <a:ext cx="8094124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(1,6 · 1,8) · 3,85 = 1,6 · (1,8 · 3,85) = 1,6 · 1,8 · 3,85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66669" y="3083468"/>
            <a:ext cx="8774708" cy="108065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501563" y="3150683"/>
            <a:ext cx="8506384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3) </a:t>
            </a:r>
            <a:r>
              <a:rPr lang="cs-CZ" sz="2600" b="1" dirty="0" smtClean="0">
                <a:solidFill>
                  <a:srgbClr val="FFFF00"/>
                </a:solidFill>
              </a:rPr>
              <a:t>Distributivnost  </a:t>
            </a:r>
            <a:r>
              <a:rPr lang="cs-CZ" sz="2600" dirty="0" smtClean="0">
                <a:solidFill>
                  <a:srgbClr val="FFFF00"/>
                </a:solidFill>
              </a:rPr>
              <a:t>( roznásobení součtu nebo rozdílu)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803541" y="3579119"/>
            <a:ext cx="8459193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1,5 · (12,4 + 12,8) = 1,5 · 12,4 + 1,5 · 12,8 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66669" y="4119447"/>
            <a:ext cx="8774708" cy="112533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501563" y="4212000"/>
            <a:ext cx="8506384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>
                <a:solidFill>
                  <a:srgbClr val="FFFF00"/>
                </a:solidFill>
              </a:rPr>
              <a:t>4</a:t>
            </a:r>
            <a:r>
              <a:rPr lang="cs-CZ" sz="2600" dirty="0" smtClean="0">
                <a:solidFill>
                  <a:srgbClr val="FFFF00"/>
                </a:solidFill>
              </a:rPr>
              <a:t>) </a:t>
            </a:r>
            <a:r>
              <a:rPr lang="cs-CZ" sz="2600" b="1" dirty="0" smtClean="0">
                <a:solidFill>
                  <a:srgbClr val="FFFF00"/>
                </a:solidFill>
              </a:rPr>
              <a:t>Neutrálnost čísla jedna</a:t>
            </a:r>
            <a:endParaRPr lang="cs-CZ" sz="2600" b="1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803541" y="4644000"/>
            <a:ext cx="3480427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1 · 7,2 = 7,2 · 1 = 7,2 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82399" y="5178339"/>
            <a:ext cx="8774708" cy="112533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535843" y="5244782"/>
            <a:ext cx="5948083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5) </a:t>
            </a:r>
            <a:r>
              <a:rPr lang="cs-CZ" sz="2600" b="1" dirty="0" smtClean="0">
                <a:solidFill>
                  <a:srgbClr val="FFFF00"/>
                </a:solidFill>
              </a:rPr>
              <a:t>Agresivnost nuly</a:t>
            </a:r>
            <a:endParaRPr lang="cs-CZ" sz="2600" b="1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900000" y="5703394"/>
            <a:ext cx="4349961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5,3 · 0 = 0 · 5,3 = 0 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HGW68T4R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6238" y="430530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7912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  <p:bldP spid="12" grpId="0"/>
      <p:bldP spid="14" grpId="0"/>
      <p:bldP spid="15" grpId="0"/>
      <p:bldP spid="17" grpId="0"/>
      <p:bldP spid="18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Zaoblený obdélník 34"/>
          <p:cNvSpPr/>
          <p:nvPr/>
        </p:nvSpPr>
        <p:spPr>
          <a:xfrm>
            <a:off x="4593640" y="2617890"/>
            <a:ext cx="4329339" cy="3691429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8" name="Zástupný symbol pro obsah 2"/>
          <p:cNvSpPr>
            <a:spLocks noGrp="1"/>
          </p:cNvSpPr>
          <p:nvPr/>
        </p:nvSpPr>
        <p:spPr>
          <a:xfrm>
            <a:off x="5735227" y="5400679"/>
            <a:ext cx="2581189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600" dirty="0" smtClean="0">
                <a:solidFill>
                  <a:srgbClr val="FFFF00"/>
                </a:solidFill>
              </a:rPr>
              <a:t>45609375</a:t>
            </a:r>
            <a:endParaRPr lang="cs-CZ" sz="2800" b="1" spc="6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38003" y="2601379"/>
            <a:ext cx="4455637" cy="3707939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1464570" y="4877429"/>
            <a:ext cx="1835040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600" dirty="0" smtClean="0">
                <a:solidFill>
                  <a:srgbClr val="FFFF00"/>
                </a:solidFill>
              </a:rPr>
              <a:t>24768</a:t>
            </a:r>
            <a:endParaRPr lang="cs-CZ" sz="2800" b="1" spc="6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98964" y="113666"/>
            <a:ext cx="8906562" cy="1827012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28699" y="113666"/>
            <a:ext cx="5546942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ypočítejte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730036" y="2839179"/>
            <a:ext cx="3098135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solidFill>
                  <a:srgbClr val="FFFF00"/>
                </a:solidFill>
              </a:rPr>
              <a:t>a</a:t>
            </a:r>
            <a:r>
              <a:rPr lang="cs-CZ" sz="2800" dirty="0" smtClean="0">
                <a:solidFill>
                  <a:srgbClr val="FFFF00"/>
                </a:solidFill>
              </a:rPr>
              <a:t>)        </a:t>
            </a:r>
            <a:r>
              <a:rPr lang="cs-CZ" sz="2800" b="1" spc="600" dirty="0" smtClean="0">
                <a:solidFill>
                  <a:srgbClr val="FFFF00"/>
                </a:solidFill>
              </a:rPr>
              <a:t>2,58</a:t>
            </a:r>
            <a:endParaRPr lang="cs-CZ" sz="2800" b="1" spc="6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767911" y="575784"/>
            <a:ext cx="3170144" cy="62096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2,58 · 9,6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774739" y="1063629"/>
            <a:ext cx="4287628" cy="6371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b) 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52,125 · 0,875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1424939" y="3312289"/>
            <a:ext cx="2075080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rgbClr val="FFFF00"/>
                </a:solidFill>
              </a:rPr>
              <a:t>   · </a:t>
            </a:r>
            <a:r>
              <a:rPr lang="cs-CZ" sz="2800" b="1" spc="600" dirty="0">
                <a:solidFill>
                  <a:srgbClr val="FFFF00"/>
                </a:solidFill>
              </a:rPr>
              <a:t>9</a:t>
            </a:r>
            <a:r>
              <a:rPr lang="cs-CZ" sz="2800" b="1" spc="600" dirty="0" smtClean="0">
                <a:solidFill>
                  <a:srgbClr val="FFFF00"/>
                </a:solidFill>
              </a:rPr>
              <a:t>,6</a:t>
            </a:r>
            <a:endParaRPr lang="cs-CZ" sz="2800" b="1" spc="6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1424939" y="3802871"/>
            <a:ext cx="1542502" cy="0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1716570" y="3818586"/>
            <a:ext cx="1835040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600" dirty="0" smtClean="0">
                <a:solidFill>
                  <a:srgbClr val="FFFF00"/>
                </a:solidFill>
              </a:rPr>
              <a:t>1548</a:t>
            </a:r>
            <a:endParaRPr lang="cs-CZ" sz="2800" b="1" spc="6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39" name="Zástupný symbol pro obsah 2"/>
          <p:cNvSpPr>
            <a:spLocks noGrp="1"/>
          </p:cNvSpPr>
          <p:nvPr/>
        </p:nvSpPr>
        <p:spPr>
          <a:xfrm>
            <a:off x="1944000" y="4887177"/>
            <a:ext cx="466888" cy="76532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rgbClr val="FFFF00"/>
                </a:solidFill>
              </a:rPr>
              <a:t>,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242338" y="1940678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349708" y="2051465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5364088" y="2869894"/>
            <a:ext cx="3098135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b)       </a:t>
            </a:r>
            <a:r>
              <a:rPr lang="cs-CZ" sz="2800" b="1" spc="600" dirty="0" smtClean="0">
                <a:solidFill>
                  <a:srgbClr val="FFFF00"/>
                </a:solidFill>
              </a:rPr>
              <a:t>52,125</a:t>
            </a:r>
            <a:endParaRPr lang="cs-CZ" sz="2800" b="1" spc="6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43" name="Zástupný symbol pro obsah 2"/>
          <p:cNvSpPr>
            <a:spLocks noGrp="1"/>
          </p:cNvSpPr>
          <p:nvPr/>
        </p:nvSpPr>
        <p:spPr>
          <a:xfrm>
            <a:off x="6516216" y="3380494"/>
            <a:ext cx="1800200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rgbClr val="FFFF00"/>
                </a:solidFill>
              </a:rPr>
              <a:t>·</a:t>
            </a:r>
            <a:r>
              <a:rPr lang="cs-CZ" sz="2800" b="1" spc="600" dirty="0" smtClean="0">
                <a:solidFill>
                  <a:srgbClr val="FFFF00"/>
                </a:solidFill>
              </a:rPr>
              <a:t>0,875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cxnSp>
        <p:nvCxnSpPr>
          <p:cNvPr id="44" name="Přímá spojnice 43"/>
          <p:cNvCxnSpPr/>
          <p:nvPr/>
        </p:nvCxnSpPr>
        <p:spPr>
          <a:xfrm>
            <a:off x="5673911" y="3884140"/>
            <a:ext cx="2467455" cy="0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Zástupný symbol pro obsah 2"/>
          <p:cNvSpPr>
            <a:spLocks noGrp="1"/>
          </p:cNvSpPr>
          <p:nvPr/>
        </p:nvSpPr>
        <p:spPr>
          <a:xfrm>
            <a:off x="6120000" y="3884140"/>
            <a:ext cx="2581189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600" dirty="0">
                <a:solidFill>
                  <a:srgbClr val="FFFF00"/>
                </a:solidFill>
              </a:rPr>
              <a:t> </a:t>
            </a:r>
            <a:r>
              <a:rPr lang="cs-CZ" sz="2800" b="1" spc="600" dirty="0" smtClean="0">
                <a:solidFill>
                  <a:srgbClr val="FFFF00"/>
                </a:solidFill>
              </a:rPr>
              <a:t>260625</a:t>
            </a:r>
            <a:endParaRPr lang="cs-CZ" sz="2800" b="1" spc="6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47" name="Zástupný symbol pro obsah 2"/>
          <p:cNvSpPr>
            <a:spLocks noGrp="1"/>
          </p:cNvSpPr>
          <p:nvPr/>
        </p:nvSpPr>
        <p:spPr>
          <a:xfrm>
            <a:off x="6192000" y="5400679"/>
            <a:ext cx="466888" cy="76532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rgbClr val="FFFF00"/>
                </a:solidFill>
              </a:rPr>
              <a:t>,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50" name="Obdélníkový popisek 49"/>
          <p:cNvSpPr/>
          <p:nvPr/>
        </p:nvSpPr>
        <p:spPr>
          <a:xfrm>
            <a:off x="3227058" y="4322232"/>
            <a:ext cx="3670617" cy="1921195"/>
          </a:xfrm>
          <a:prstGeom prst="wedgeRectCallout">
            <a:avLst>
              <a:gd name="adj1" fmla="val -82092"/>
              <a:gd name="adj2" fmla="val 4926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Součin má tolik desetinných míst, kolik desetinných míst mají činitelé dohromady.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1464570" y="4266177"/>
            <a:ext cx="1835040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600" dirty="0" smtClean="0">
                <a:solidFill>
                  <a:srgbClr val="FFFF00"/>
                </a:solidFill>
              </a:rPr>
              <a:t>2322</a:t>
            </a:r>
            <a:endParaRPr lang="cs-CZ" sz="2800" b="1" spc="6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1377509" y="4787632"/>
            <a:ext cx="1555902" cy="0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6012000" y="4387786"/>
            <a:ext cx="2581189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600" dirty="0" smtClean="0">
                <a:solidFill>
                  <a:srgbClr val="FFFF00"/>
                </a:solidFill>
              </a:rPr>
              <a:t>364875</a:t>
            </a:r>
            <a:endParaRPr lang="cs-CZ" sz="2800" b="1" spc="6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33" name="Zástupný symbol pro obsah 2"/>
          <p:cNvSpPr>
            <a:spLocks noGrp="1"/>
          </p:cNvSpPr>
          <p:nvPr/>
        </p:nvSpPr>
        <p:spPr>
          <a:xfrm>
            <a:off x="5724000" y="4871015"/>
            <a:ext cx="2581189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600" dirty="0" smtClean="0">
                <a:solidFill>
                  <a:srgbClr val="FFFF00"/>
                </a:solidFill>
              </a:rPr>
              <a:t>417000</a:t>
            </a:r>
            <a:endParaRPr lang="cs-CZ" sz="2800" b="1" spc="6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5673912" y="5372601"/>
            <a:ext cx="2467455" cy="0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spravce\AppData\Local\Microsoft\Windows\Temporary Internet Files\Content.IE5\D1R1SU0N\MC90043800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375" y="392172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189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27" grpId="0" build="allAtOnce"/>
      <p:bldP spid="8" grpId="0"/>
      <p:bldP spid="9" grpId="0"/>
      <p:bldP spid="10" grpId="0"/>
      <p:bldP spid="11" grpId="0"/>
      <p:bldP spid="30" grpId="0"/>
      <p:bldP spid="37" grpId="0" build="allAtOnce"/>
      <p:bldP spid="39" grpId="0"/>
      <p:bldP spid="41" grpId="0"/>
      <p:bldP spid="42" grpId="0"/>
      <p:bldP spid="43" grpId="0"/>
      <p:bldP spid="46" grpId="0"/>
      <p:bldP spid="47" grpId="0"/>
      <p:bldP spid="50" grpId="0" animBg="1"/>
      <p:bldP spid="50" grpId="1" animBg="1"/>
      <p:bldP spid="24" grpId="0" build="allAtOnce"/>
      <p:bldP spid="31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52100" y="1010056"/>
            <a:ext cx="8366398" cy="5544616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354799" y="1354280"/>
            <a:ext cx="6120680" cy="485616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1641668" y="44624"/>
            <a:ext cx="5546942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>
                <a:solidFill>
                  <a:srgbClr val="FFFF00"/>
                </a:solidFill>
              </a:rPr>
              <a:t>2</a:t>
            </a:r>
            <a:r>
              <a:rPr lang="cs-CZ" sz="2800" b="1" dirty="0" smtClean="0">
                <a:solidFill>
                  <a:srgbClr val="FFFF00"/>
                </a:solidFill>
              </a:rPr>
              <a:t>) </a:t>
            </a:r>
            <a:r>
              <a:rPr lang="cs-CZ" sz="2800" dirty="0" smtClean="0">
                <a:solidFill>
                  <a:srgbClr val="FFFF00"/>
                </a:solidFill>
              </a:rPr>
              <a:t>Vynásobte desetinná čísla:</a:t>
            </a:r>
            <a:endParaRPr lang="cs-CZ" sz="28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2018879" y="1509272"/>
            <a:ext cx="5162383" cy="46221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a)  42,8 </a:t>
            </a:r>
            <a:r>
              <a:rPr lang="cs-CZ" sz="2800" b="1" spc="3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·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0,784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b)  2,84 </a:t>
            </a:r>
            <a:r>
              <a:rPr lang="cs-CZ" sz="2800" b="1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·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8,48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c)  0,824 </a:t>
            </a:r>
            <a:r>
              <a:rPr lang="cs-CZ" sz="2800" b="1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·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4,87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d)  0,94 </a:t>
            </a:r>
            <a:r>
              <a:rPr lang="cs-CZ" sz="2800" b="1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·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0,835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e)   9,4 </a:t>
            </a:r>
            <a:r>
              <a:rPr lang="cs-CZ" sz="2800" b="1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·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3,85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f)   0,49 </a:t>
            </a:r>
            <a:r>
              <a:rPr lang="cs-CZ" sz="2800" b="1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·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53,8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g)  4,9 </a:t>
            </a:r>
            <a:r>
              <a:rPr lang="cs-CZ" sz="2800" b="1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·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7,23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h)  0,64 </a:t>
            </a:r>
            <a:r>
              <a:rPr lang="cs-CZ" sz="2800" b="1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·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72,3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i)   4,6 </a:t>
            </a:r>
            <a:r>
              <a:rPr lang="cs-CZ" sz="2800" b="1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·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2,73</a:t>
            </a:r>
          </a:p>
          <a:p>
            <a:pPr marL="0" indent="0" algn="just">
              <a:buNone/>
            </a:pPr>
            <a:endParaRPr lang="cs-CZ" sz="2800" spc="3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3074" name="Picture 2" descr="C:\Users\spravce\AppData\Local\Microsoft\Windows\Temporary Internet Files\Content.IE5\BL96J1IA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563" y="2944205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940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683568" y="980728"/>
            <a:ext cx="7869112" cy="5544616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FFC000"/>
              </a:gs>
              <a:gs pos="0">
                <a:srgbClr val="FF6633"/>
              </a:gs>
              <a:gs pos="6000">
                <a:srgbClr val="FFFF00"/>
              </a:gs>
              <a:gs pos="100000">
                <a:srgbClr val="FFC000"/>
              </a:gs>
              <a:gs pos="100000">
                <a:srgbClr val="3366FF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1521780" y="1304764"/>
            <a:ext cx="6336704" cy="4896544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827584" y="86379"/>
            <a:ext cx="7725096" cy="762397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1115615" y="256311"/>
            <a:ext cx="1693351" cy="624761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2411760" y="1441940"/>
            <a:ext cx="3240359" cy="46221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</a:rPr>
              <a:t>a)  33,555 2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b)  24,083 2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c)   4,012 88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d)   0,784 9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e)   36,19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f)   26,362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g)  35,427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h)  46,272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i)   12,558</a:t>
            </a:r>
          </a:p>
        </p:txBody>
      </p:sp>
      <p:pic>
        <p:nvPicPr>
          <p:cNvPr id="4098" name="Picture 2" descr="C:\Users\spravce\AppData\Local\Microsoft\Windows\Temporary Internet Files\Content.IE5\0BASIBLT\MC9004377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113" y="27289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5266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4275" y="646837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22250" y="3347137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794718" y="4175229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68040" y="892825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24582" y="2555049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61516" y="1719677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775494" y="5039325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64494" y="5831413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25030" y="90483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FF00"/>
                </a:solidFill>
              </a:rPr>
              <a:t>Hypertextové odkazy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157" y="212829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93222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226" y="1124744"/>
            <a:ext cx="910377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MOLNÁR, Josef; KOPECKÝ, Milan; LIŠKOVÁ, Hana a kol. </a:t>
            </a:r>
            <a:r>
              <a:rPr lang="cs-CZ" sz="1100" i="1" dirty="0">
                <a:solidFill>
                  <a:srgbClr val="FFFF00"/>
                </a:solidFill>
              </a:rPr>
              <a:t>Matematika 6</a:t>
            </a:r>
            <a:r>
              <a:rPr lang="cs-CZ" sz="1100" dirty="0">
                <a:solidFill>
                  <a:srgbClr val="FFFF00"/>
                </a:solidFill>
              </a:rPr>
              <a:t>.Liberec: </a:t>
            </a:r>
            <a:r>
              <a:rPr lang="cs-CZ" sz="1100" dirty="0" err="1">
                <a:solidFill>
                  <a:srgbClr val="FFFF00"/>
                </a:solidFill>
              </a:rPr>
              <a:t>Prodos</a:t>
            </a:r>
            <a:r>
              <a:rPr lang="cs-CZ" sz="1100" dirty="0">
                <a:solidFill>
                  <a:srgbClr val="FFFF00"/>
                </a:solidFill>
              </a:rPr>
              <a:t>, 1998, ISBN </a:t>
            </a:r>
            <a:r>
              <a:rPr lang="cs-CZ" sz="1100" dirty="0" smtClean="0">
                <a:solidFill>
                  <a:srgbClr val="FFFF00"/>
                </a:solidFill>
              </a:rPr>
              <a:t>80-85806-98-3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MULLEROVÁ, Jana; MIKULČÁK, Jiří; KABELE, Jiří a kol. </a:t>
            </a:r>
            <a:r>
              <a:rPr lang="cs-CZ" sz="1100" i="1" dirty="0">
                <a:solidFill>
                  <a:srgbClr val="FFFF00"/>
                </a:solidFill>
              </a:rPr>
              <a:t>Matematika pro 6. ročník</a:t>
            </a:r>
            <a:r>
              <a:rPr lang="cs-CZ" sz="1100" dirty="0">
                <a:solidFill>
                  <a:srgbClr val="FFFF00"/>
                </a:solidFill>
              </a:rPr>
              <a:t>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rgbClr val="FFFF00"/>
                </a:solidFill>
              </a:rPr>
              <a:t>DYTRYCH</a:t>
            </a:r>
            <a:r>
              <a:rPr lang="cs-CZ" sz="1100" dirty="0">
                <a:solidFill>
                  <a:srgbClr val="FFFF00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rgbClr val="FFFF00"/>
                </a:solidFill>
              </a:rPr>
              <a:t>Sbírka úloh z matematiky</a:t>
            </a:r>
            <a:r>
              <a:rPr lang="cs-CZ" sz="1100" dirty="0">
                <a:solidFill>
                  <a:srgbClr val="FFFF00"/>
                </a:solidFill>
              </a:rPr>
              <a:t>. Pohořelice: Fortuna, 2001, ISBN 80-7168-766-9. </a:t>
            </a: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rgbClr val="FFFF00"/>
                </a:solidFill>
              </a:rPr>
              <a:t>Galerie klipart</a:t>
            </a:r>
            <a:endParaRPr lang="cs-CZ" sz="1100" dirty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430</TotalTime>
  <Words>431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68</cp:revision>
  <dcterms:created xsi:type="dcterms:W3CDTF">2011-10-16T10:29:28Z</dcterms:created>
  <dcterms:modified xsi:type="dcterms:W3CDTF">2013-03-23T17:01:25Z</dcterms:modified>
</cp:coreProperties>
</file>