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69" r:id="rId2"/>
    <p:sldId id="268" r:id="rId3"/>
    <p:sldId id="275" r:id="rId4"/>
    <p:sldId id="278" r:id="rId5"/>
    <p:sldId id="279" r:id="rId6"/>
    <p:sldId id="280" r:id="rId7"/>
    <p:sldId id="281" r:id="rId8"/>
    <p:sldId id="282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D2F"/>
    <a:srgbClr val="CCFF33"/>
    <a:srgbClr val="99FF33"/>
    <a:srgbClr val="497002"/>
    <a:srgbClr val="206E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4.wmf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4.wmf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5.wmf"/><Relationship Id="rId2" Type="http://schemas.openxmlformats.org/officeDocument/2006/relationships/image" Target="../media/image25.png"/><Relationship Id="rId16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17" Type="http://schemas.openxmlformats.org/officeDocument/2006/relationships/image" Target="../media/image5.wmf"/><Relationship Id="rId2" Type="http://schemas.openxmlformats.org/officeDocument/2006/relationships/image" Target="../media/image250.png"/><Relationship Id="rId16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5" Type="http://schemas.openxmlformats.org/officeDocument/2006/relationships/image" Target="../media/image5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Relationship Id="rId14" Type="http://schemas.openxmlformats.org/officeDocument/2006/relationships/image" Target="../media/image5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VY_32_INOVACE_01_09_M6_Hanak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04027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Délková jednotka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8440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67345" y="1412776"/>
            <a:ext cx="8609307" cy="5184576"/>
          </a:xfrm>
          <a:prstGeom prst="roundRect">
            <a:avLst>
              <a:gd name="adj" fmla="val 722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507098" y="-5680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66961" y="1556792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odina je zaměřena na převod délkových jednotek. </a:t>
            </a:r>
            <a:br>
              <a:rPr lang="cs-CZ" sz="1800" dirty="0" smtClean="0">
                <a:solidFill>
                  <a:srgbClr val="FFFF00"/>
                </a:solidFill>
              </a:rPr>
            </a:br>
            <a:r>
              <a:rPr lang="cs-CZ" sz="1800" dirty="0" smtClean="0">
                <a:solidFill>
                  <a:srgbClr val="FFFF00"/>
                </a:solidFill>
              </a:rPr>
              <a:t>Na začátku jsou uvedena pravidla pro převod délkových jednotek. Nalezneme zde řešené příklady i </a:t>
            </a:r>
            <a:r>
              <a:rPr lang="cs-CZ" sz="1800" dirty="0">
                <a:solidFill>
                  <a:srgbClr val="FFFF00"/>
                </a:solidFill>
              </a:rPr>
              <a:t>příklady pro samostatné procvičení.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Inovativnost </a:t>
            </a:r>
            <a:r>
              <a:rPr lang="cs-CZ" sz="1800" dirty="0">
                <a:solidFill>
                  <a:srgbClr val="FFFF00"/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33239" y="950413"/>
            <a:ext cx="8774708" cy="256455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3239" y="22448"/>
            <a:ext cx="8733702" cy="81878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46622" y="53185"/>
            <a:ext cx="6841060" cy="67177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jednotka délky: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043608" y="1121793"/>
            <a:ext cx="3410664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Další jednotky délky: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239303" y="1121793"/>
            <a:ext cx="3186329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kilometr       1 km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239303" y="1706799"/>
            <a:ext cx="3186329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decimetr      1 dm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239303" y="2258331"/>
            <a:ext cx="3048379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centimetr     1 cm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231042" y="2766999"/>
            <a:ext cx="3194590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milimetr       1 mm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12736" y="3566769"/>
            <a:ext cx="8774708" cy="322639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625780" y="4806911"/>
                <a:ext cx="1080120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780" y="4806911"/>
                <a:ext cx="1080120" cy="72008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4860032" y="4787720"/>
                <a:ext cx="1080120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787720"/>
                <a:ext cx="1080120" cy="7200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6207562" y="4807294"/>
                <a:ext cx="1080120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7562" y="4807294"/>
                <a:ext cx="1080120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7596336" y="4806911"/>
                <a:ext cx="1080120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6" y="4806911"/>
                <a:ext cx="1080120" cy="72008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3552801" y="4803857"/>
                <a:ext cx="1080120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2801" y="4803857"/>
                <a:ext cx="1080120" cy="72008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Volný tvar 38"/>
          <p:cNvSpPr/>
          <p:nvPr/>
        </p:nvSpPr>
        <p:spPr>
          <a:xfrm>
            <a:off x="1257961" y="4341618"/>
            <a:ext cx="2430975" cy="336555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4092861" y="4341618"/>
            <a:ext cx="1067661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5692419" y="4320281"/>
            <a:ext cx="1055203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7068734" y="4289035"/>
            <a:ext cx="1055203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 rot="10800000">
            <a:off x="4105319" y="5661248"/>
            <a:ext cx="1055203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 rot="10800000">
            <a:off x="5580112" y="5650170"/>
            <a:ext cx="1055203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 rot="10800000">
            <a:off x="7026566" y="5661248"/>
            <a:ext cx="1055203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 rot="10800000">
            <a:off x="1198252" y="5675411"/>
            <a:ext cx="2430975" cy="336555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1765667" y="3765815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· 1000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825376" y="601196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: 1000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123321" y="3806196"/>
            <a:ext cx="994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·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640772" y="3806196"/>
            <a:ext cx="994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·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50742" y="3765815"/>
            <a:ext cx="994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·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165979" y="6011966"/>
            <a:ext cx="994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: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692419" y="6011966"/>
            <a:ext cx="994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: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141853" y="6011966"/>
            <a:ext cx="994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: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4355976" y="53185"/>
                <a:ext cx="3240360" cy="6717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𝒎𝒆𝒕𝒓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          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6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53185"/>
                <a:ext cx="3240360" cy="6717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522" y="1736147"/>
            <a:ext cx="1616546" cy="170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91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2" grpId="0"/>
      <p:bldP spid="15" grpId="0"/>
      <p:bldP spid="18" grpId="0"/>
      <p:bldP spid="6" grpId="0" animBg="1"/>
      <p:bldP spid="22" grpId="0" animBg="1"/>
      <p:bldP spid="23" grpId="0" animBg="1"/>
      <p:bldP spid="24" grpId="0" animBg="1"/>
      <p:bldP spid="25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38003" y="2096297"/>
            <a:ext cx="9005997" cy="425662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30540" y="72948"/>
            <a:ext cx="8906562" cy="133982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28698" y="113666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Převeďte na uvedenou jednotku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98649" y="2339547"/>
                <a:ext cx="2201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)   0, 72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649" y="2339547"/>
                <a:ext cx="2201144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767911" y="575784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0,72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911" y="575784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778149" y="598566"/>
                <a:ext cx="4287628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0,025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8149" y="598566"/>
                <a:ext cx="4287628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242338" y="1435596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49708" y="1546383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28698" y="3074352"/>
            <a:ext cx="3992717" cy="1145710"/>
          </a:xfrm>
          <a:prstGeom prst="wedgeRectCallout">
            <a:avLst>
              <a:gd name="adj1" fmla="val 2435"/>
              <a:gd name="adj2" fmla="val -683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Podle převodního schématu platí, že dané číslo musíme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násobit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1000.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483768" y="2339547"/>
                <a:ext cx="345638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 0, 72 · 1000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𝒎𝒎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2339547"/>
                <a:ext cx="3456384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751264" y="2339423"/>
                <a:ext cx="187220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 72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𝒎𝒎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1264" y="2339423"/>
                <a:ext cx="187220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ový popisek 29"/>
          <p:cNvSpPr/>
          <p:nvPr/>
        </p:nvSpPr>
        <p:spPr>
          <a:xfrm>
            <a:off x="4632865" y="3079129"/>
            <a:ext cx="3891439" cy="1140933"/>
          </a:xfrm>
          <a:prstGeom prst="wedgeRectCallout">
            <a:avLst>
              <a:gd name="adj1" fmla="val -43439"/>
              <a:gd name="adj2" fmla="val -7331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Desetinná čárka se posune o tři místa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doprava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525103" y="4144103"/>
                <a:ext cx="2303340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)  0,025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solidFill>
                    <a:srgbClr val="FFFF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103" y="4144103"/>
                <a:ext cx="2303340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Obdélníkový popisek 31"/>
          <p:cNvSpPr/>
          <p:nvPr/>
        </p:nvSpPr>
        <p:spPr>
          <a:xfrm>
            <a:off x="198964" y="4976269"/>
            <a:ext cx="3992717" cy="1188009"/>
          </a:xfrm>
          <a:prstGeom prst="wedgeRectCallout">
            <a:avLst>
              <a:gd name="adj1" fmla="val 2435"/>
              <a:gd name="adj2" fmla="val -683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Podle převodního schématu platí, že dané číslo musíme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násobit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10 000.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605768" y="4293500"/>
                <a:ext cx="39104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 0,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025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· 10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00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𝒅𝒎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5768" y="4293500"/>
                <a:ext cx="3910447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191999" y="4275618"/>
                <a:ext cx="237626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 2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50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𝒅𝒎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1999" y="4275618"/>
                <a:ext cx="2376264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Obdélníkový popisek 34"/>
          <p:cNvSpPr/>
          <p:nvPr/>
        </p:nvSpPr>
        <p:spPr>
          <a:xfrm>
            <a:off x="4570496" y="4976269"/>
            <a:ext cx="3891439" cy="1140933"/>
          </a:xfrm>
          <a:prstGeom prst="wedgeRectCallout">
            <a:avLst>
              <a:gd name="adj1" fmla="val -43439"/>
              <a:gd name="adj2" fmla="val -7331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Desetinná čárka se posune o čtyři místa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doprava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D1R1SU0N\MC900438000[3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131" y="1409629"/>
            <a:ext cx="1584175" cy="107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38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6" grpId="0"/>
      <p:bldP spid="22" grpId="0" animBg="1"/>
      <p:bldP spid="28" grpId="0"/>
      <p:bldP spid="29" grpId="0"/>
      <p:bldP spid="30" grpId="0" animBg="1"/>
      <p:bldP spid="31" grpId="0"/>
      <p:bldP spid="32" grpId="0" animBg="1"/>
      <p:bldP spid="33" grpId="0"/>
      <p:bldP spid="34" grpId="0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1444" y="2092105"/>
            <a:ext cx="9005997" cy="425662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8964" y="113666"/>
            <a:ext cx="8906562" cy="129911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28698" y="113666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Převeďte na uvedenou jednotku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07209" y="2335355"/>
                <a:ext cx="232979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)   260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𝒎𝒎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209" y="2335355"/>
                <a:ext cx="2329795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67911" y="575784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260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911" y="575784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4491086" y="582695"/>
                <a:ext cx="4287628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5 200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1086" y="582695"/>
                <a:ext cx="4287628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50899" y="1431404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58269" y="1542191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337259" y="3070160"/>
            <a:ext cx="3992717" cy="1145710"/>
          </a:xfrm>
          <a:prstGeom prst="wedgeRectCallout">
            <a:avLst>
              <a:gd name="adj1" fmla="val 2435"/>
              <a:gd name="adj2" fmla="val -683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Podle převodního schématu platí, že dané číslo musíme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dělit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1000.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614331" y="2335355"/>
                <a:ext cx="3190366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260 :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1000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4331" y="2335355"/>
                <a:ext cx="3190366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5270441" y="2343776"/>
                <a:ext cx="187220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=0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,26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0441" y="2343776"/>
                <a:ext cx="187220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ový popisek 12"/>
          <p:cNvSpPr/>
          <p:nvPr/>
        </p:nvSpPr>
        <p:spPr>
          <a:xfrm>
            <a:off x="4641426" y="3074937"/>
            <a:ext cx="3891439" cy="1140933"/>
          </a:xfrm>
          <a:prstGeom prst="wedgeRectCallout">
            <a:avLst>
              <a:gd name="adj1" fmla="val -43439"/>
              <a:gd name="adj2" fmla="val -7331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Desetinná čárka se posune o tři místa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doleva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33664" y="4139911"/>
                <a:ext cx="2303340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)  5 200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solidFill>
                    <a:srgbClr val="FFFF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664" y="4139911"/>
                <a:ext cx="2303340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ový popisek 14"/>
          <p:cNvSpPr/>
          <p:nvPr/>
        </p:nvSpPr>
        <p:spPr>
          <a:xfrm>
            <a:off x="207525" y="4972077"/>
            <a:ext cx="3992717" cy="1188009"/>
          </a:xfrm>
          <a:prstGeom prst="wedgeRectCallout">
            <a:avLst>
              <a:gd name="adj1" fmla="val 2435"/>
              <a:gd name="adj2" fmla="val -683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Podle převodního schématu platí, že dané číslo musíme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dělit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100 000.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643146" y="4273444"/>
                <a:ext cx="40256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5 200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: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100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000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𝒌𝒎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146" y="4273444"/>
                <a:ext cx="4025647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452769" y="4273444"/>
                <a:ext cx="291052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0,052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𝒌𝒎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2769" y="4273444"/>
                <a:ext cx="2910520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ový popisek 17"/>
          <p:cNvSpPr/>
          <p:nvPr/>
        </p:nvSpPr>
        <p:spPr>
          <a:xfrm>
            <a:off x="4579057" y="4972077"/>
            <a:ext cx="3891439" cy="1140933"/>
          </a:xfrm>
          <a:prstGeom prst="wedgeRectCallout">
            <a:avLst>
              <a:gd name="adj1" fmla="val -43439"/>
              <a:gd name="adj2" fmla="val -7331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Desetinná čárka se posune o pět místa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doleva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9" name="Picture 2" descr="C:\Users\spravce\AppData\Local\Microsoft\Windows\Temporary Internet Files\Content.IE5\D1R1SU0N\MC900438000[3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131" y="1409629"/>
            <a:ext cx="1584175" cy="107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17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 animBg="1"/>
      <p:bldP spid="11" grpId="0"/>
      <p:bldP spid="12" grpId="0"/>
      <p:bldP spid="13" grpId="0" animBg="1"/>
      <p:bldP spid="14" grpId="0"/>
      <p:bldP spid="15" grpId="0" animBg="1"/>
      <p:bldP spid="16" grpId="0"/>
      <p:bldP spid="17" grpId="0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9433" y="94400"/>
            <a:ext cx="9005997" cy="636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87720" y="781084"/>
            <a:ext cx="8906562" cy="5240204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17454" y="781084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Převeďte na uvedenou jednotku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75198" y="210012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198" y="210012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56667" y="1243202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0,89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667" y="1243202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756667" y="1865853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0,002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667" y="1865853"/>
                <a:ext cx="3170144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56667" y="2511419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25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667" y="2511419"/>
                <a:ext cx="3170144" cy="637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756667" y="3148598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63,4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667" y="3148598"/>
                <a:ext cx="3170144" cy="63717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71823" y="3798179"/>
                <a:ext cx="342110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74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823" y="3798179"/>
                <a:ext cx="3421104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91170" y="4440542"/>
                <a:ext cx="3401757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4,6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170" y="4440542"/>
                <a:ext cx="3401757" cy="6371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91170" y="5095977"/>
                <a:ext cx="3761798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g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0,003 4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170" y="5095977"/>
                <a:ext cx="3761798" cy="63717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4524368" y="1516522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533674" y="1482235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890 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3674" y="1482235"/>
                <a:ext cx="2235255" cy="53224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524368" y="2127640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508220" y="2732605"/>
            <a:ext cx="2709044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512164" y="3373037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524368" y="4004018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512164" y="4669691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512164" y="5297643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545822" y="2096444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205 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5822" y="2096444"/>
                <a:ext cx="2235255" cy="53224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552968" y="2732605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250 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2968" y="2732605"/>
                <a:ext cx="2235255" cy="53224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552967" y="3376052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6 340 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2967" y="3376052"/>
                <a:ext cx="2235255" cy="53224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517223" y="3971063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7 400 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7223" y="3971063"/>
                <a:ext cx="2235255" cy="53224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558522" y="4626840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4 600 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𝑚𝑚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8522" y="4626840"/>
                <a:ext cx="2235255" cy="53224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564077" y="5254792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3 400 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𝑚𝑚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4077" y="5254792"/>
                <a:ext cx="2235255" cy="53224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BL96J1IA\MC900434403[2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10756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30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9" grpId="0"/>
      <p:bldP spid="20" grpId="0"/>
      <p:bldP spid="21" grpId="0"/>
      <p:bldP spid="22" grpId="0"/>
      <p:bldP spid="23" grpId="0"/>
      <p:bldP spid="24" grpId="0" animBg="1"/>
      <p:bldP spid="25" grpId="0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38003" y="145035"/>
            <a:ext cx="9005997" cy="979709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72462" y="1256437"/>
            <a:ext cx="8906562" cy="540060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36486" y="1268760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Převeďte na uvedenou jednotku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43768" y="388284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388284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775699" y="1730878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95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699" y="1730878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775699" y="2353529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2 500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699" y="2353529"/>
                <a:ext cx="3170144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775699" y="2999095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0,65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699" y="2999095"/>
                <a:ext cx="3170144" cy="637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775699" y="3636274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34,6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699" y="3636274"/>
                <a:ext cx="3170144" cy="63717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790855" y="4285855"/>
                <a:ext cx="342110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740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855" y="4285855"/>
                <a:ext cx="3421104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810202" y="4928218"/>
                <a:ext cx="3401757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670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202" y="4928218"/>
                <a:ext cx="3401757" cy="6371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810202" y="5583653"/>
                <a:ext cx="3761798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g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41 000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202" y="5583653"/>
                <a:ext cx="3761798" cy="63717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4543400" y="2004198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552706" y="1969911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0,095 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2706" y="1969911"/>
                <a:ext cx="2235255" cy="53224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543400" y="2615316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527252" y="3220281"/>
            <a:ext cx="2709044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531196" y="3860713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543400" y="4491694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531196" y="5157367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531196" y="5785319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564854" y="2584120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0,25 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4854" y="2584120"/>
                <a:ext cx="2235255" cy="53224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572000" y="3220281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0,065 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3220281"/>
                <a:ext cx="2235255" cy="53224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571999" y="3863728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0,346 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1999" y="3863728"/>
                <a:ext cx="2235255" cy="53224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536255" y="4458739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7,4 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6255" y="4458739"/>
                <a:ext cx="2235255" cy="53224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577554" y="5114516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0,67 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7554" y="5114516"/>
                <a:ext cx="2235255" cy="53224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583109" y="5742468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0,041 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𝑘𝑚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3109" y="5742468"/>
                <a:ext cx="2235255" cy="53224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34403[2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763" y="271621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415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23" grpId="0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4275" y="646837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640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Galerie klipart</a:t>
            </a: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547</TotalTime>
  <Words>588</Words>
  <Application>Microsoft Office PowerPoint</Application>
  <PresentationFormat>Předvádění na obrazovce (4:3)</PresentationFormat>
  <Paragraphs>108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89</cp:revision>
  <dcterms:created xsi:type="dcterms:W3CDTF">2011-10-16T10:29:28Z</dcterms:created>
  <dcterms:modified xsi:type="dcterms:W3CDTF">2013-03-23T17:02:53Z</dcterms:modified>
</cp:coreProperties>
</file>