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1"/>
  </p:notesMasterIdLst>
  <p:sldIdLst>
    <p:sldId id="269" r:id="rId2"/>
    <p:sldId id="268" r:id="rId3"/>
    <p:sldId id="275" r:id="rId4"/>
    <p:sldId id="278" r:id="rId5"/>
    <p:sldId id="279" r:id="rId6"/>
    <p:sldId id="280" r:id="rId7"/>
    <p:sldId id="281" r:id="rId8"/>
    <p:sldId id="282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5FD2F"/>
    <a:srgbClr val="CCFF33"/>
    <a:srgbClr val="99FF33"/>
    <a:srgbClr val="497002"/>
    <a:srgbClr val="206E04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373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9F7B1B-2CE1-455B-B1BF-0E9DF46149B3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E6D46-B826-4A68-88EA-FB31053D73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828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10" Type="http://schemas.openxmlformats.org/officeDocument/2006/relationships/image" Target="../media/image4.wmf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10" Type="http://schemas.openxmlformats.org/officeDocument/2006/relationships/image" Target="../media/image4.wmf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6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5.png"/><Relationship Id="rId17" Type="http://schemas.openxmlformats.org/officeDocument/2006/relationships/image" Target="../media/image5.wmf"/><Relationship Id="rId2" Type="http://schemas.openxmlformats.org/officeDocument/2006/relationships/image" Target="../media/image25.png"/><Relationship Id="rId16" Type="http://schemas.openxmlformats.org/officeDocument/2006/relationships/image" Target="../media/image3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11" Type="http://schemas.openxmlformats.org/officeDocument/2006/relationships/image" Target="../media/image34.png"/><Relationship Id="rId5" Type="http://schemas.openxmlformats.org/officeDocument/2006/relationships/image" Target="../media/image28.png"/><Relationship Id="rId15" Type="http://schemas.openxmlformats.org/officeDocument/2006/relationships/image" Target="../media/image38.png"/><Relationship Id="rId10" Type="http://schemas.openxmlformats.org/officeDocument/2006/relationships/image" Target="../media/image33.png"/><Relationship Id="rId4" Type="http://schemas.openxmlformats.org/officeDocument/2006/relationships/image" Target="../media/image27.png"/><Relationship Id="rId9" Type="http://schemas.openxmlformats.org/officeDocument/2006/relationships/image" Target="../media/image32.png"/><Relationship Id="rId14" Type="http://schemas.openxmlformats.org/officeDocument/2006/relationships/image" Target="../media/image3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13" Type="http://schemas.openxmlformats.org/officeDocument/2006/relationships/image" Target="../media/image50.pn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12" Type="http://schemas.openxmlformats.org/officeDocument/2006/relationships/image" Target="../media/image49.png"/><Relationship Id="rId17" Type="http://schemas.openxmlformats.org/officeDocument/2006/relationships/image" Target="../media/image5.wmf"/><Relationship Id="rId2" Type="http://schemas.openxmlformats.org/officeDocument/2006/relationships/image" Target="../media/image250.png"/><Relationship Id="rId16" Type="http://schemas.openxmlformats.org/officeDocument/2006/relationships/image" Target="../media/image5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3.png"/><Relationship Id="rId11" Type="http://schemas.openxmlformats.org/officeDocument/2006/relationships/image" Target="../media/image48.png"/><Relationship Id="rId5" Type="http://schemas.openxmlformats.org/officeDocument/2006/relationships/image" Target="../media/image42.png"/><Relationship Id="rId15" Type="http://schemas.openxmlformats.org/officeDocument/2006/relationships/image" Target="../media/image52.png"/><Relationship Id="rId10" Type="http://schemas.openxmlformats.org/officeDocument/2006/relationships/image" Target="../media/image47.png"/><Relationship Id="rId4" Type="http://schemas.openxmlformats.org/officeDocument/2006/relationships/image" Target="../media/image41.png"/><Relationship Id="rId9" Type="http://schemas.openxmlformats.org/officeDocument/2006/relationships/image" Target="../media/image46.png"/><Relationship Id="rId14" Type="http://schemas.openxmlformats.org/officeDocument/2006/relationships/image" Target="../media/image5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292246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320468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ČÍSLO PROJEKTU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CZ.1.07/1.4.00/21.2364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610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NÁZEV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VY_32_INOVACE_01_10_M6_Hanak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6537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rgbClr val="FFFF00"/>
                </a:solidFill>
              </a:rPr>
              <a:t>AUTOR</a:t>
            </a:r>
            <a:r>
              <a:rPr lang="cs-CZ" sz="2800" dirty="0">
                <a:solidFill>
                  <a:srgbClr val="FFFF00"/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86035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TÉMA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Desetinné číslo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228748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rgbClr val="FFFF00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Název projektu: </a:t>
            </a:r>
            <a:r>
              <a:rPr lang="cs-CZ" sz="1600" dirty="0" smtClean="0">
                <a:solidFill>
                  <a:srgbClr val="FFFF00"/>
                </a:solidFill>
              </a:rPr>
              <a:t>Škola hrou</a:t>
            </a:r>
            <a:endParaRPr lang="cs-CZ" sz="1600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rgbClr val="FFFF00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rgbClr val="FFFF00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rgbClr val="FFFF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704027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</a:rPr>
              <a:t>OBSAH</a:t>
            </a:r>
            <a:r>
              <a:rPr lang="cs-CZ" sz="2800" dirty="0">
                <a:solidFill>
                  <a:srgbClr val="FFFF00"/>
                </a:solidFill>
              </a:rPr>
              <a:t>: </a:t>
            </a:r>
            <a:r>
              <a:rPr lang="cs-CZ" sz="2800" dirty="0" smtClean="0">
                <a:solidFill>
                  <a:srgbClr val="FFFF00"/>
                </a:solidFill>
              </a:rPr>
              <a:t>Jednotky hmotnosti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267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704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08440" y="202265"/>
            <a:ext cx="8527119" cy="850471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08440" y="1268760"/>
            <a:ext cx="8609307" cy="5112567"/>
          </a:xfrm>
          <a:prstGeom prst="roundRect">
            <a:avLst>
              <a:gd name="adj" fmla="val 386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Nadpis 1"/>
          <p:cNvSpPr>
            <a:spLocks noGrp="1"/>
          </p:cNvSpPr>
          <p:nvPr/>
        </p:nvSpPr>
        <p:spPr>
          <a:xfrm>
            <a:off x="3347864" y="15944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FFFF00"/>
                </a:solidFill>
              </a:rPr>
              <a:t>ANOTACE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77360" y="1433365"/>
            <a:ext cx="8296498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>
                <a:solidFill>
                  <a:srgbClr val="FFFF00"/>
                </a:solidFill>
              </a:rPr>
              <a:t>H</a:t>
            </a:r>
            <a:r>
              <a:rPr lang="cs-CZ" sz="1800" dirty="0" smtClean="0">
                <a:solidFill>
                  <a:srgbClr val="FFFF00"/>
                </a:solidFill>
              </a:rPr>
              <a:t>odina je zaměřena na převod jednotek hmotnosti. Na začátku jsou uvedena pravidla pro převod jednotek hmotnosti. Nalezneme zde řešené příklady i </a:t>
            </a:r>
            <a:r>
              <a:rPr lang="cs-CZ" sz="1800" dirty="0">
                <a:solidFill>
                  <a:srgbClr val="FFFF00"/>
                </a:solidFill>
              </a:rPr>
              <a:t>příklady pro samostatné procvičení. </a:t>
            </a:r>
          </a:p>
          <a:p>
            <a:pPr algn="just"/>
            <a:r>
              <a:rPr lang="cs-CZ" sz="1800" dirty="0">
                <a:solidFill>
                  <a:srgbClr val="FFFF00"/>
                </a:solidFill>
              </a:rPr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rgbClr val="FFFF00"/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rgbClr val="FFFF00"/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560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33239" y="950413"/>
            <a:ext cx="8774708" cy="2564559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33239" y="22448"/>
            <a:ext cx="8733702" cy="818786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395536" y="53185"/>
            <a:ext cx="5940810" cy="67177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Základní jednotka hmotnosti: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36719" y="1121388"/>
            <a:ext cx="4049849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 Další jednotky hmotnost: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4053118" y="1121793"/>
            <a:ext cx="4293137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1 tuna                  1 t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4053118" y="1706799"/>
            <a:ext cx="4365145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1 metrický cent    1 </a:t>
            </a:r>
            <a:r>
              <a:rPr lang="cs-CZ" sz="2600" dirty="0">
                <a:solidFill>
                  <a:srgbClr val="FFFF00"/>
                </a:solidFill>
              </a:rPr>
              <a:t>q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4053117" y="2258331"/>
            <a:ext cx="5013217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1 dekagram          1 dag (1 dkg) 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4044857" y="2766999"/>
            <a:ext cx="4373406" cy="58500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1 gram                  1 g</a:t>
            </a:r>
            <a:endParaRPr lang="cs-CZ" sz="2600" dirty="0" smtClean="0">
              <a:solidFill>
                <a:srgbClr val="FFFF00"/>
              </a:solidFill>
              <a:cs typeface="Calibri" pitchFamily="34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12736" y="3566769"/>
            <a:ext cx="8774708" cy="3226396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508429" y="4826102"/>
                <a:ext cx="1080120" cy="720080"/>
              </a:xfrm>
              <a:prstGeom prst="rect">
                <a:avLst/>
              </a:prstGeom>
              <a:gradFill>
                <a:gsLst>
                  <a:gs pos="0">
                    <a:srgbClr val="99FF33"/>
                  </a:gs>
                  <a:gs pos="50000">
                    <a:srgbClr val="99FF33"/>
                  </a:gs>
                  <a:gs pos="70000">
                    <a:srgbClr val="CCFF33"/>
                  </a:gs>
                  <a:gs pos="100000">
                    <a:srgbClr val="65FD2F"/>
                  </a:gs>
                </a:gsLst>
              </a:gradFill>
              <a:ln w="25400">
                <a:solidFill>
                  <a:schemeClr val="bg1">
                    <a:lumMod val="95000"/>
                    <a:lumOff val="5000"/>
                  </a:schemeClr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8429" y="4826102"/>
                <a:ext cx="1080120" cy="72008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 w="25400">
                <a:solidFill>
                  <a:schemeClr val="bg1">
                    <a:lumMod val="95000"/>
                    <a:lumOff val="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Obdélník 21"/>
              <p:cNvSpPr/>
              <p:nvPr/>
            </p:nvSpPr>
            <p:spPr>
              <a:xfrm>
                <a:off x="4005970" y="4806911"/>
                <a:ext cx="1080120" cy="720080"/>
              </a:xfrm>
              <a:prstGeom prst="rect">
                <a:avLst/>
              </a:prstGeom>
              <a:gradFill>
                <a:gsLst>
                  <a:gs pos="0">
                    <a:srgbClr val="99FF33"/>
                  </a:gs>
                  <a:gs pos="50000">
                    <a:srgbClr val="99FF33"/>
                  </a:gs>
                  <a:gs pos="70000">
                    <a:srgbClr val="CCFF33"/>
                  </a:gs>
                  <a:gs pos="100000">
                    <a:srgbClr val="65FD2F"/>
                  </a:gs>
                </a:gsLst>
              </a:gradFill>
              <a:ln w="25400">
                <a:solidFill>
                  <a:schemeClr val="bg1">
                    <a:lumMod val="95000"/>
                    <a:lumOff val="5000"/>
                  </a:schemeClr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𝑘𝑔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05970" y="4806911"/>
                <a:ext cx="1080120" cy="72008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25400">
                <a:solidFill>
                  <a:schemeClr val="bg1">
                    <a:lumMod val="95000"/>
                    <a:lumOff val="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Obdélník 22"/>
              <p:cNvSpPr/>
              <p:nvPr/>
            </p:nvSpPr>
            <p:spPr>
              <a:xfrm>
                <a:off x="6356696" y="4826485"/>
                <a:ext cx="978273" cy="720080"/>
              </a:xfrm>
              <a:prstGeom prst="rect">
                <a:avLst/>
              </a:prstGeom>
              <a:gradFill>
                <a:gsLst>
                  <a:gs pos="0">
                    <a:srgbClr val="99FF33"/>
                  </a:gs>
                  <a:gs pos="50000">
                    <a:srgbClr val="99FF33"/>
                  </a:gs>
                  <a:gs pos="70000">
                    <a:srgbClr val="CCFF33"/>
                  </a:gs>
                  <a:gs pos="100000">
                    <a:srgbClr val="65FD2F"/>
                  </a:gs>
                </a:gsLst>
              </a:gradFill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𝑑𝑎𝑔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3" name="Obdélník 2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56696" y="4826485"/>
                <a:ext cx="978273" cy="72008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Obdélník 23"/>
              <p:cNvSpPr/>
              <p:nvPr/>
            </p:nvSpPr>
            <p:spPr>
              <a:xfrm>
                <a:off x="7690433" y="4826102"/>
                <a:ext cx="1037332" cy="720080"/>
              </a:xfrm>
              <a:prstGeom prst="rect">
                <a:avLst/>
              </a:prstGeom>
              <a:gradFill>
                <a:gsLst>
                  <a:gs pos="0">
                    <a:srgbClr val="99FF33"/>
                  </a:gs>
                  <a:gs pos="50000">
                    <a:srgbClr val="99FF33"/>
                  </a:gs>
                  <a:gs pos="70000">
                    <a:srgbClr val="CCFF33"/>
                  </a:gs>
                  <a:gs pos="100000">
                    <a:srgbClr val="65FD2F"/>
                  </a:gs>
                </a:gsLst>
              </a:gradFill>
              <a:ln w="25400">
                <a:solidFill>
                  <a:schemeClr val="bg1">
                    <a:lumMod val="95000"/>
                    <a:lumOff val="5000"/>
                  </a:schemeClr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𝑔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4" name="Obdélník 2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90433" y="4826102"/>
                <a:ext cx="1037332" cy="72008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 w="25400">
                <a:solidFill>
                  <a:schemeClr val="bg1">
                    <a:lumMod val="95000"/>
                    <a:lumOff val="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Obdélník 24"/>
              <p:cNvSpPr/>
              <p:nvPr/>
            </p:nvSpPr>
            <p:spPr>
              <a:xfrm>
                <a:off x="1756328" y="4839118"/>
                <a:ext cx="1080120" cy="720080"/>
              </a:xfrm>
              <a:prstGeom prst="rect">
                <a:avLst/>
              </a:prstGeom>
              <a:gradFill>
                <a:gsLst>
                  <a:gs pos="0">
                    <a:srgbClr val="99FF33"/>
                  </a:gs>
                  <a:gs pos="50000">
                    <a:srgbClr val="99FF33"/>
                  </a:gs>
                  <a:gs pos="70000">
                    <a:srgbClr val="CCFF33"/>
                  </a:gs>
                  <a:gs pos="100000">
                    <a:srgbClr val="65FD2F"/>
                  </a:gs>
                </a:gsLst>
              </a:gradFill>
              <a:ln w="25400">
                <a:solidFill>
                  <a:schemeClr val="bg1">
                    <a:lumMod val="95000"/>
                    <a:lumOff val="5000"/>
                  </a:schemeClr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𝑞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Obdélník 2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56328" y="4839118"/>
                <a:ext cx="1080120" cy="72008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 w="25400">
                <a:solidFill>
                  <a:schemeClr val="bg1">
                    <a:lumMod val="95000"/>
                    <a:lumOff val="5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Volný tvar 38"/>
          <p:cNvSpPr/>
          <p:nvPr/>
        </p:nvSpPr>
        <p:spPr>
          <a:xfrm>
            <a:off x="795415" y="4348607"/>
            <a:ext cx="1348877" cy="336555"/>
          </a:xfrm>
          <a:custGeom>
            <a:avLst/>
            <a:gdLst>
              <a:gd name="connsiteX0" fmla="*/ 0 w 2146300"/>
              <a:gd name="connsiteY0" fmla="*/ 660410 h 673110"/>
              <a:gd name="connsiteX1" fmla="*/ 965200 w 2146300"/>
              <a:gd name="connsiteY1" fmla="*/ 10 h 673110"/>
              <a:gd name="connsiteX2" fmla="*/ 2146300 w 2146300"/>
              <a:gd name="connsiteY2" fmla="*/ 673110 h 673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146300" h="673110">
                <a:moveTo>
                  <a:pt x="0" y="660410"/>
                </a:moveTo>
                <a:cubicBezTo>
                  <a:pt x="303741" y="329151"/>
                  <a:pt x="607483" y="-2107"/>
                  <a:pt x="965200" y="10"/>
                </a:cubicBezTo>
                <a:cubicBezTo>
                  <a:pt x="1322917" y="2127"/>
                  <a:pt x="1734608" y="337618"/>
                  <a:pt x="2146300" y="673110"/>
                </a:cubicBezTo>
              </a:path>
            </a:pathLst>
          </a:custGeom>
          <a:noFill/>
          <a:ln w="38100"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olný tvar 39"/>
          <p:cNvSpPr/>
          <p:nvPr/>
        </p:nvSpPr>
        <p:spPr>
          <a:xfrm>
            <a:off x="2444215" y="4308226"/>
            <a:ext cx="1725002" cy="347473"/>
          </a:xfrm>
          <a:custGeom>
            <a:avLst/>
            <a:gdLst>
              <a:gd name="connsiteX0" fmla="*/ 0 w 2146300"/>
              <a:gd name="connsiteY0" fmla="*/ 660410 h 673110"/>
              <a:gd name="connsiteX1" fmla="*/ 965200 w 2146300"/>
              <a:gd name="connsiteY1" fmla="*/ 10 h 673110"/>
              <a:gd name="connsiteX2" fmla="*/ 2146300 w 2146300"/>
              <a:gd name="connsiteY2" fmla="*/ 673110 h 673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146300" h="673110">
                <a:moveTo>
                  <a:pt x="0" y="660410"/>
                </a:moveTo>
                <a:cubicBezTo>
                  <a:pt x="303741" y="329151"/>
                  <a:pt x="607483" y="-2107"/>
                  <a:pt x="965200" y="10"/>
                </a:cubicBezTo>
                <a:cubicBezTo>
                  <a:pt x="1322917" y="2127"/>
                  <a:pt x="1734608" y="337618"/>
                  <a:pt x="2146300" y="673110"/>
                </a:cubicBezTo>
              </a:path>
            </a:pathLst>
          </a:custGeom>
          <a:noFill/>
          <a:ln w="38100"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olný tvar 40"/>
          <p:cNvSpPr/>
          <p:nvPr/>
        </p:nvSpPr>
        <p:spPr>
          <a:xfrm>
            <a:off x="4546030" y="4339472"/>
            <a:ext cx="2084241" cy="347473"/>
          </a:xfrm>
          <a:custGeom>
            <a:avLst/>
            <a:gdLst>
              <a:gd name="connsiteX0" fmla="*/ 0 w 2146300"/>
              <a:gd name="connsiteY0" fmla="*/ 660410 h 673110"/>
              <a:gd name="connsiteX1" fmla="*/ 965200 w 2146300"/>
              <a:gd name="connsiteY1" fmla="*/ 10 h 673110"/>
              <a:gd name="connsiteX2" fmla="*/ 2146300 w 2146300"/>
              <a:gd name="connsiteY2" fmla="*/ 673110 h 673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146300" h="673110">
                <a:moveTo>
                  <a:pt x="0" y="660410"/>
                </a:moveTo>
                <a:cubicBezTo>
                  <a:pt x="303741" y="329151"/>
                  <a:pt x="607483" y="-2107"/>
                  <a:pt x="965200" y="10"/>
                </a:cubicBezTo>
                <a:cubicBezTo>
                  <a:pt x="1322917" y="2127"/>
                  <a:pt x="1734608" y="337618"/>
                  <a:pt x="2146300" y="673110"/>
                </a:cubicBezTo>
              </a:path>
            </a:pathLst>
          </a:custGeom>
          <a:noFill/>
          <a:ln w="38100"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olný tvar 41"/>
          <p:cNvSpPr/>
          <p:nvPr/>
        </p:nvSpPr>
        <p:spPr>
          <a:xfrm>
            <a:off x="7153896" y="4339471"/>
            <a:ext cx="1055203" cy="347473"/>
          </a:xfrm>
          <a:custGeom>
            <a:avLst/>
            <a:gdLst>
              <a:gd name="connsiteX0" fmla="*/ 0 w 2146300"/>
              <a:gd name="connsiteY0" fmla="*/ 660410 h 673110"/>
              <a:gd name="connsiteX1" fmla="*/ 965200 w 2146300"/>
              <a:gd name="connsiteY1" fmla="*/ 10 h 673110"/>
              <a:gd name="connsiteX2" fmla="*/ 2146300 w 2146300"/>
              <a:gd name="connsiteY2" fmla="*/ 673110 h 673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146300" h="673110">
                <a:moveTo>
                  <a:pt x="0" y="660410"/>
                </a:moveTo>
                <a:cubicBezTo>
                  <a:pt x="303741" y="329151"/>
                  <a:pt x="607483" y="-2107"/>
                  <a:pt x="965200" y="10"/>
                </a:cubicBezTo>
                <a:cubicBezTo>
                  <a:pt x="1322917" y="2127"/>
                  <a:pt x="1734608" y="337618"/>
                  <a:pt x="2146300" y="673110"/>
                </a:cubicBezTo>
              </a:path>
            </a:pathLst>
          </a:custGeom>
          <a:noFill/>
          <a:ln w="38100"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olný tvar 42"/>
          <p:cNvSpPr/>
          <p:nvPr/>
        </p:nvSpPr>
        <p:spPr>
          <a:xfrm rot="10800000">
            <a:off x="2444215" y="5680438"/>
            <a:ext cx="1889418" cy="347473"/>
          </a:xfrm>
          <a:custGeom>
            <a:avLst/>
            <a:gdLst>
              <a:gd name="connsiteX0" fmla="*/ 0 w 2146300"/>
              <a:gd name="connsiteY0" fmla="*/ 660410 h 673110"/>
              <a:gd name="connsiteX1" fmla="*/ 965200 w 2146300"/>
              <a:gd name="connsiteY1" fmla="*/ 10 h 673110"/>
              <a:gd name="connsiteX2" fmla="*/ 2146300 w 2146300"/>
              <a:gd name="connsiteY2" fmla="*/ 673110 h 673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146300" h="673110">
                <a:moveTo>
                  <a:pt x="0" y="660410"/>
                </a:moveTo>
                <a:cubicBezTo>
                  <a:pt x="303741" y="329151"/>
                  <a:pt x="607483" y="-2107"/>
                  <a:pt x="965200" y="10"/>
                </a:cubicBezTo>
                <a:cubicBezTo>
                  <a:pt x="1322917" y="2127"/>
                  <a:pt x="1734608" y="337618"/>
                  <a:pt x="2146300" y="673110"/>
                </a:cubicBezTo>
              </a:path>
            </a:pathLst>
          </a:custGeom>
          <a:noFill/>
          <a:ln w="38100"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olný tvar 43"/>
          <p:cNvSpPr/>
          <p:nvPr/>
        </p:nvSpPr>
        <p:spPr>
          <a:xfrm rot="10800000">
            <a:off x="4620593" y="5669358"/>
            <a:ext cx="2225238" cy="347473"/>
          </a:xfrm>
          <a:custGeom>
            <a:avLst/>
            <a:gdLst>
              <a:gd name="connsiteX0" fmla="*/ 0 w 2146300"/>
              <a:gd name="connsiteY0" fmla="*/ 660410 h 673110"/>
              <a:gd name="connsiteX1" fmla="*/ 965200 w 2146300"/>
              <a:gd name="connsiteY1" fmla="*/ 10 h 673110"/>
              <a:gd name="connsiteX2" fmla="*/ 2146300 w 2146300"/>
              <a:gd name="connsiteY2" fmla="*/ 673110 h 673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146300" h="673110">
                <a:moveTo>
                  <a:pt x="0" y="660410"/>
                </a:moveTo>
                <a:cubicBezTo>
                  <a:pt x="303741" y="329151"/>
                  <a:pt x="607483" y="-2107"/>
                  <a:pt x="965200" y="10"/>
                </a:cubicBezTo>
                <a:cubicBezTo>
                  <a:pt x="1322917" y="2127"/>
                  <a:pt x="1734608" y="337618"/>
                  <a:pt x="2146300" y="673110"/>
                </a:cubicBezTo>
              </a:path>
            </a:pathLst>
          </a:custGeom>
          <a:noFill/>
          <a:ln w="38100"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olný tvar 44"/>
          <p:cNvSpPr/>
          <p:nvPr/>
        </p:nvSpPr>
        <p:spPr>
          <a:xfrm rot="10800000">
            <a:off x="7123565" y="5680439"/>
            <a:ext cx="1055203" cy="347473"/>
          </a:xfrm>
          <a:custGeom>
            <a:avLst/>
            <a:gdLst>
              <a:gd name="connsiteX0" fmla="*/ 0 w 2146300"/>
              <a:gd name="connsiteY0" fmla="*/ 660410 h 673110"/>
              <a:gd name="connsiteX1" fmla="*/ 965200 w 2146300"/>
              <a:gd name="connsiteY1" fmla="*/ 10 h 673110"/>
              <a:gd name="connsiteX2" fmla="*/ 2146300 w 2146300"/>
              <a:gd name="connsiteY2" fmla="*/ 673110 h 673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146300" h="673110">
                <a:moveTo>
                  <a:pt x="0" y="660410"/>
                </a:moveTo>
                <a:cubicBezTo>
                  <a:pt x="303741" y="329151"/>
                  <a:pt x="607483" y="-2107"/>
                  <a:pt x="965200" y="10"/>
                </a:cubicBezTo>
                <a:cubicBezTo>
                  <a:pt x="1322917" y="2127"/>
                  <a:pt x="1734608" y="337618"/>
                  <a:pt x="2146300" y="673110"/>
                </a:cubicBezTo>
              </a:path>
            </a:pathLst>
          </a:custGeom>
          <a:noFill/>
          <a:ln w="38100"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olný tvar 45"/>
          <p:cNvSpPr/>
          <p:nvPr/>
        </p:nvSpPr>
        <p:spPr>
          <a:xfrm rot="10800000">
            <a:off x="795415" y="5694600"/>
            <a:ext cx="1348876" cy="336555"/>
          </a:xfrm>
          <a:custGeom>
            <a:avLst/>
            <a:gdLst>
              <a:gd name="connsiteX0" fmla="*/ 0 w 2146300"/>
              <a:gd name="connsiteY0" fmla="*/ 660410 h 673110"/>
              <a:gd name="connsiteX1" fmla="*/ 965200 w 2146300"/>
              <a:gd name="connsiteY1" fmla="*/ 10 h 673110"/>
              <a:gd name="connsiteX2" fmla="*/ 2146300 w 2146300"/>
              <a:gd name="connsiteY2" fmla="*/ 673110 h 673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146300" h="673110">
                <a:moveTo>
                  <a:pt x="0" y="660410"/>
                </a:moveTo>
                <a:cubicBezTo>
                  <a:pt x="303741" y="329151"/>
                  <a:pt x="607483" y="-2107"/>
                  <a:pt x="965200" y="10"/>
                </a:cubicBezTo>
                <a:cubicBezTo>
                  <a:pt x="1322917" y="2127"/>
                  <a:pt x="1734608" y="337618"/>
                  <a:pt x="2146300" y="673110"/>
                </a:cubicBezTo>
              </a:path>
            </a:pathLst>
          </a:custGeom>
          <a:noFill/>
          <a:ln w="38100">
            <a:solidFill>
              <a:srgbClr val="FFFF00"/>
            </a:solidFill>
            <a:tailEnd type="arrow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TextovéPole 46"/>
          <p:cNvSpPr txBox="1"/>
          <p:nvPr/>
        </p:nvSpPr>
        <p:spPr>
          <a:xfrm>
            <a:off x="940477" y="3785006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· 10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148071" y="6046417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: 10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2712086" y="3785006"/>
            <a:ext cx="1073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· 100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065109" y="3825387"/>
            <a:ext cx="12712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· 100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153896" y="3816251"/>
            <a:ext cx="9945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· 10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836449" y="6031157"/>
            <a:ext cx="11823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:</a:t>
            </a: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 100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184363" y="6043968"/>
            <a:ext cx="11788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:</a:t>
            </a: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 100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7214556" y="6031157"/>
            <a:ext cx="9945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:</a:t>
            </a:r>
            <a:r>
              <a:rPr lang="cs-CZ" sz="2800" b="1" dirty="0" smtClean="0">
                <a:solidFill>
                  <a:srgbClr val="FFFF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 10</a:t>
            </a:r>
            <a:endParaRPr lang="cs-CZ" sz="2800" b="1" dirty="0">
              <a:solidFill>
                <a:srgbClr val="FFFF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Zástupný symbol pro obsah 2"/>
              <p:cNvSpPr>
                <a:spLocks noGrp="1"/>
              </p:cNvSpPr>
              <p:nvPr/>
            </p:nvSpPr>
            <p:spPr>
              <a:xfrm>
                <a:off x="5086090" y="53185"/>
                <a:ext cx="3240360" cy="67177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26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6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𝒌𝒊𝒐𝒈𝒓𝒂𝒎</m:t>
                      </m:r>
                      <m:r>
                        <a:rPr lang="cs-CZ" sz="26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    </m:t>
                      </m:r>
                      <m:r>
                        <a:rPr lang="cs-CZ" sz="26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𝟏</m:t>
                      </m:r>
                      <m:r>
                        <a:rPr lang="cs-CZ" sz="26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6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𝒌𝒈</m:t>
                      </m:r>
                    </m:oMath>
                  </m:oMathPara>
                </a14:m>
                <a:endParaRPr lang="cs-CZ" sz="26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86090" y="53185"/>
                <a:ext cx="3240360" cy="67177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3" name="Picture 2" descr="C:\Users\spravce\AppData\Local\Microsoft\Windows\Temporary Internet Files\Content.IE5\HGW68T4R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522" y="1736147"/>
            <a:ext cx="1616546" cy="1702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7912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2" grpId="0"/>
      <p:bldP spid="15" grpId="0"/>
      <p:bldP spid="18" grpId="0"/>
      <p:bldP spid="6" grpId="0" animBg="1"/>
      <p:bldP spid="22" grpId="0" animBg="1"/>
      <p:bldP spid="23" grpId="0" animBg="1"/>
      <p:bldP spid="24" grpId="0" animBg="1"/>
      <p:bldP spid="25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38003" y="2096297"/>
            <a:ext cx="9005997" cy="4256621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30540" y="72948"/>
            <a:ext cx="8906562" cy="133982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328698" y="113666"/>
            <a:ext cx="5863301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Převeďte na uvedenou jednotku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498649" y="2339547"/>
                <a:ext cx="220114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)   0, 05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𝒕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649" y="2339547"/>
                <a:ext cx="2201144" cy="50364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767911" y="575784"/>
                <a:ext cx="3170144" cy="6209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0, 05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𝑘𝑔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7911" y="575784"/>
                <a:ext cx="3170144" cy="62096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4778149" y="598566"/>
                <a:ext cx="4287628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3,95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𝑞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𝑑𝑎𝑔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78149" y="598566"/>
                <a:ext cx="4287628" cy="63717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aoblený obdélník 14"/>
          <p:cNvSpPr/>
          <p:nvPr/>
        </p:nvSpPr>
        <p:spPr>
          <a:xfrm>
            <a:off x="242338" y="1435596"/>
            <a:ext cx="1585599" cy="63187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349708" y="1546383"/>
            <a:ext cx="1596700" cy="54180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Obdélníkový popisek 21"/>
          <p:cNvSpPr/>
          <p:nvPr/>
        </p:nvSpPr>
        <p:spPr>
          <a:xfrm>
            <a:off x="328698" y="3074352"/>
            <a:ext cx="3992717" cy="1145710"/>
          </a:xfrm>
          <a:prstGeom prst="wedgeRectCallout">
            <a:avLst>
              <a:gd name="adj1" fmla="val 2435"/>
              <a:gd name="adj2" fmla="val -68301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Podle převodního schématu platí, že dané číslo musíme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násobit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1000.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2483768" y="2339547"/>
                <a:ext cx="345638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= 0,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05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· 1000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𝒌𝒈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83768" y="2339547"/>
                <a:ext cx="3456384" cy="5036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5751264" y="2339423"/>
                <a:ext cx="187220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50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𝒌𝒈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51264" y="2339423"/>
                <a:ext cx="1872208" cy="5036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Obdélníkový popisek 29"/>
          <p:cNvSpPr/>
          <p:nvPr/>
        </p:nvSpPr>
        <p:spPr>
          <a:xfrm>
            <a:off x="4632865" y="3079129"/>
            <a:ext cx="3891439" cy="1140933"/>
          </a:xfrm>
          <a:prstGeom prst="wedgeRectCallout">
            <a:avLst>
              <a:gd name="adj1" fmla="val -43439"/>
              <a:gd name="adj2" fmla="val -73317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Desetinná čárka se posune o tři místa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doprava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525103" y="4144103"/>
                <a:ext cx="2303340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)  3,95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𝒒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 </m:t>
                      </m:r>
                    </m:oMath>
                  </m:oMathPara>
                </a14:m>
                <a:endParaRPr lang="cs-CZ" sz="2800" dirty="0" smtClean="0">
                  <a:solidFill>
                    <a:srgbClr val="FFFF00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103" y="4144103"/>
                <a:ext cx="2303340" cy="63717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Obdélníkový popisek 31"/>
          <p:cNvSpPr/>
          <p:nvPr/>
        </p:nvSpPr>
        <p:spPr>
          <a:xfrm>
            <a:off x="198964" y="4976269"/>
            <a:ext cx="3992717" cy="1188009"/>
          </a:xfrm>
          <a:prstGeom prst="wedgeRectCallout">
            <a:avLst>
              <a:gd name="adj1" fmla="val 2435"/>
              <a:gd name="adj2" fmla="val -68301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Podle převodního schématu platí, že dané číslo musíme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násobit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10 000.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2605768" y="4293500"/>
                <a:ext cx="3910447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3,95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· 10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0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00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𝒅𝒂𝒈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5768" y="4293500"/>
                <a:ext cx="3910447" cy="5036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6191999" y="4275618"/>
                <a:ext cx="237626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=3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9 500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𝒅𝒂𝒈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91999" y="4275618"/>
                <a:ext cx="2376264" cy="5036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5" name="Obdélníkový popisek 34"/>
          <p:cNvSpPr/>
          <p:nvPr/>
        </p:nvSpPr>
        <p:spPr>
          <a:xfrm>
            <a:off x="4570496" y="4976269"/>
            <a:ext cx="3891439" cy="1140933"/>
          </a:xfrm>
          <a:prstGeom prst="wedgeRectCallout">
            <a:avLst>
              <a:gd name="adj1" fmla="val -43439"/>
              <a:gd name="adj2" fmla="val -73317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Desetinná čárka se posune o čtyři místa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doprava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pic>
        <p:nvPicPr>
          <p:cNvPr id="19" name="Picture 2" descr="C:\Users\spravce\AppData\Local\Microsoft\Windows\Temporary Internet Files\Content.IE5\D1R1SU0N\MC900438000[3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131" y="1409629"/>
            <a:ext cx="1584175" cy="1079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3386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6" grpId="0"/>
      <p:bldP spid="22" grpId="0" animBg="1"/>
      <p:bldP spid="28" grpId="0"/>
      <p:bldP spid="29" grpId="0"/>
      <p:bldP spid="30" grpId="0" animBg="1"/>
      <p:bldP spid="31" grpId="0"/>
      <p:bldP spid="32" grpId="0" animBg="1"/>
      <p:bldP spid="33" grpId="0"/>
      <p:bldP spid="34" grpId="0"/>
      <p:bldP spid="3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01444" y="2092105"/>
            <a:ext cx="9005997" cy="4256621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98964" y="113666"/>
            <a:ext cx="8906562" cy="1299110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28698" y="113666"/>
            <a:ext cx="5863301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Převeďte na uvedenou jednotku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507209" y="2335355"/>
                <a:ext cx="2329795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)   620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𝒈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209" y="2335355"/>
                <a:ext cx="2329795" cy="50364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767911" y="575784"/>
                <a:ext cx="3170144" cy="6209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620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𝑔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𝑘𝑔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7911" y="575784"/>
                <a:ext cx="3170144" cy="62096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4491086" y="582695"/>
                <a:ext cx="4287628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9 400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𝑑𝑎𝑔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1086" y="582695"/>
                <a:ext cx="4287628" cy="63717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aoblený obdélník 7"/>
          <p:cNvSpPr/>
          <p:nvPr/>
        </p:nvSpPr>
        <p:spPr>
          <a:xfrm>
            <a:off x="250899" y="1431404"/>
            <a:ext cx="1585599" cy="63187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58269" y="1542191"/>
            <a:ext cx="1596700" cy="54180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ový popisek 9"/>
          <p:cNvSpPr/>
          <p:nvPr/>
        </p:nvSpPr>
        <p:spPr>
          <a:xfrm>
            <a:off x="337259" y="3070160"/>
            <a:ext cx="3992717" cy="1145710"/>
          </a:xfrm>
          <a:prstGeom prst="wedgeRectCallout">
            <a:avLst>
              <a:gd name="adj1" fmla="val 2435"/>
              <a:gd name="adj2" fmla="val -68301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Podle převodního schématu platí, že dané číslo musíme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dělit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1000.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2352983" y="2335355"/>
                <a:ext cx="3190366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620 :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1000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𝒌𝒈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2983" y="2335355"/>
                <a:ext cx="3190366" cy="5036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5364088" y="2343776"/>
                <a:ext cx="187220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=0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,62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𝒌𝒈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4088" y="2343776"/>
                <a:ext cx="1872208" cy="5036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Obdélníkový popisek 12"/>
          <p:cNvSpPr/>
          <p:nvPr/>
        </p:nvSpPr>
        <p:spPr>
          <a:xfrm>
            <a:off x="4641426" y="3074937"/>
            <a:ext cx="3891439" cy="1140933"/>
          </a:xfrm>
          <a:prstGeom prst="wedgeRectCallout">
            <a:avLst>
              <a:gd name="adj1" fmla="val -51598"/>
              <a:gd name="adj2" fmla="val -69978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Desetinná čárka se posune o tři místa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doleva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533664" y="4139911"/>
                <a:ext cx="2303340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)  9 400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𝑑𝑎𝑔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 </m:t>
                      </m:r>
                    </m:oMath>
                  </m:oMathPara>
                </a14:m>
                <a:endParaRPr lang="cs-CZ" sz="2800" dirty="0" smtClean="0">
                  <a:solidFill>
                    <a:srgbClr val="FFFF00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3664" y="4139911"/>
                <a:ext cx="2303340" cy="63717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Obdélníkový popisek 14"/>
          <p:cNvSpPr/>
          <p:nvPr/>
        </p:nvSpPr>
        <p:spPr>
          <a:xfrm>
            <a:off x="207525" y="4972077"/>
            <a:ext cx="3992717" cy="1188009"/>
          </a:xfrm>
          <a:prstGeom prst="wedgeRectCallout">
            <a:avLst>
              <a:gd name="adj1" fmla="val 2435"/>
              <a:gd name="adj2" fmla="val -68301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Podle převodního schématu platí, že dané číslo musíme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dělit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100 000.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2837004" y="4273444"/>
                <a:ext cx="4025647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9 400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: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100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000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𝒕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37004" y="4273444"/>
                <a:ext cx="4025647" cy="5036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6191999" y="4288034"/>
                <a:ext cx="291052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0,094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𝒕</m:t>
                      </m:r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91999" y="4288034"/>
                <a:ext cx="2910520" cy="5036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Obdélníkový popisek 17"/>
          <p:cNvSpPr/>
          <p:nvPr/>
        </p:nvSpPr>
        <p:spPr>
          <a:xfrm>
            <a:off x="4579057" y="4972077"/>
            <a:ext cx="3891439" cy="1140933"/>
          </a:xfrm>
          <a:prstGeom prst="wedgeRectCallout">
            <a:avLst>
              <a:gd name="adj1" fmla="val -43439"/>
              <a:gd name="adj2" fmla="val -73317"/>
            </a:avLst>
          </a:prstGeom>
          <a:gradFill>
            <a:gsLst>
              <a:gs pos="0">
                <a:srgbClr val="FFF200"/>
              </a:gs>
              <a:gs pos="96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Desetinná čárka se posune o pět místa </a:t>
            </a:r>
            <a:r>
              <a:rPr lang="cs-CZ" sz="2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doleva</a:t>
            </a: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pic>
        <p:nvPicPr>
          <p:cNvPr id="19" name="Picture 2" descr="C:\Users\spravce\AppData\Local\Microsoft\Windows\Temporary Internet Files\Content.IE5\D1R1SU0N\MC900438000[3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131" y="1409629"/>
            <a:ext cx="1584175" cy="1079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6175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 animBg="1"/>
      <p:bldP spid="11" grpId="0"/>
      <p:bldP spid="12" grpId="0"/>
      <p:bldP spid="13" grpId="0" animBg="1"/>
      <p:bldP spid="14" grpId="0"/>
      <p:bldP spid="15" grpId="0" animBg="1"/>
      <p:bldP spid="16" grpId="0"/>
      <p:bldP spid="17" grpId="0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74555" y="58085"/>
            <a:ext cx="9005997" cy="706620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25950" y="764705"/>
            <a:ext cx="8906562" cy="5596073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229159" y="655785"/>
            <a:ext cx="5863301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3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Převeďte na uvedenou jednotku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443768" y="135350"/>
                <a:ext cx="8016664" cy="52043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𝑃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ří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𝑘𝑙𝑎𝑑𝑦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𝑛𝑎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𝑠𝑎𝑚𝑜𝑠𝑡𝑎𝑡𝑛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é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𝑝𝑟𝑜𝑐𝑣𝑖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č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𝑒𝑛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í: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768" y="135350"/>
                <a:ext cx="8016664" cy="52043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668372" y="1117903"/>
                <a:ext cx="3170144" cy="6209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93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𝑞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8372" y="1117903"/>
                <a:ext cx="3170144" cy="62096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668372" y="1740554"/>
                <a:ext cx="317014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0,002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𝑑𝑎𝑔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8372" y="1740554"/>
                <a:ext cx="3170144" cy="63717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668372" y="2386120"/>
                <a:ext cx="317014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25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𝑞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𝑘𝑔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8372" y="2386120"/>
                <a:ext cx="3170144" cy="63717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668372" y="3023299"/>
                <a:ext cx="317014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32,4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𝑞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𝑑𝑎𝑔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8372" y="3023299"/>
                <a:ext cx="3170144" cy="63717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683528" y="3672880"/>
                <a:ext cx="342110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𝑒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0,37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𝑞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𝑔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28" y="3672880"/>
                <a:ext cx="3421104" cy="63717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702875" y="4315243"/>
                <a:ext cx="3401757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𝑓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84,6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𝑘𝑔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𝑑𝑎𝑔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2875" y="4315243"/>
                <a:ext cx="3401757" cy="63717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702875" y="4970678"/>
                <a:ext cx="3761798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g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0,008 2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𝑔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2875" y="4970678"/>
                <a:ext cx="3761798" cy="63717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Zaoblený obdélník 23"/>
          <p:cNvSpPr/>
          <p:nvPr/>
        </p:nvSpPr>
        <p:spPr>
          <a:xfrm>
            <a:off x="4436073" y="1391223"/>
            <a:ext cx="2705100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4445379" y="1356936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930 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𝑞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45379" y="1356936"/>
                <a:ext cx="2235255" cy="53224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Zaoblený obdélník 25"/>
          <p:cNvSpPr/>
          <p:nvPr/>
        </p:nvSpPr>
        <p:spPr>
          <a:xfrm>
            <a:off x="4436073" y="2002341"/>
            <a:ext cx="2692896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419925" y="2607306"/>
            <a:ext cx="2709044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4423869" y="3247738"/>
            <a:ext cx="2705100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4436073" y="3878719"/>
            <a:ext cx="2692896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4423869" y="4544392"/>
            <a:ext cx="2705100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423869" y="5172344"/>
            <a:ext cx="2705100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4457527" y="1971145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2 000 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𝑑𝑎𝑔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7527" y="1971145"/>
                <a:ext cx="2235255" cy="53224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4464673" y="2607306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2 500  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𝑘𝑔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4673" y="2607306"/>
                <a:ext cx="2235255" cy="53224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4464672" y="3250753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324 000 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𝑑𝑎𝑔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4672" y="3250753"/>
                <a:ext cx="2235255" cy="53224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4428928" y="3845764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37 000 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𝑔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8928" y="3845764"/>
                <a:ext cx="2235255" cy="53224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4470227" y="4501541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8 460 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𝑑𝑎𝑔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70227" y="4501541"/>
                <a:ext cx="2235255" cy="53224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4475782" y="5129493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8 200 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𝑔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75782" y="5129493"/>
                <a:ext cx="2235255" cy="532245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9" name="Picture 2" descr="C:\Users\spravce\AppData\Local\Microsoft\Windows\Temporary Internet Files\Content.IE5\BL96J1IA\MC900434403[2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107563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3304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19" grpId="0"/>
      <p:bldP spid="20" grpId="0"/>
      <p:bldP spid="21" grpId="0"/>
      <p:bldP spid="22" grpId="0"/>
      <p:bldP spid="23" grpId="0"/>
      <p:bldP spid="24" grpId="0" animBg="1"/>
      <p:bldP spid="25" grpId="0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38003" y="145035"/>
            <a:ext cx="9005997" cy="979709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72462" y="1256437"/>
            <a:ext cx="8906562" cy="5400600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336486" y="1268760"/>
            <a:ext cx="5863301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4)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Převeďte na uvedenou jednotku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443768" y="388284"/>
                <a:ext cx="8016664" cy="52043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𝑃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ří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𝑘𝑙𝑎𝑑𝑦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𝑛𝑎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𝑠𝑎𝑚𝑜𝑠𝑡𝑎𝑡𝑛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é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𝑝𝑟𝑜𝑐𝑣𝑖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č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𝑒𝑛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</a:rPr>
                        <m:t>í: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8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768" y="388284"/>
                <a:ext cx="8016664" cy="52043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775699" y="1730878"/>
                <a:ext cx="3170144" cy="62096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35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𝑔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𝑘𝑔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5699" y="1730878"/>
                <a:ext cx="3170144" cy="62096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775699" y="2353529"/>
                <a:ext cx="317014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 500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𝑔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𝑑𝑎𝑔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5699" y="2353529"/>
                <a:ext cx="3170144" cy="63717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775699" y="2999095"/>
                <a:ext cx="317014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530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𝑑𝑎𝑔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𝑞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5699" y="2999095"/>
                <a:ext cx="3170144" cy="63717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775699" y="3636274"/>
                <a:ext cx="317014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46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𝑑𝑎𝑔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𝑘𝑔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5699" y="3636274"/>
                <a:ext cx="3170144" cy="63717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790855" y="4285855"/>
                <a:ext cx="3421104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𝑒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9 740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𝑘𝑔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0855" y="4285855"/>
                <a:ext cx="3421104" cy="63717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810202" y="4928218"/>
                <a:ext cx="3401757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𝑓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  6 700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𝑑𝑎𝑔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0202" y="4928218"/>
                <a:ext cx="3401757" cy="63717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810202" y="5583653"/>
                <a:ext cx="3761798" cy="63717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g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19 000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𝑔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(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0202" y="5583653"/>
                <a:ext cx="3761798" cy="63717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Zaoblený obdélník 13"/>
          <p:cNvSpPr/>
          <p:nvPr/>
        </p:nvSpPr>
        <p:spPr>
          <a:xfrm>
            <a:off x="4543400" y="2004198"/>
            <a:ext cx="2705100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4552706" y="1969911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0,035 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𝑘𝑔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2706" y="1969911"/>
                <a:ext cx="2235255" cy="53224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Zaoblený obdélník 25"/>
          <p:cNvSpPr/>
          <p:nvPr/>
        </p:nvSpPr>
        <p:spPr>
          <a:xfrm>
            <a:off x="4543400" y="2615316"/>
            <a:ext cx="2692896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527252" y="3220281"/>
            <a:ext cx="2709044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4531196" y="3860713"/>
            <a:ext cx="2705100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4543400" y="4491694"/>
            <a:ext cx="2692896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4531196" y="5157367"/>
            <a:ext cx="2705100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531196" y="5785319"/>
            <a:ext cx="2705100" cy="446545"/>
          </a:xfrm>
          <a:prstGeom prst="roundRect">
            <a:avLst>
              <a:gd name="adj" fmla="val 348"/>
            </a:avLst>
          </a:prstGeom>
          <a:solidFill>
            <a:schemeClr val="bg1"/>
          </a:solidFill>
          <a:ln w="38100">
            <a:solidFill>
              <a:srgbClr val="FFFF00"/>
            </a:solidFill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4564854" y="2584120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50 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𝑑𝑎𝑔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4854" y="2584120"/>
                <a:ext cx="2235255" cy="53224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4572000" y="3220281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0,053 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𝑞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3220281"/>
                <a:ext cx="2235255" cy="53224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4571999" y="3863728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4,6 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𝑘𝑔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1999" y="3863728"/>
                <a:ext cx="2235255" cy="53224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4536255" y="4458739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9,74 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𝑡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6255" y="4458739"/>
                <a:ext cx="2235255" cy="53224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4577554" y="5114516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0,067 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𝑡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7554" y="5114516"/>
                <a:ext cx="2235255" cy="53224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4583109" y="5742468"/>
                <a:ext cx="2235255" cy="53224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0,019 </m:t>
                      </m:r>
                      <m:r>
                        <a:rPr lang="cs-CZ" sz="2800" b="0" i="1" dirty="0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  <a:cs typeface="Calibri" pitchFamily="34" charset="0"/>
                        </a:rPr>
                        <m:t>𝑡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  <a:latin typeface="Calibri" pitchFamily="34" charset="0"/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3109" y="5742468"/>
                <a:ext cx="2235255" cy="532245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8" name="Picture 2" descr="C:\Users\spravce\AppData\Local\Microsoft\Windows\Temporary Internet Files\Content.IE5\BL96J1IA\MC900434403[2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107563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0415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 animBg="1"/>
      <p:bldP spid="23" grpId="0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4275" y="646837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22250" y="3347137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794718" y="4175229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68040" y="892825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24582" y="2555049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61516" y="1719677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775494" y="5039325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64494" y="5831413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625030" y="90483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>
                <a:solidFill>
                  <a:srgbClr val="FFFF00"/>
                </a:solidFill>
              </a:rPr>
              <a:t>Hypertextové odkazy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157" y="212829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05026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50370" y="193383"/>
            <a:ext cx="8814118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0226" y="1124744"/>
            <a:ext cx="910377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rgbClr val="FFFF00"/>
                </a:solidFill>
              </a:rPr>
              <a:t>MOLNÁR, Josef; KOPECKÝ, Milan; LIŠKOVÁ, Hana a kol. </a:t>
            </a:r>
            <a:r>
              <a:rPr lang="cs-CZ" sz="1100" i="1" dirty="0">
                <a:solidFill>
                  <a:srgbClr val="FFFF00"/>
                </a:solidFill>
              </a:rPr>
              <a:t>Matematika 6</a:t>
            </a:r>
            <a:r>
              <a:rPr lang="cs-CZ" sz="1100" dirty="0">
                <a:solidFill>
                  <a:srgbClr val="FFFF00"/>
                </a:solidFill>
              </a:rPr>
              <a:t>.Liberec: </a:t>
            </a:r>
            <a:r>
              <a:rPr lang="cs-CZ" sz="1100" dirty="0" err="1">
                <a:solidFill>
                  <a:srgbClr val="FFFF00"/>
                </a:solidFill>
              </a:rPr>
              <a:t>Prodos</a:t>
            </a:r>
            <a:r>
              <a:rPr lang="cs-CZ" sz="1100" dirty="0">
                <a:solidFill>
                  <a:srgbClr val="FFFF00"/>
                </a:solidFill>
              </a:rPr>
              <a:t>, 1998, ISBN </a:t>
            </a:r>
            <a:r>
              <a:rPr lang="cs-CZ" sz="1100" dirty="0" smtClean="0">
                <a:solidFill>
                  <a:srgbClr val="FFFF00"/>
                </a:solidFill>
              </a:rPr>
              <a:t>80-85806-98-3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rgbClr val="FFFF00"/>
                </a:solidFill>
              </a:rPr>
              <a:t>MULLEROVÁ, Jana; MIKULČÁK, Jiří; KABELE, Jiří a kol. </a:t>
            </a:r>
            <a:r>
              <a:rPr lang="cs-CZ" sz="1100" i="1" dirty="0">
                <a:solidFill>
                  <a:srgbClr val="FFFF00"/>
                </a:solidFill>
              </a:rPr>
              <a:t>Matematika pro 6. ročník</a:t>
            </a:r>
            <a:r>
              <a:rPr lang="cs-CZ" sz="1100" dirty="0">
                <a:solidFill>
                  <a:srgbClr val="FFFF00"/>
                </a:solidFill>
              </a:rPr>
              <a:t>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rgbClr val="FFFF00"/>
                </a:solidFill>
              </a:rPr>
              <a:t>DYTRYCH</a:t>
            </a:r>
            <a:r>
              <a:rPr lang="cs-CZ" sz="1100" dirty="0">
                <a:solidFill>
                  <a:srgbClr val="FFFF00"/>
                </a:solidFill>
              </a:rPr>
              <a:t>, Martin; DOBIASOVÁ, Irena; LIVŇANSKÁ, Libuše. </a:t>
            </a:r>
            <a:r>
              <a:rPr lang="cs-CZ" sz="1100" i="1" dirty="0">
                <a:solidFill>
                  <a:srgbClr val="FFFF00"/>
                </a:solidFill>
              </a:rPr>
              <a:t>Sbírka úloh z matematiky</a:t>
            </a:r>
            <a:r>
              <a:rPr lang="cs-CZ" sz="1100" dirty="0">
                <a:solidFill>
                  <a:srgbClr val="FFFF00"/>
                </a:solidFill>
              </a:rPr>
              <a:t>. Pohořelice: Fortuna, 2001, ISBN 80-7168-766-9. </a:t>
            </a:r>
            <a:endParaRPr lang="cs-CZ" sz="1100" dirty="0" smtClean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rgbClr val="FFFF00"/>
                </a:solidFill>
              </a:rPr>
              <a:t>Galerie klipart</a:t>
            </a:r>
            <a:endParaRPr lang="cs-CZ" sz="1100" dirty="0">
              <a:solidFill>
                <a:srgbClr val="FFFF00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Použité zdroje: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891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597</TotalTime>
  <Words>621</Words>
  <Application>Microsoft Office PowerPoint</Application>
  <PresentationFormat>Předvádění na obrazovce (4:3)</PresentationFormat>
  <Paragraphs>108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desetinných čísel</dc:title>
  <dc:creator>ZŠ Libina</dc:creator>
  <cp:lastModifiedBy>ZŠ Libina</cp:lastModifiedBy>
  <cp:revision>104</cp:revision>
  <dcterms:created xsi:type="dcterms:W3CDTF">2011-10-16T10:29:28Z</dcterms:created>
  <dcterms:modified xsi:type="dcterms:W3CDTF">2013-03-29T09:56:50Z</dcterms:modified>
</cp:coreProperties>
</file>