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sldIdLst>
    <p:sldId id="269" r:id="rId2"/>
    <p:sldId id="268" r:id="rId3"/>
    <p:sldId id="284" r:id="rId4"/>
    <p:sldId id="282" r:id="rId5"/>
    <p:sldId id="283" r:id="rId6"/>
    <p:sldId id="280" r:id="rId7"/>
    <p:sldId id="285" r:id="rId8"/>
    <p:sldId id="27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5FD2F"/>
    <a:srgbClr val="CCFF33"/>
    <a:srgbClr val="99FF33"/>
    <a:srgbClr val="497002"/>
    <a:srgbClr val="206E0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4.wmf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3" Type="http://schemas.openxmlformats.org/officeDocument/2006/relationships/image" Target="../media/image18.png"/><Relationship Id="rId21" Type="http://schemas.openxmlformats.org/officeDocument/2006/relationships/image" Target="../media/image36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4.wmf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10" Type="http://schemas.openxmlformats.org/officeDocument/2006/relationships/image" Target="../media/image25.png"/><Relationship Id="rId19" Type="http://schemas.openxmlformats.org/officeDocument/2006/relationships/image" Target="../media/image34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.wmf"/><Relationship Id="rId2" Type="http://schemas.openxmlformats.org/officeDocument/2006/relationships/image" Target="../media/image39.png"/><Relationship Id="rId16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ČÍSLO PROJEKTU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CZ.1.07/1.4.00/21.2364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NÁZEV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VY_32_INOVACE_01_11_M6_Hanak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65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rgbClr val="FFFF00"/>
                </a:solidFill>
              </a:rPr>
              <a:t>AUTOR</a:t>
            </a:r>
            <a:r>
              <a:rPr lang="cs-CZ" sz="2800" dirty="0">
                <a:solidFill>
                  <a:srgbClr val="FFFF00"/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3860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TÉMA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Desetinné číslo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rgbClr val="FFFF00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Název projektu: </a:t>
            </a:r>
            <a:r>
              <a:rPr lang="cs-CZ" sz="1600" dirty="0" smtClean="0">
                <a:solidFill>
                  <a:srgbClr val="FFFF00"/>
                </a:solidFill>
              </a:rPr>
              <a:t>Škola hrou</a:t>
            </a:r>
            <a:endParaRPr lang="cs-CZ" sz="1600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rgbClr val="FFFF00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rgbClr val="FFFF00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rgbClr val="FFFF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3" y="4072225"/>
            <a:ext cx="79043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rgbClr val="FFFF00"/>
                </a:solidFill>
              </a:rPr>
              <a:t>OBSAH</a:t>
            </a:r>
            <a:r>
              <a:rPr lang="cs-CZ" sz="2800" dirty="0">
                <a:solidFill>
                  <a:srgbClr val="FFFF00"/>
                </a:solidFill>
              </a:rPr>
              <a:t>: </a:t>
            </a:r>
            <a:r>
              <a:rPr lang="cs-CZ" sz="2800" dirty="0" smtClean="0">
                <a:solidFill>
                  <a:srgbClr val="FFFF00"/>
                </a:solidFill>
              </a:rPr>
              <a:t>Dělení přirozeným číslem beze zbytku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292745" y="74227"/>
            <a:ext cx="8527119" cy="978509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76897" y="1192932"/>
            <a:ext cx="8609307" cy="5445224"/>
          </a:xfrm>
          <a:prstGeom prst="roundRect">
            <a:avLst>
              <a:gd name="adj" fmla="val 7639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347864" y="-5556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rgbClr val="FFFF00"/>
                </a:solidFill>
              </a:rPr>
              <a:t>ANOTACE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292745" y="1395264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>
                <a:solidFill>
                  <a:srgbClr val="FFFF00"/>
                </a:solidFill>
              </a:rPr>
              <a:t>H</a:t>
            </a:r>
            <a:r>
              <a:rPr lang="cs-CZ" sz="1800" dirty="0" smtClean="0">
                <a:solidFill>
                  <a:srgbClr val="FFFF00"/>
                </a:solidFill>
              </a:rPr>
              <a:t>odina je zaměřena na dělení desetinného čísla celým číslem. Dělení v těchto příkladech vyjde  beze zbytku</a:t>
            </a:r>
            <a:r>
              <a:rPr lang="cs-CZ" sz="1800" dirty="0">
                <a:solidFill>
                  <a:srgbClr val="FFFF00"/>
                </a:solidFill>
              </a:rPr>
              <a:t>. Nalezneme zde řešené příklady i příklady pro samostatné procvičení, ke kterým </a:t>
            </a:r>
            <a:r>
              <a:rPr lang="cs-CZ" sz="1800" dirty="0">
                <a:solidFill>
                  <a:srgbClr val="FFFF00"/>
                </a:solidFill>
              </a:rPr>
              <a:t>jsou uvedena správná řešení. </a:t>
            </a:r>
            <a:endParaRPr lang="cs-CZ" sz="1800" dirty="0">
              <a:solidFill>
                <a:srgbClr val="FFFF00"/>
              </a:solidFill>
            </a:endParaRP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Inovativnost </a:t>
            </a:r>
            <a:r>
              <a:rPr lang="cs-CZ" sz="1800" dirty="0">
                <a:solidFill>
                  <a:srgbClr val="FFFF00"/>
                </a:solidFill>
              </a:rPr>
              <a:t>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>
                <a:solidFill>
                  <a:srgbClr val="FFFF00"/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aoblený obdélník 18"/>
          <p:cNvSpPr/>
          <p:nvPr/>
        </p:nvSpPr>
        <p:spPr>
          <a:xfrm>
            <a:off x="255445" y="1445266"/>
            <a:ext cx="8637034" cy="5224094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255446" y="332656"/>
            <a:ext cx="8637034" cy="850416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171928" y="332656"/>
            <a:ext cx="5863301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Zapamatujte si!!</a:t>
            </a:r>
            <a:endParaRPr lang="cs-CZ" sz="2800" b="1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5508" y="1778294"/>
            <a:ext cx="8136905" cy="2579630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717039" y="1922310"/>
            <a:ext cx="7743391" cy="2232248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Při dělení desetinného čísla přirozeným číslem začínáme dělit celky. Jakmile překročíme při sepisování další číslice v dělení desetinnou čárku, vyznačíme desetinnou čárku současně v podílu.</a:t>
            </a:r>
          </a:p>
        </p:txBody>
      </p:sp>
      <p:sp>
        <p:nvSpPr>
          <p:cNvPr id="23" name="Zaoblený obdélník 22"/>
          <p:cNvSpPr/>
          <p:nvPr/>
        </p:nvSpPr>
        <p:spPr>
          <a:xfrm>
            <a:off x="505508" y="4687848"/>
            <a:ext cx="5900732" cy="1289815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4" name="Zástupný symbol pro obsah 2"/>
          <p:cNvSpPr>
            <a:spLocks noGrp="1"/>
          </p:cNvSpPr>
          <p:nvPr/>
        </p:nvSpPr>
        <p:spPr>
          <a:xfrm>
            <a:off x="971600" y="5024218"/>
            <a:ext cx="4510486" cy="799709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Nulou nemůžeme dělit!</a:t>
            </a:r>
          </a:p>
        </p:txBody>
      </p:sp>
      <p:pic>
        <p:nvPicPr>
          <p:cNvPr id="1026" name="Picture 2" descr="C:\Users\spravce\AppData\Local\Microsoft\Windows\Temporary Internet Files\Content.IE5\0BASIBLT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357" y="4509672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230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98964" y="2350603"/>
            <a:ext cx="8768581" cy="367240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98964" y="113666"/>
            <a:ext cx="8768581" cy="1155094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58269" y="276045"/>
            <a:ext cx="266528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542475" y="2679892"/>
                <a:ext cx="2845825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</m:t>
                      </m:r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00,96 :8=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475" y="2679892"/>
                <a:ext cx="2845825" cy="5036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2815300" y="256793"/>
                <a:ext cx="3170144" cy="6209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00,96 :8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5300" y="256793"/>
                <a:ext cx="3170144" cy="6209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aoblený obdélník 7"/>
          <p:cNvSpPr/>
          <p:nvPr/>
        </p:nvSpPr>
        <p:spPr>
          <a:xfrm>
            <a:off x="250899" y="1431404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Zástupný symbol pro obsah 2"/>
          <p:cNvSpPr>
            <a:spLocks noGrp="1"/>
          </p:cNvSpPr>
          <p:nvPr/>
        </p:nvSpPr>
        <p:spPr>
          <a:xfrm>
            <a:off x="358269" y="1542191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2250081" y="4008346"/>
            <a:ext cx="3992717" cy="1145710"/>
          </a:xfrm>
          <a:prstGeom prst="wedgeRectCallout">
            <a:avLst>
              <a:gd name="adj1" fmla="val -55365"/>
              <a:gd name="adj2" fmla="val -66401"/>
            </a:avLst>
          </a:prstGeom>
          <a:gradFill>
            <a:gsLst>
              <a:gs pos="0">
                <a:srgbClr val="FFF200"/>
              </a:gs>
              <a:gs pos="96000">
                <a:srgbClr val="FF7A00"/>
              </a:gs>
              <a:gs pos="99000">
                <a:srgbClr val="FF0300"/>
              </a:gs>
              <a:gs pos="100000">
                <a:srgbClr val="4D0808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Překročili jsme desetinnou čárku, proto vyznačíme desetinnou čárku v podílu.</a:t>
            </a:r>
            <a:endParaRPr lang="cs-CZ" sz="24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3230091" y="266402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0091" y="2664026"/>
                <a:ext cx="316418" cy="5036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Přímá spojnice 22"/>
          <p:cNvCxnSpPr/>
          <p:nvPr/>
        </p:nvCxnSpPr>
        <p:spPr>
          <a:xfrm>
            <a:off x="1480404" y="3183538"/>
            <a:ext cx="0" cy="1649616"/>
          </a:xfrm>
          <a:prstGeom prst="line">
            <a:avLst/>
          </a:prstGeom>
          <a:ln w="127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ravoúhlá spojnice 25"/>
          <p:cNvCxnSpPr/>
          <p:nvPr/>
        </p:nvCxnSpPr>
        <p:spPr>
          <a:xfrm rot="5400000" flipH="1" flipV="1">
            <a:off x="952998" y="3012632"/>
            <a:ext cx="157785" cy="144016"/>
          </a:xfrm>
          <a:prstGeom prst="bentConnector3">
            <a:avLst>
              <a:gd name="adj1" fmla="val -4330"/>
            </a:avLst>
          </a:prstGeom>
          <a:ln w="158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Zástupný symbol pro obsah 2"/>
              <p:cNvSpPr>
                <a:spLocks noGrp="1"/>
              </p:cNvSpPr>
              <p:nvPr/>
            </p:nvSpPr>
            <p:spPr>
              <a:xfrm>
                <a:off x="802954" y="3145061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2954" y="3145061"/>
                <a:ext cx="316418" cy="503646"/>
              </a:xfrm>
              <a:prstGeom prst="rect">
                <a:avLst/>
              </a:prstGeom>
              <a:blipFill rotWithShape="1">
                <a:blip r:embed="rId5"/>
                <a:stretch>
                  <a:fillRect r="-692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Zástupný symbol pro obsah 2"/>
              <p:cNvSpPr>
                <a:spLocks noGrp="1"/>
              </p:cNvSpPr>
              <p:nvPr/>
            </p:nvSpPr>
            <p:spPr>
              <a:xfrm>
                <a:off x="3522895" y="266402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22895" y="2664026"/>
                <a:ext cx="316418" cy="5036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>
                <a:spLocks noGrp="1"/>
              </p:cNvSpPr>
              <p:nvPr/>
            </p:nvSpPr>
            <p:spPr>
              <a:xfrm>
                <a:off x="1094470" y="356503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4 9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4470" y="3565036"/>
                <a:ext cx="316418" cy="503646"/>
              </a:xfrm>
              <a:prstGeom prst="rect">
                <a:avLst/>
              </a:prstGeom>
              <a:blipFill rotWithShape="1">
                <a:blip r:embed="rId7"/>
                <a:stretch>
                  <a:fillRect r="-1215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3806415" y="266402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415" y="2664026"/>
                <a:ext cx="316418" cy="5036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3960730" y="266402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6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0730" y="2664026"/>
                <a:ext cx="316418" cy="503646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1493299" y="3969058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16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93299" y="3969058"/>
                <a:ext cx="316418" cy="503646"/>
              </a:xfrm>
              <a:prstGeom prst="rect">
                <a:avLst/>
              </a:prstGeom>
              <a:blipFill rotWithShape="1">
                <a:blip r:embed="rId10"/>
                <a:stretch>
                  <a:fillRect r="-711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4246440" y="266402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6440" y="2664026"/>
                <a:ext cx="316418" cy="50364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Zástupný symbol pro obsah 2"/>
              <p:cNvSpPr>
                <a:spLocks noGrp="1"/>
              </p:cNvSpPr>
              <p:nvPr/>
            </p:nvSpPr>
            <p:spPr>
              <a:xfrm>
                <a:off x="1755547" y="4436918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5547" y="4436918"/>
                <a:ext cx="316418" cy="5036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5414704" y="3212956"/>
                <a:ext cx="3552841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21,62</m:t>
                      </m:r>
                      <m:r>
                        <a:rPr lang="cs-CZ" sz="2800" b="0" i="0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·8=12,62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704" y="3212956"/>
                <a:ext cx="3552841" cy="5036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5342698" y="2679892"/>
                <a:ext cx="180020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𝑍𝑘𝑜𝑢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š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𝑘𝑎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2698" y="2679892"/>
                <a:ext cx="1800200" cy="5036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C:\Users\spravce\AppData\Local\Microsoft\Windows\Temporary Internet Files\Content.IE5\HGW68T4R\MC900438000[3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238" y="4165600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74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 animBg="1"/>
      <p:bldP spid="19" grpId="0"/>
      <p:bldP spid="40" grpId="0"/>
      <p:bldP spid="41" grpId="0"/>
      <p:bldP spid="42" grpId="0"/>
      <p:bldP spid="45" grpId="0"/>
      <p:bldP spid="46" grpId="0"/>
      <p:bldP spid="47" grpId="0"/>
      <p:bldP spid="48" grpId="0"/>
      <p:bldP spid="49" grpId="0"/>
      <p:bldP spid="52" grpId="0"/>
      <p:bldP spid="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98964" y="2300253"/>
            <a:ext cx="8768581" cy="4030725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98964" y="113666"/>
            <a:ext cx="8768581" cy="1155094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58269" y="276045"/>
            <a:ext cx="2665287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2</a:t>
            </a: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52952" y="2664000"/>
                <a:ext cx="3004034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</m:t>
                      </m:r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,08    :25=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952" y="2664000"/>
                <a:ext cx="3004034" cy="50364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2815300" y="256793"/>
                <a:ext cx="3170144" cy="6209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spc="3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1</m:t>
                      </m:r>
                      <m:r>
                        <a:rPr lang="cs-CZ" sz="2800" b="0" i="1" spc="30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,08 :25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5300" y="256793"/>
                <a:ext cx="3170144" cy="6209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Zaoblený obdélník 6"/>
          <p:cNvSpPr/>
          <p:nvPr/>
        </p:nvSpPr>
        <p:spPr>
          <a:xfrm>
            <a:off x="250899" y="1431404"/>
            <a:ext cx="1585599" cy="63187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358269" y="1542191"/>
            <a:ext cx="1596700" cy="541803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2114933" y="3381683"/>
            <a:ext cx="3992717" cy="1145710"/>
          </a:xfrm>
          <a:prstGeom prst="wedgeRectCallout">
            <a:avLst>
              <a:gd name="adj1" fmla="val -72541"/>
              <a:gd name="adj2" fmla="val -49774"/>
            </a:avLst>
          </a:prstGeom>
          <a:gradFill>
            <a:gsLst>
              <a:gs pos="0">
                <a:srgbClr val="FFF200"/>
              </a:gs>
              <a:gs pos="96000">
                <a:srgbClr val="FF7A00"/>
              </a:gs>
              <a:gs pos="99000">
                <a:srgbClr val="FF0300"/>
              </a:gs>
              <a:gs pos="100000">
                <a:srgbClr val="4D0808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Překročili jsme desetinnou čárku, proto vyznačíme desetinnou čárku v podílu.</a:t>
            </a:r>
            <a:endParaRPr lang="cs-CZ" sz="2400" dirty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3255081" y="2680363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5081" y="2680363"/>
                <a:ext cx="316418" cy="50364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882077" y="3183538"/>
            <a:ext cx="0" cy="1757630"/>
          </a:xfrm>
          <a:prstGeom prst="line">
            <a:avLst/>
          </a:prstGeom>
          <a:ln w="12700">
            <a:solidFill>
              <a:srgbClr val="FFFF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ravoúhlá spojnice 11"/>
          <p:cNvCxnSpPr/>
          <p:nvPr/>
        </p:nvCxnSpPr>
        <p:spPr>
          <a:xfrm rot="5400000" flipH="1" flipV="1">
            <a:off x="613010" y="3016745"/>
            <a:ext cx="157785" cy="144016"/>
          </a:xfrm>
          <a:prstGeom prst="bentConnector3">
            <a:avLst>
              <a:gd name="adj1" fmla="val -4330"/>
            </a:avLst>
          </a:prstGeom>
          <a:ln w="158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Zástupný symbol pro obsah 2"/>
              <p:cNvSpPr>
                <a:spLocks noGrp="1"/>
              </p:cNvSpPr>
              <p:nvPr/>
            </p:nvSpPr>
            <p:spPr>
              <a:xfrm>
                <a:off x="434907" y="3099419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1 0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907" y="3099419"/>
                <a:ext cx="316418" cy="503646"/>
              </a:xfrm>
              <a:prstGeom prst="rect">
                <a:avLst/>
              </a:prstGeom>
              <a:blipFill rotWithShape="1">
                <a:blip r:embed="rId5"/>
                <a:stretch>
                  <a:fillRect r="-1192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3456000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6000" y="2664000"/>
                <a:ext cx="316418" cy="50364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434457" y="35047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1 08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457" y="3504700"/>
                <a:ext cx="316418" cy="503646"/>
              </a:xfrm>
              <a:prstGeom prst="rect">
                <a:avLst/>
              </a:prstGeom>
              <a:blipFill rotWithShape="1">
                <a:blip r:embed="rId7"/>
                <a:stretch>
                  <a:fillRect r="-2057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3591318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1318" y="2664000"/>
                <a:ext cx="316418" cy="503646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1144020" y="3934984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80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4020" y="3934984"/>
                <a:ext cx="316418" cy="503646"/>
              </a:xfrm>
              <a:prstGeom prst="rect">
                <a:avLst/>
              </a:prstGeom>
              <a:blipFill rotWithShape="1">
                <a:blip r:embed="rId9"/>
                <a:stretch>
                  <a:fillRect r="-692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3851920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664000"/>
                <a:ext cx="316418" cy="503646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7049144" y="3173326"/>
                <a:ext cx="151216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0,0432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9144" y="3173326"/>
                <a:ext cx="1512168" cy="503646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6710672" y="2678486"/>
                <a:ext cx="180020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𝑍𝑘𝑜𝑢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š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𝑘𝑎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0672" y="2678486"/>
                <a:ext cx="1800200" cy="503646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Zástupný symbol pro obsah 2"/>
              <p:cNvSpPr>
                <a:spLocks noGrp="1"/>
              </p:cNvSpPr>
              <p:nvPr/>
            </p:nvSpPr>
            <p:spPr>
              <a:xfrm>
                <a:off x="1440000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/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0000" y="2664000"/>
                <a:ext cx="316418" cy="503646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1710581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/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0581" y="2664000"/>
                <a:ext cx="316418" cy="503646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Zástupný symbol pro obsah 2"/>
              <p:cNvSpPr>
                <a:spLocks noGrp="1"/>
              </p:cNvSpPr>
              <p:nvPr/>
            </p:nvSpPr>
            <p:spPr>
              <a:xfrm>
                <a:off x="4111292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3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1292" y="2664000"/>
                <a:ext cx="316418" cy="503646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4351332" y="2664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51332" y="2664000"/>
                <a:ext cx="316418" cy="503646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Zástupný symbol pro obsah 2"/>
              <p:cNvSpPr>
                <a:spLocks noGrp="1"/>
              </p:cNvSpPr>
              <p:nvPr/>
            </p:nvSpPr>
            <p:spPr>
              <a:xfrm>
                <a:off x="1394163" y="4315616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6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50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4163" y="4315616"/>
                <a:ext cx="316418" cy="503646"/>
              </a:xfrm>
              <a:prstGeom prst="rect">
                <a:avLst/>
              </a:prstGeom>
              <a:blipFill rotWithShape="1">
                <a:blip r:embed="rId17"/>
                <a:stretch>
                  <a:fillRect r="-6923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Zástupný symbol pro obsah 2"/>
              <p:cNvSpPr>
                <a:spLocks noGrp="1"/>
              </p:cNvSpPr>
              <p:nvPr/>
            </p:nvSpPr>
            <p:spPr>
              <a:xfrm>
                <a:off x="1678289" y="4689345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8289" y="4689345"/>
                <a:ext cx="316418" cy="503646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7610772" y="3603065"/>
                <a:ext cx="979240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·25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10772" y="3603065"/>
                <a:ext cx="979240" cy="503646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7344308" y="4082839"/>
                <a:ext cx="151216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2160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44308" y="4082839"/>
                <a:ext cx="1512168" cy="503646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Zástupný symbol pro obsah 2"/>
              <p:cNvSpPr>
                <a:spLocks noGrp="1"/>
              </p:cNvSpPr>
              <p:nvPr/>
            </p:nvSpPr>
            <p:spPr>
              <a:xfrm>
                <a:off x="7377930" y="4527373"/>
                <a:ext cx="151216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8</m:t>
                      </m:r>
                      <m:r>
                        <a:rPr lang="cs-CZ" sz="2800" i="1" spc="300" dirty="0">
                          <a:solidFill>
                            <a:srgbClr val="FFFF00"/>
                          </a:solidFill>
                          <a:latin typeface="Cambria Math"/>
                        </a:rPr>
                        <m:t>6</m:t>
                      </m:r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4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7930" y="4527373"/>
                <a:ext cx="1512168" cy="503646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Zástupný symbol pro obsah 2"/>
              <p:cNvSpPr>
                <a:spLocks noGrp="1"/>
              </p:cNvSpPr>
              <p:nvPr/>
            </p:nvSpPr>
            <p:spPr>
              <a:xfrm>
                <a:off x="7002846" y="4932000"/>
                <a:ext cx="151216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pc="300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1 0800</m:t>
                      </m:r>
                    </m:oMath>
                  </m:oMathPara>
                </a14:m>
                <a:endParaRPr lang="cs-CZ" sz="2800" spc="3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2846" y="4932000"/>
                <a:ext cx="1512168" cy="503646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6" name="Přímá spojnice 55"/>
          <p:cNvCxnSpPr/>
          <p:nvPr/>
        </p:nvCxnSpPr>
        <p:spPr>
          <a:xfrm>
            <a:off x="7002846" y="4106711"/>
            <a:ext cx="1395805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>
            <a:off x="7002846" y="4960783"/>
            <a:ext cx="1437939" cy="0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Zástupný symbol pro obsah 2"/>
              <p:cNvSpPr>
                <a:spLocks noGrp="1"/>
              </p:cNvSpPr>
              <p:nvPr/>
            </p:nvSpPr>
            <p:spPr>
              <a:xfrm>
                <a:off x="7219721" y="4932000"/>
                <a:ext cx="316418" cy="503646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,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19721" y="4932000"/>
                <a:ext cx="316418" cy="503646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C:\Users\spravce\AppData\Local\Microsoft\Windows\Temporary Internet Files\Content.IE5\HGW68T4R\MC900438000[3].wmf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926" y="813994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08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 animBg="1"/>
      <p:bldP spid="10" grpId="0"/>
      <p:bldP spid="13" grpId="0"/>
      <p:bldP spid="14" grpId="0"/>
      <p:bldP spid="15" grpId="0"/>
      <p:bldP spid="16" grpId="0"/>
      <p:bldP spid="18" grpId="0"/>
      <p:bldP spid="19" grpId="0"/>
      <p:bldP spid="21" grpId="0"/>
      <p:bldP spid="22" grpId="0"/>
      <p:bldP spid="44" grpId="0"/>
      <p:bldP spid="45" grpId="0"/>
      <p:bldP spid="46" grpId="0"/>
      <p:bldP spid="47" grpId="0"/>
      <p:bldP spid="48" grpId="0"/>
      <p:bldP spid="50" grpId="0"/>
      <p:bldP spid="51" grpId="0"/>
      <p:bldP spid="52" grpId="0"/>
      <p:bldP spid="53" grpId="0"/>
      <p:bldP spid="54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02649" y="31011"/>
            <a:ext cx="9005997" cy="733694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88024" y="743252"/>
            <a:ext cx="8906562" cy="5400600"/>
          </a:xfrm>
          <a:prstGeom prst="roundRect">
            <a:avLst>
              <a:gd name="adj" fmla="val 5568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317758" y="743252"/>
            <a:ext cx="5863301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1) </a:t>
            </a:r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Vypočítejte: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368286" y="116632"/>
                <a:ext cx="8016664" cy="52043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𝑃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ří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𝑘𝑙𝑎𝑑𝑦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𝑛𝑎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𝑠𝑎𝑚𝑜𝑠𝑡𝑎𝑡𝑛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é 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𝑝𝑟𝑜𝑐𝑣𝑖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č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𝑒𝑛</m:t>
                      </m:r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</a:rPr>
                        <m:t>í:</m:t>
                      </m:r>
                    </m:oMath>
                  </m:oMathPara>
                </a14:m>
                <a:endParaRPr lang="cs-CZ" sz="2800" b="1" spc="600" dirty="0" smtClean="0">
                  <a:solidFill>
                    <a:schemeClr val="tx1">
                      <a:lumMod val="8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286" y="116632"/>
                <a:ext cx="8016664" cy="52043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Zástupný symbol pro obsah 2"/>
              <p:cNvSpPr>
                <a:spLocks noGrp="1"/>
              </p:cNvSpPr>
              <p:nvPr/>
            </p:nvSpPr>
            <p:spPr>
              <a:xfrm>
                <a:off x="756971" y="1205370"/>
                <a:ext cx="3170144" cy="62096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𝑎</m:t>
                      </m:r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15,05:7=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71" y="1205370"/>
                <a:ext cx="3170144" cy="62096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Zástupný symbol pro obsah 2"/>
              <p:cNvSpPr>
                <a:spLocks noGrp="1"/>
              </p:cNvSpPr>
              <p:nvPr/>
            </p:nvSpPr>
            <p:spPr>
              <a:xfrm>
                <a:off x="756971" y="1828021"/>
                <a:ext cx="3170144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𝑏</m:t>
                      </m:r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 208,53 :9=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71" y="1828021"/>
                <a:ext cx="3170144" cy="63717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756971" y="2473587"/>
                <a:ext cx="3170144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 3,125 :5=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71" y="2473587"/>
                <a:ext cx="3170144" cy="637179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Zástupný symbol pro obsah 2"/>
              <p:cNvSpPr>
                <a:spLocks noGrp="1"/>
              </p:cNvSpPr>
              <p:nvPr/>
            </p:nvSpPr>
            <p:spPr>
              <a:xfrm>
                <a:off x="756971" y="3110766"/>
                <a:ext cx="3170144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𝑑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 33,84 :12=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6971" y="3110766"/>
                <a:ext cx="3170144" cy="637179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Zástupný symbol pro obsah 2"/>
              <p:cNvSpPr>
                <a:spLocks noGrp="1"/>
              </p:cNvSpPr>
              <p:nvPr/>
            </p:nvSpPr>
            <p:spPr>
              <a:xfrm>
                <a:off x="772127" y="3760347"/>
                <a:ext cx="3421104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𝑒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 452,62 :14=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127" y="3760347"/>
                <a:ext cx="3421104" cy="63717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791474" y="4402710"/>
                <a:ext cx="3401757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𝑓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   0,572 :23=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474" y="4402710"/>
                <a:ext cx="3401757" cy="637179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791474" y="5058145"/>
                <a:ext cx="3761798" cy="637179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b="0" i="0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g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)</m:t>
                      </m:r>
                      <m:r>
                        <a:rPr lang="cs-CZ" sz="280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 </m:t>
                      </m:r>
                      <m:r>
                        <a:rPr lang="cs-CZ" sz="2800" b="0" i="1" dirty="0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</a:rPr>
                        <m:t> 5,518 :62=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474" y="5058145"/>
                <a:ext cx="3761798" cy="637179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Zaoblený obdélník 23"/>
          <p:cNvSpPr/>
          <p:nvPr/>
        </p:nvSpPr>
        <p:spPr>
          <a:xfrm>
            <a:off x="4658321" y="1478689"/>
            <a:ext cx="2705100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4667627" y="1444402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2,15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7627" y="1444402"/>
                <a:ext cx="2235255" cy="532245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Zaoblený obdélník 25"/>
          <p:cNvSpPr/>
          <p:nvPr/>
        </p:nvSpPr>
        <p:spPr>
          <a:xfrm>
            <a:off x="4658321" y="2089807"/>
            <a:ext cx="2692896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4642173" y="2694772"/>
            <a:ext cx="2709044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4646117" y="3335204"/>
            <a:ext cx="2705100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4658321" y="3966185"/>
            <a:ext cx="2692896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4646117" y="4631858"/>
            <a:ext cx="2705100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4646117" y="5259810"/>
            <a:ext cx="2705100" cy="446545"/>
          </a:xfrm>
          <a:prstGeom prst="roundRect">
            <a:avLst>
              <a:gd name="adj" fmla="val 348"/>
            </a:avLst>
          </a:prstGeom>
          <a:solidFill>
            <a:schemeClr val="bg1"/>
          </a:solidFill>
          <a:ln w="38100">
            <a:solidFill>
              <a:srgbClr val="FFFF00"/>
            </a:solidFill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4679775" y="2058611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23,17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9775" y="2058611"/>
                <a:ext cx="2235255" cy="532245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4686921" y="2694772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0,625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6921" y="2694772"/>
                <a:ext cx="2235255" cy="532245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4686920" y="3338219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2,82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6920" y="3338219"/>
                <a:ext cx="2235255" cy="532245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4651176" y="3933230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32,33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1176" y="3933230"/>
                <a:ext cx="2235255" cy="532245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4692475" y="4589007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0,025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2475" y="4589007"/>
                <a:ext cx="2235255" cy="532245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4698030" y="5216959"/>
                <a:ext cx="2235255" cy="532245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rgbClr val="FFFF00"/>
                          </a:solidFill>
                          <a:latin typeface="Cambria Math"/>
                          <a:ea typeface="Cambria Math"/>
                          <a:cs typeface="Calibri" pitchFamily="34" charset="0"/>
                        </a:rPr>
                        <m:t>0,089</m:t>
                      </m:r>
                    </m:oMath>
                  </m:oMathPara>
                </a14:m>
                <a:endParaRPr lang="cs-CZ" sz="2800" dirty="0">
                  <a:solidFill>
                    <a:srgbClr val="FFFF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030" y="5216959"/>
                <a:ext cx="2235255" cy="532245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 descr="C:\Users\spravce\AppData\Local\Microsoft\Windows\Temporary Internet Files\Content.IE5\D1R1SU0N\MC900434403[4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2398713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304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9" grpId="0"/>
      <p:bldP spid="20" grpId="0"/>
      <p:bldP spid="21" grpId="0"/>
      <p:bldP spid="22" grpId="0"/>
      <p:bldP spid="23" grpId="0"/>
      <p:bldP spid="24" grpId="0" animBg="1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54275" y="646837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22250" y="3347137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794718" y="4175229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68040" y="892825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24582" y="2555049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61516" y="1719677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775494" y="5039325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64494" y="5831413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625030" y="90483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>
                <a:solidFill>
                  <a:srgbClr val="FFFF00"/>
                </a:solidFill>
              </a:rPr>
              <a:t>Hypertextové odkazy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8157" y="212829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785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9103774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MOLNÁR, Josef; KOPECKÝ, Milan; LIŠKOVÁ, Hana a kol. </a:t>
            </a:r>
            <a:r>
              <a:rPr lang="cs-CZ" sz="1100" i="1" dirty="0">
                <a:solidFill>
                  <a:srgbClr val="FFFF00"/>
                </a:solidFill>
              </a:rPr>
              <a:t>Matematika 6</a:t>
            </a:r>
            <a:r>
              <a:rPr lang="cs-CZ" sz="1100" dirty="0">
                <a:solidFill>
                  <a:srgbClr val="FFFF00"/>
                </a:solidFill>
              </a:rPr>
              <a:t>.Liberec: </a:t>
            </a:r>
            <a:r>
              <a:rPr lang="cs-CZ" sz="1100" dirty="0" err="1">
                <a:solidFill>
                  <a:srgbClr val="FFFF00"/>
                </a:solidFill>
              </a:rPr>
              <a:t>Prodos</a:t>
            </a:r>
            <a:r>
              <a:rPr lang="cs-CZ" sz="1100" dirty="0">
                <a:solidFill>
                  <a:srgbClr val="FFFF00"/>
                </a:solidFill>
              </a:rPr>
              <a:t>, 1998, ISBN </a:t>
            </a:r>
            <a:r>
              <a:rPr lang="cs-CZ" sz="1100" dirty="0" smtClean="0">
                <a:solidFill>
                  <a:srgbClr val="FFFF00"/>
                </a:solidFill>
              </a:rPr>
              <a:t>80-85806-98-3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rgbClr val="FFFF00"/>
                </a:solidFill>
              </a:rPr>
              <a:t>MULLEROVÁ, Jana; MIKULČÁK, Jiří; KABELE, Jiří a kol. </a:t>
            </a:r>
            <a:r>
              <a:rPr lang="cs-CZ" sz="1100" i="1" dirty="0">
                <a:solidFill>
                  <a:srgbClr val="FFFF00"/>
                </a:solidFill>
              </a:rPr>
              <a:t>Matematika pro 6. ročník</a:t>
            </a:r>
            <a:r>
              <a:rPr lang="cs-CZ" sz="1100" dirty="0">
                <a:solidFill>
                  <a:srgbClr val="FFFF00"/>
                </a:solidFill>
              </a:rPr>
              <a:t>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DYTRYCH</a:t>
            </a:r>
            <a:r>
              <a:rPr lang="cs-CZ" sz="1100" dirty="0">
                <a:solidFill>
                  <a:srgbClr val="FFFF00"/>
                </a:solidFill>
              </a:rPr>
              <a:t>, Martin; DOBIASOVÁ, Irena; LIVŇANSKÁ, Libuše. </a:t>
            </a:r>
            <a:r>
              <a:rPr lang="cs-CZ" sz="1100" i="1" dirty="0">
                <a:solidFill>
                  <a:srgbClr val="FFFF00"/>
                </a:solidFill>
              </a:rPr>
              <a:t>Sbírka úloh z matematiky</a:t>
            </a:r>
            <a:r>
              <a:rPr lang="cs-CZ" sz="1100" dirty="0">
                <a:solidFill>
                  <a:srgbClr val="FFFF00"/>
                </a:solidFill>
              </a:rPr>
              <a:t>. Pohořelice: Fortuna, 2001, ISBN 80-7168-766-9. </a:t>
            </a:r>
            <a:endParaRPr lang="cs-CZ" sz="1100" dirty="0" smtClean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>
                <a:solidFill>
                  <a:srgbClr val="FFFF00"/>
                </a:solidFill>
              </a:rPr>
              <a:t>Galerie klipart</a:t>
            </a:r>
            <a:endParaRPr lang="cs-CZ" sz="1100" dirty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>
              <a:solidFill>
                <a:srgbClr val="FFFF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rgbClr val="FFFF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Použité zdroje: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695</TotalTime>
  <Words>400</Words>
  <Application>Microsoft Office PowerPoint</Application>
  <PresentationFormat>Předvádění na obrazovce (4:3)</PresentationFormat>
  <Paragraphs>88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125</cp:revision>
  <dcterms:created xsi:type="dcterms:W3CDTF">2011-10-16T10:29:28Z</dcterms:created>
  <dcterms:modified xsi:type="dcterms:W3CDTF">2013-03-23T17:05:45Z</dcterms:modified>
</cp:coreProperties>
</file>