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1"/>
  </p:notesMasterIdLst>
  <p:sldIdLst>
    <p:sldId id="269" r:id="rId2"/>
    <p:sldId id="268" r:id="rId3"/>
    <p:sldId id="284" r:id="rId4"/>
    <p:sldId id="282" r:id="rId5"/>
    <p:sldId id="285" r:id="rId6"/>
    <p:sldId id="286" r:id="rId7"/>
    <p:sldId id="280" r:id="rId8"/>
    <p:sldId id="287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5FD2F"/>
    <a:srgbClr val="CCFF33"/>
    <a:srgbClr val="99FF33"/>
    <a:srgbClr val="497002"/>
    <a:srgbClr val="206E04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4.wmf"/><Relationship Id="rId5" Type="http://schemas.openxmlformats.org/officeDocument/2006/relationships/image" Target="../media/image6.png"/><Relationship Id="rId23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18" Type="http://schemas.openxmlformats.org/officeDocument/2006/relationships/image" Target="../media/image39.png"/><Relationship Id="rId3" Type="http://schemas.openxmlformats.org/officeDocument/2006/relationships/image" Target="../media/image25.png"/><Relationship Id="rId21" Type="http://schemas.openxmlformats.org/officeDocument/2006/relationships/image" Target="../media/image42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17" Type="http://schemas.openxmlformats.org/officeDocument/2006/relationships/image" Target="../media/image38.png"/><Relationship Id="rId2" Type="http://schemas.openxmlformats.org/officeDocument/2006/relationships/image" Target="../media/image24.png"/><Relationship Id="rId16" Type="http://schemas.openxmlformats.org/officeDocument/2006/relationships/image" Target="../media/image37.png"/><Relationship Id="rId20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24" Type="http://schemas.openxmlformats.org/officeDocument/2006/relationships/image" Target="../media/image4.wmf"/><Relationship Id="rId5" Type="http://schemas.openxmlformats.org/officeDocument/2006/relationships/image" Target="../media/image27.png"/><Relationship Id="rId23" Type="http://schemas.openxmlformats.org/officeDocument/2006/relationships/image" Target="../media/image44.png"/><Relationship Id="rId10" Type="http://schemas.openxmlformats.org/officeDocument/2006/relationships/image" Target="../media/image32.png"/><Relationship Id="rId19" Type="http://schemas.openxmlformats.org/officeDocument/2006/relationships/image" Target="../media/image40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36.png"/><Relationship Id="rId22" Type="http://schemas.openxmlformats.org/officeDocument/2006/relationships/image" Target="../media/image4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6.png"/><Relationship Id="rId18" Type="http://schemas.openxmlformats.org/officeDocument/2006/relationships/image" Target="../media/image59.png"/><Relationship Id="rId3" Type="http://schemas.openxmlformats.org/officeDocument/2006/relationships/image" Target="../media/image46.png"/><Relationship Id="rId21" Type="http://schemas.openxmlformats.org/officeDocument/2006/relationships/image" Target="../media/image62.png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17" Type="http://schemas.openxmlformats.org/officeDocument/2006/relationships/image" Target="../media/image58.png"/><Relationship Id="rId2" Type="http://schemas.openxmlformats.org/officeDocument/2006/relationships/image" Target="../media/image45.png"/><Relationship Id="rId16" Type="http://schemas.openxmlformats.org/officeDocument/2006/relationships/image" Target="../media/image57.png"/><Relationship Id="rId20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24" Type="http://schemas.openxmlformats.org/officeDocument/2006/relationships/image" Target="../media/image4.wmf"/><Relationship Id="rId5" Type="http://schemas.openxmlformats.org/officeDocument/2006/relationships/image" Target="../media/image48.png"/><Relationship Id="rId23" Type="http://schemas.openxmlformats.org/officeDocument/2006/relationships/image" Target="../media/image64.png"/><Relationship Id="rId10" Type="http://schemas.openxmlformats.org/officeDocument/2006/relationships/image" Target="../media/image53.png"/><Relationship Id="rId19" Type="http://schemas.openxmlformats.org/officeDocument/2006/relationships/image" Target="../media/image60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Relationship Id="rId14" Type="http://schemas.openxmlformats.org/officeDocument/2006/relationships/image" Target="../media/image36.png"/><Relationship Id="rId22" Type="http://schemas.openxmlformats.org/officeDocument/2006/relationships/image" Target="../media/image6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image" Target="../media/image75.pn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12" Type="http://schemas.openxmlformats.org/officeDocument/2006/relationships/image" Target="../media/image74.png"/><Relationship Id="rId2" Type="http://schemas.openxmlformats.org/officeDocument/2006/relationships/image" Target="../media/image2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11" Type="http://schemas.openxmlformats.org/officeDocument/2006/relationships/image" Target="../media/image73.png"/><Relationship Id="rId5" Type="http://schemas.openxmlformats.org/officeDocument/2006/relationships/image" Target="../media/image67.png"/><Relationship Id="rId15" Type="http://schemas.openxmlformats.org/officeDocument/2006/relationships/image" Target="../media/image5.wmf"/><Relationship Id="rId10" Type="http://schemas.openxmlformats.org/officeDocument/2006/relationships/image" Target="../media/image72.png"/><Relationship Id="rId4" Type="http://schemas.openxmlformats.org/officeDocument/2006/relationships/image" Target="../media/image66.png"/><Relationship Id="rId9" Type="http://schemas.openxmlformats.org/officeDocument/2006/relationships/image" Target="../media/image71.png"/><Relationship Id="rId14" Type="http://schemas.openxmlformats.org/officeDocument/2006/relationships/image" Target="../media/image7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ČÍSLO PROJEKTU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CZ.1.07/1.4.00/21.2364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7840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NÁZEV</a:t>
            </a:r>
            <a:r>
              <a:rPr lang="cs-CZ" sz="2800">
                <a:solidFill>
                  <a:srgbClr val="FFFF00"/>
                </a:solidFill>
              </a:rPr>
              <a:t>: </a:t>
            </a:r>
            <a:r>
              <a:rPr lang="cs-CZ" sz="2800" smtClean="0">
                <a:solidFill>
                  <a:srgbClr val="FFFF00"/>
                </a:solidFill>
              </a:rPr>
              <a:t>VY_32_INOVACE_01_13_M6_Hanak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AUTOR</a:t>
            </a:r>
            <a:r>
              <a:rPr lang="cs-CZ" sz="2800" dirty="0">
                <a:solidFill>
                  <a:srgbClr val="FFFF00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860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TÉMA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Desetinné číslo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rgbClr val="FFFF00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Název projektu: </a:t>
            </a:r>
            <a:r>
              <a:rPr lang="cs-CZ" sz="1600" dirty="0" smtClean="0">
                <a:solidFill>
                  <a:srgbClr val="FFFF00"/>
                </a:solidFill>
              </a:rPr>
              <a:t>Škola hrou</a:t>
            </a:r>
            <a:endParaRPr lang="cs-CZ" sz="16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rgbClr val="FFFF00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9043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OBSAH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Dělení desetinným číslem beze zbytku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32352" y="64487"/>
            <a:ext cx="8527119" cy="91624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16131" y="1268760"/>
            <a:ext cx="8609307" cy="5400600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507098" y="-18256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66961" y="1448780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rgbClr val="FFFF00"/>
                </a:solidFill>
              </a:rPr>
              <a:t>H</a:t>
            </a:r>
            <a:r>
              <a:rPr lang="cs-CZ" sz="1800" dirty="0" smtClean="0">
                <a:solidFill>
                  <a:srgbClr val="FFFF00"/>
                </a:solidFill>
              </a:rPr>
              <a:t>odina je zaměřena na dělení desetinného čísla desetinným číslem. Dělení v těchto příkladech vyjde  beze </a:t>
            </a:r>
            <a:r>
              <a:rPr lang="cs-CZ" sz="1800" dirty="0">
                <a:solidFill>
                  <a:srgbClr val="FFFF00"/>
                </a:solidFill>
              </a:rPr>
              <a:t>zbytku. </a:t>
            </a:r>
            <a:r>
              <a:rPr lang="cs-CZ" sz="1800" dirty="0">
                <a:solidFill>
                  <a:srgbClr val="FFFF00"/>
                </a:solidFill>
              </a:rPr>
              <a:t>Nalezneme zde řešené příklady i příklady pro samostatné procvičení, ke kterým jsou uvedena správná řešení. </a:t>
            </a:r>
            <a:endParaRPr lang="cs-CZ" sz="1800" dirty="0">
              <a:solidFill>
                <a:srgbClr val="FFFF00"/>
              </a:solidFill>
            </a:endParaRP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Inovativnost </a:t>
            </a:r>
            <a:r>
              <a:rPr lang="cs-CZ" sz="1800" dirty="0">
                <a:solidFill>
                  <a:srgbClr val="FFFF00"/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rgbClr val="FFFF00"/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rgbClr val="FFFF00"/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rgbClr val="FFFF00"/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175422" y="0"/>
            <a:ext cx="8781051" cy="674136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35818" y="2237343"/>
            <a:ext cx="8405954" cy="200500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513590" y="2324188"/>
            <a:ext cx="8132933" cy="183131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 dělení desetinného čísla přirozeným číslem začínáme dělit celky. Jakmile překročíme při sepisování další číslice v dělení desetinnou čárku, vyznačíme desetinnou čárku současně v podílu.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366870" y="4280465"/>
            <a:ext cx="8382096" cy="1225709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518603" y="4406049"/>
            <a:ext cx="8132933" cy="974231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Podíl dvou čísel se nezmění, vynásobíme-li dělence i dělitele stejným číslem různým od nuly.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347747" y="228155"/>
            <a:ext cx="8382096" cy="193886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584654" y="300162"/>
            <a:ext cx="8047759" cy="1794851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Máme-li dělit číslo desetinným číslem, musíme napřed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násobit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dělence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 dělitele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 nebo stem nebo tisícem a podobně, aby se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dělitel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změnil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přirozené číslo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394021" y="5618172"/>
            <a:ext cx="8382096" cy="998065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472329" y="5832244"/>
            <a:ext cx="4387704" cy="56992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Nulou nemůžeme dělit !</a:t>
            </a:r>
          </a:p>
        </p:txBody>
      </p:sp>
      <p:pic>
        <p:nvPicPr>
          <p:cNvPr id="1026" name="Picture 2" descr="C:\Users\spravce\AppData\Local\Microsoft\Windows\Temporary Internet Files\Content.IE5\D1R1SU0N\MC900440424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540358"/>
            <a:ext cx="1512168" cy="1128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423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4" grpId="0"/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98964" y="2036186"/>
            <a:ext cx="8831611" cy="4821814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98963" y="187989"/>
            <a:ext cx="8768581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58268" y="187988"/>
            <a:ext cx="2665287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Vypočítejte: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69853" y="3347287"/>
                <a:ext cx="357646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985,59 :89=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853" y="3347287"/>
                <a:ext cx="3576464" cy="5036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3061212" y="187988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98,559 :8,9=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212" y="187988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270573" y="1212055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77943" y="1322842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2586895" y="4736077"/>
            <a:ext cx="3785305" cy="1145710"/>
          </a:xfrm>
          <a:prstGeom prst="wedgeRectCallout">
            <a:avLst>
              <a:gd name="adj1" fmla="val -60146"/>
              <a:gd name="adj2" fmla="val -70558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Překročili jsme desetinnou čárku, proto vyznačíme desetinnou čárku v podílu.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788108" y="3348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8108" y="3348000"/>
                <a:ext cx="316418" cy="5036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1712819" y="3911269"/>
            <a:ext cx="0" cy="1649616"/>
          </a:xfrm>
          <a:prstGeom prst="line">
            <a:avLst/>
          </a:prstGeom>
          <a:ln w="127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ravoúhlá spojnice 25"/>
          <p:cNvCxnSpPr/>
          <p:nvPr/>
        </p:nvCxnSpPr>
        <p:spPr>
          <a:xfrm rot="5400000" flipH="1" flipV="1">
            <a:off x="1228890" y="3709457"/>
            <a:ext cx="157785" cy="144016"/>
          </a:xfrm>
          <a:prstGeom prst="bentConnector3">
            <a:avLst>
              <a:gd name="adj1" fmla="val -4330"/>
            </a:avLst>
          </a:prstGeom>
          <a:ln w="158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778041" y="385093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205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041" y="3850933"/>
                <a:ext cx="316418" cy="503646"/>
              </a:xfrm>
              <a:prstGeom prst="rect">
                <a:avLst/>
              </a:prstGeom>
              <a:blipFill rotWithShape="1">
                <a:blip r:embed="rId5"/>
                <a:stretch>
                  <a:fillRect r="-153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4080912" y="3348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0912" y="3348000"/>
                <a:ext cx="316418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1063373" y="4232431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27 5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3373" y="4232431"/>
                <a:ext cx="316418" cy="503646"/>
              </a:xfrm>
              <a:prstGeom prst="rect">
                <a:avLst/>
              </a:prstGeom>
              <a:blipFill rotWithShape="1">
                <a:blip r:embed="rId7"/>
                <a:stretch>
                  <a:fillRect r="-2057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4364432" y="3348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4432" y="3348000"/>
                <a:ext cx="316418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4518747" y="3348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8747" y="3348000"/>
                <a:ext cx="316418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1777195" y="463645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89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7195" y="4636453"/>
                <a:ext cx="316418" cy="503646"/>
              </a:xfrm>
              <a:prstGeom prst="rect">
                <a:avLst/>
              </a:prstGeom>
              <a:blipFill rotWithShape="1">
                <a:blip r:embed="rId10"/>
                <a:stretch>
                  <a:fillRect r="-705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4804457" y="3348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4457" y="3348000"/>
                <a:ext cx="316418" cy="5036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2093613" y="5085238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3613" y="5085238"/>
                <a:ext cx="316418" cy="5036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7545225" y="2954052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22,31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5225" y="2954052"/>
                <a:ext cx="1296144" cy="5036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7022938" y="2390139"/>
                <a:ext cx="180020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𝑍𝑘𝑜𝑢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š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2938" y="2390139"/>
                <a:ext cx="1800200" cy="5036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559687" y="2390139"/>
                <a:ext cx="319679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98,559 :8,9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687" y="2390139"/>
                <a:ext cx="3196795" cy="5036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3618317" y="2367278"/>
                <a:ext cx="138573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600" dirty="0" smtClean="0">
                    <a:solidFill>
                      <a:srgbClr val="FFFF00"/>
                    </a:solidFill>
                  </a:rPr>
                  <a:t> </a:t>
                </a:r>
                <a:r>
                  <a:rPr lang="cs-CZ" sz="2800" b="1" spc="600" dirty="0" smtClean="0">
                    <a:solidFill>
                      <a:srgbClr val="FFFF00"/>
                    </a:solidFill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1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·</m:t>
                    </m:r>
                    <m:r>
                      <a:rPr lang="cs-CZ" sz="2800" b="1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𝟏𝟎</m:t>
                    </m:r>
                  </m:oMath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8317" y="2367278"/>
                <a:ext cx="1385731" cy="503646"/>
              </a:xfrm>
              <a:prstGeom prst="rect">
                <a:avLst/>
              </a:prstGeom>
              <a:blipFill rotWithShape="1">
                <a:blip r:embed="rId17"/>
                <a:stretch>
                  <a:fillRect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ový popisek 29"/>
          <p:cNvSpPr/>
          <p:nvPr/>
        </p:nvSpPr>
        <p:spPr>
          <a:xfrm>
            <a:off x="4680850" y="955139"/>
            <a:ext cx="4142288" cy="1145710"/>
          </a:xfrm>
          <a:prstGeom prst="wedgeRectCallout">
            <a:avLst>
              <a:gd name="adj1" fmla="val -43590"/>
              <a:gd name="adj2" fmla="val 90726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Dělenec i dělitel vynásobíme číslem 10 a potom budeme dělit jako přirozeným číslem.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7829068" y="3407623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·8,9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29068" y="3407623"/>
                <a:ext cx="1296144" cy="50364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7214100" y="3915833"/>
            <a:ext cx="1492672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7460048" y="3911269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20079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0048" y="3911269"/>
                <a:ext cx="1296144" cy="50364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7214100" y="4297094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17848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14100" y="4297094"/>
                <a:ext cx="1296144" cy="50364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35"/>
          <p:cNvCxnSpPr/>
          <p:nvPr/>
        </p:nvCxnSpPr>
        <p:spPr>
          <a:xfrm>
            <a:off x="7214100" y="4785640"/>
            <a:ext cx="1492672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7203012" y="4788000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198559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3012" y="4788000"/>
                <a:ext cx="1296144" cy="503646"/>
              </a:xfrm>
              <a:prstGeom prst="rect">
                <a:avLst/>
              </a:prstGeom>
              <a:blipFill rotWithShape="1">
                <a:blip r:embed="rId21"/>
                <a:stretch>
                  <a:fillRect r="-113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7848000" y="4824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48000" y="4824000"/>
                <a:ext cx="316418" cy="50364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Zaoblený obdélník 38"/>
          <p:cNvSpPr/>
          <p:nvPr/>
        </p:nvSpPr>
        <p:spPr>
          <a:xfrm>
            <a:off x="198963" y="6021289"/>
            <a:ext cx="6917700" cy="836711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377942" y="6126199"/>
                <a:ext cx="621028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98,559 :8,9=22,31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42" y="6126199"/>
                <a:ext cx="6210281" cy="503646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L96J1IA\MC900440452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1532" y="5285924"/>
            <a:ext cx="1005608" cy="1343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374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 animBg="1"/>
      <p:bldP spid="19" grpId="0"/>
      <p:bldP spid="40" grpId="0"/>
      <p:bldP spid="41" grpId="0"/>
      <p:bldP spid="42" grpId="0"/>
      <p:bldP spid="45" grpId="0"/>
      <p:bldP spid="46" grpId="0"/>
      <p:bldP spid="47" grpId="0"/>
      <p:bldP spid="48" grpId="0"/>
      <p:bldP spid="49" grpId="0"/>
      <p:bldP spid="52" grpId="0"/>
      <p:bldP spid="53" grpId="0"/>
      <p:bldP spid="28" grpId="0"/>
      <p:bldP spid="29" grpId="0"/>
      <p:bldP spid="30" grpId="0" animBg="1"/>
      <p:bldP spid="31" grpId="0"/>
      <p:bldP spid="33" grpId="0"/>
      <p:bldP spid="34" grpId="0"/>
      <p:bldP spid="37" grpId="0"/>
      <p:bldP spid="38" grpId="0"/>
      <p:bldP spid="4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44000" y="2100848"/>
            <a:ext cx="8831611" cy="4757151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98963" y="187989"/>
            <a:ext cx="8768581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58268" y="187988"/>
            <a:ext cx="2665287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Vypočítejte: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522181" y="3312000"/>
                <a:ext cx="357646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7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08,24 :52=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181" y="3312000"/>
                <a:ext cx="3576464" cy="5036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3061212" y="187988"/>
                <a:ext cx="3961726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7</m:t>
                      </m:r>
                      <m:r>
                        <a:rPr lang="cs-CZ" sz="2800" b="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,082 4 :0,52=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212" y="187988"/>
                <a:ext cx="3961726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270573" y="1212055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77943" y="1322842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2586895" y="4736077"/>
            <a:ext cx="3785305" cy="1145710"/>
          </a:xfrm>
          <a:prstGeom prst="wedgeRectCallout">
            <a:avLst>
              <a:gd name="adj1" fmla="val -60146"/>
              <a:gd name="adj2" fmla="val -70558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Překročili jsme desetinnou čárku, proto vyznačíme desetinnou čárku v podílu.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524206" y="3312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4206" y="3312000"/>
                <a:ext cx="316418" cy="5036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1475656" y="3846545"/>
            <a:ext cx="0" cy="1649616"/>
          </a:xfrm>
          <a:prstGeom prst="line">
            <a:avLst/>
          </a:prstGeom>
          <a:ln w="127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ravoúhlá spojnice 11"/>
          <p:cNvCxnSpPr/>
          <p:nvPr/>
        </p:nvCxnSpPr>
        <p:spPr>
          <a:xfrm rot="5400000" flipH="1" flipV="1">
            <a:off x="941538" y="3671976"/>
            <a:ext cx="157785" cy="144016"/>
          </a:xfrm>
          <a:prstGeom prst="bentConnector3">
            <a:avLst>
              <a:gd name="adj1" fmla="val -4330"/>
            </a:avLst>
          </a:prstGeom>
          <a:ln w="158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512748" y="3815646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188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748" y="3815646"/>
                <a:ext cx="316418" cy="503646"/>
              </a:xfrm>
              <a:prstGeom prst="rect">
                <a:avLst/>
              </a:prstGeom>
              <a:blipFill rotWithShape="1">
                <a:blip r:embed="rId5"/>
                <a:stretch>
                  <a:fillRect r="-15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817010" y="3312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7010" y="3312000"/>
                <a:ext cx="316418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776020" y="4270247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32 2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6020" y="4270247"/>
                <a:ext cx="316418" cy="503646"/>
              </a:xfrm>
              <a:prstGeom prst="rect">
                <a:avLst/>
              </a:prstGeom>
              <a:blipFill rotWithShape="1">
                <a:blip r:embed="rId7"/>
                <a:stretch>
                  <a:fillRect r="-203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100530" y="3312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0530" y="3312000"/>
                <a:ext cx="316418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254845" y="3312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4845" y="3312000"/>
                <a:ext cx="316418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063374" y="4696897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1 04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3374" y="4696897"/>
                <a:ext cx="316418" cy="503646"/>
              </a:xfrm>
              <a:prstGeom prst="rect">
                <a:avLst/>
              </a:prstGeom>
              <a:blipFill rotWithShape="1">
                <a:blip r:embed="rId10"/>
                <a:stretch>
                  <a:fillRect r="-20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540555" y="3312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0555" y="3312000"/>
                <a:ext cx="316418" cy="5036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1777195" y="5093761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7195" y="5093761"/>
                <a:ext cx="316418" cy="5036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7607062" y="2996952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13,62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7062" y="2996952"/>
                <a:ext cx="1296144" cy="5036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7022938" y="2390139"/>
                <a:ext cx="180020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𝑍𝑘𝑜𝑢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š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2938" y="2390139"/>
                <a:ext cx="1800200" cy="5036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402599" y="2367278"/>
                <a:ext cx="367943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7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,082 4 :0,52=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599" y="2367278"/>
                <a:ext cx="3679434" cy="5036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890387" y="2392678"/>
                <a:ext cx="1905749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600" dirty="0" smtClean="0">
                    <a:solidFill>
                      <a:srgbClr val="FFFF00"/>
                    </a:solidFill>
                  </a:rPr>
                  <a:t> </a:t>
                </a:r>
                <a:r>
                  <a:rPr lang="cs-CZ" sz="2800" b="1" spc="600" dirty="0" smtClean="0">
                    <a:solidFill>
                      <a:srgbClr val="FFFF00"/>
                    </a:solidFill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1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·</m:t>
                    </m:r>
                    <m:r>
                      <a:rPr lang="cs-CZ" sz="2800" b="1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𝟏𝟎𝟎</m:t>
                    </m:r>
                  </m:oMath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0387" y="2392678"/>
                <a:ext cx="1905749" cy="503646"/>
              </a:xfrm>
              <a:prstGeom prst="rect">
                <a:avLst/>
              </a:prstGeom>
              <a:blipFill rotWithShape="1">
                <a:blip r:embed="rId17"/>
                <a:stretch>
                  <a:fillRect t="-10843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délníkový popisek 27"/>
          <p:cNvSpPr/>
          <p:nvPr/>
        </p:nvSpPr>
        <p:spPr>
          <a:xfrm>
            <a:off x="4680850" y="955139"/>
            <a:ext cx="4142288" cy="1145710"/>
          </a:xfrm>
          <a:prstGeom prst="wedgeRectCallout">
            <a:avLst>
              <a:gd name="adj1" fmla="val -36538"/>
              <a:gd name="adj2" fmla="val 75207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Dělenec i dělitel vynásobíme číslem 100 a potom budeme dělit jako přirozeným číslem.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607062" y="3407623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·0,52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7062" y="3407623"/>
                <a:ext cx="1296144" cy="50364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>
            <a:off x="7214100" y="3915833"/>
            <a:ext cx="1492672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7664119" y="3898005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2724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4119" y="3898005"/>
                <a:ext cx="1296144" cy="50364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7429708" y="4264825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6810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29708" y="4264825"/>
                <a:ext cx="1296144" cy="50364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>
            <a:off x="7214100" y="4785640"/>
            <a:ext cx="1492672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7415495" y="4785640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7</m:t>
                      </m:r>
                      <m:r>
                        <a:rPr lang="cs-CZ" sz="2800" i="1" spc="300" dirty="0">
                          <a:solidFill>
                            <a:srgbClr val="FFFF00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824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5495" y="4785640"/>
                <a:ext cx="1296144" cy="50364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7560000" y="4805286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0000" y="4805286"/>
                <a:ext cx="316418" cy="50364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Zaoblený obdélník 35"/>
          <p:cNvSpPr/>
          <p:nvPr/>
        </p:nvSpPr>
        <p:spPr>
          <a:xfrm>
            <a:off x="198963" y="6021289"/>
            <a:ext cx="6917700" cy="836711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377942" y="6126199"/>
                <a:ext cx="621028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7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,082 4 :0,52=13,62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42" y="6126199"/>
                <a:ext cx="6210281" cy="503646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BL96J1IA\MC900440452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144" y="5308932"/>
            <a:ext cx="1089272" cy="1455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9743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 animBg="1"/>
      <p:bldP spid="10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6" grpId="0"/>
      <p:bldP spid="27" grpId="0"/>
      <p:bldP spid="28" grpId="0" animBg="1"/>
      <p:bldP spid="29" grpId="0"/>
      <p:bldP spid="31" grpId="0"/>
      <p:bldP spid="32" grpId="0"/>
      <p:bldP spid="34" grpId="0"/>
      <p:bldP spid="35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44000" y="2100848"/>
            <a:ext cx="8831611" cy="4757151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98963" y="187989"/>
            <a:ext cx="8768581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58268" y="187988"/>
            <a:ext cx="2665287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Vypočítejte: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63623" y="3312000"/>
                <a:ext cx="357646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428,76 :23=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623" y="3312000"/>
                <a:ext cx="3576464" cy="5036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3061212" y="187988"/>
                <a:ext cx="3961726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3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,428 79 :0,023=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212" y="187988"/>
                <a:ext cx="3961726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270573" y="1212055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77943" y="1322842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2586895" y="4736077"/>
            <a:ext cx="3785305" cy="1145710"/>
          </a:xfrm>
          <a:prstGeom prst="wedgeRectCallout">
            <a:avLst>
              <a:gd name="adj1" fmla="val -60146"/>
              <a:gd name="adj2" fmla="val -70558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Překročili jsme desetinnou čárku, proto vyznačíme desetinnou čárku v podílu.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725095" y="3312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5095" y="3312000"/>
                <a:ext cx="316418" cy="5036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1690911" y="3830406"/>
            <a:ext cx="0" cy="1649616"/>
          </a:xfrm>
          <a:prstGeom prst="line">
            <a:avLst/>
          </a:prstGeom>
          <a:ln w="127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ravoúhlá spojnice 11"/>
          <p:cNvCxnSpPr/>
          <p:nvPr/>
        </p:nvCxnSpPr>
        <p:spPr>
          <a:xfrm rot="5400000" flipH="1" flipV="1">
            <a:off x="1235480" y="3671976"/>
            <a:ext cx="157785" cy="144016"/>
          </a:xfrm>
          <a:prstGeom prst="bentConnector3">
            <a:avLst>
              <a:gd name="adj1" fmla="val -4330"/>
            </a:avLst>
          </a:prstGeom>
          <a:ln w="158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018084" y="3815646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48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8084" y="3815646"/>
                <a:ext cx="316418" cy="503646"/>
              </a:xfrm>
              <a:prstGeom prst="rect">
                <a:avLst/>
              </a:prstGeom>
              <a:blipFill rotWithShape="1">
                <a:blip r:embed="rId5"/>
                <a:stretch>
                  <a:fillRect r="-692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4017899" y="3312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7899" y="3312000"/>
                <a:ext cx="316418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1251811" y="4280844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2 7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1811" y="4280844"/>
                <a:ext cx="316418" cy="503646"/>
              </a:xfrm>
              <a:prstGeom prst="rect">
                <a:avLst/>
              </a:prstGeom>
              <a:blipFill rotWithShape="1">
                <a:blip r:embed="rId7"/>
                <a:stretch>
                  <a:fillRect r="-1211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301419" y="3312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1419" y="3312000"/>
                <a:ext cx="316418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455734" y="3312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5734" y="3312000"/>
                <a:ext cx="316418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697963" y="4713833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46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7963" y="4713833"/>
                <a:ext cx="316418" cy="503646"/>
              </a:xfrm>
              <a:prstGeom prst="rect">
                <a:avLst/>
              </a:prstGeom>
              <a:blipFill rotWithShape="1">
                <a:blip r:embed="rId10"/>
                <a:stretch>
                  <a:fillRect r="-72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741444" y="3312000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41444" y="3312000"/>
                <a:ext cx="316418" cy="5036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1970179" y="5181636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0179" y="5181636"/>
                <a:ext cx="316418" cy="5036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7607062" y="2996952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62,12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7062" y="2996952"/>
                <a:ext cx="1296144" cy="5036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7022938" y="2390139"/>
                <a:ext cx="180020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𝑍𝑘𝑜𝑢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š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2938" y="2390139"/>
                <a:ext cx="1800200" cy="5036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299927" y="2390139"/>
                <a:ext cx="445437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,428 76 :0,023=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927" y="2390139"/>
                <a:ext cx="4454374" cy="5036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424166" y="2394038"/>
                <a:ext cx="1905749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600" dirty="0" smtClean="0">
                    <a:solidFill>
                      <a:srgbClr val="FFFF00"/>
                    </a:solidFill>
                  </a:rPr>
                  <a:t> </a:t>
                </a:r>
                <a:r>
                  <a:rPr lang="cs-CZ" sz="2800" b="1" spc="600" dirty="0" smtClean="0">
                    <a:solidFill>
                      <a:srgbClr val="FFFF00"/>
                    </a:solidFill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1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·</m:t>
                    </m:r>
                    <m:r>
                      <a:rPr lang="cs-CZ" sz="2800" b="1" i="1" spc="600" dirty="0" smtClean="0">
                        <a:solidFill>
                          <a:srgbClr val="FFFF00"/>
                        </a:solidFill>
                        <a:latin typeface="Cambria Math"/>
                      </a:rPr>
                      <m:t>𝟏𝟎𝟎</m:t>
                    </m:r>
                  </m:oMath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4166" y="2394038"/>
                <a:ext cx="1905749" cy="503646"/>
              </a:xfrm>
              <a:prstGeom prst="rect">
                <a:avLst/>
              </a:prstGeom>
              <a:blipFill rotWithShape="1">
                <a:blip r:embed="rId17"/>
                <a:stretch>
                  <a:fillRect t="-12195" b="-37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délníkový popisek 27"/>
          <p:cNvSpPr/>
          <p:nvPr/>
        </p:nvSpPr>
        <p:spPr>
          <a:xfrm>
            <a:off x="4680850" y="955139"/>
            <a:ext cx="4222356" cy="1145710"/>
          </a:xfrm>
          <a:prstGeom prst="wedgeRectCallout">
            <a:avLst>
              <a:gd name="adj1" fmla="val -36538"/>
              <a:gd name="adj2" fmla="val 75207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Dělenec i dělitel vynásobíme číslem 1000 a potom budeme dělit jako přirozeným číslem.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388165" y="3405980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·0,023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8165" y="3405980"/>
                <a:ext cx="1296144" cy="50364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>
            <a:off x="7214100" y="3915833"/>
            <a:ext cx="1492672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7487701" y="3915833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18636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7701" y="3915833"/>
                <a:ext cx="1296144" cy="50364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7274966" y="4264825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12424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4966" y="4264825"/>
                <a:ext cx="1296144" cy="50364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>
            <a:off x="7214100" y="4785640"/>
            <a:ext cx="1492672" cy="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7291180" y="4782269"/>
                <a:ext cx="1296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142876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91180" y="4782269"/>
                <a:ext cx="1296144" cy="503646"/>
              </a:xfrm>
              <a:prstGeom prst="rect">
                <a:avLst/>
              </a:prstGeom>
              <a:blipFill rotWithShape="1">
                <a:blip r:embed="rId21"/>
                <a:stretch>
                  <a:fillRect r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7465238" y="4805286"/>
                <a:ext cx="31641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5238" y="4805286"/>
                <a:ext cx="316418" cy="50364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Zaoblený obdélník 36"/>
          <p:cNvSpPr/>
          <p:nvPr/>
        </p:nvSpPr>
        <p:spPr>
          <a:xfrm>
            <a:off x="198963" y="6021289"/>
            <a:ext cx="6917700" cy="836711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377942" y="6126199"/>
                <a:ext cx="621028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spc="600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,428 76 :0,023=62,12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42" y="6126199"/>
                <a:ext cx="6210281" cy="503646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BL96J1IA\MC900440452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2961" y="5258201"/>
            <a:ext cx="1143644" cy="1528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089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 animBg="1"/>
      <p:bldP spid="10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6" grpId="0"/>
      <p:bldP spid="27" grpId="0"/>
      <p:bldP spid="28" grpId="0" animBg="1"/>
      <p:bldP spid="29" grpId="0"/>
      <p:bldP spid="31" grpId="0"/>
      <p:bldP spid="32" grpId="0"/>
      <p:bldP spid="34" grpId="0"/>
      <p:bldP spid="35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38003" y="145035"/>
            <a:ext cx="9005997" cy="979709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06752" y="1268760"/>
            <a:ext cx="8906562" cy="5040560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36486" y="1268760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Vypočítejte: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443768" y="388284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ří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𝑘𝑙𝑎𝑑𝑦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𝑛𝑎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𝑠𝑎𝑚𝑜𝑠𝑡𝑎𝑡𝑛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é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𝑝𝑟𝑜𝑐𝑣𝑖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68" y="388284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790855" y="1958331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24,339 :5,7=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855" y="1958331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790855" y="2580982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113,584 :6,2=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855" y="2580982"/>
                <a:ext cx="3170144" cy="637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790854" y="3226548"/>
                <a:ext cx="3661245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8,467 2 :0,36=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854" y="3226548"/>
                <a:ext cx="3661245" cy="6371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790855" y="3863727"/>
                <a:ext cx="36612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19,099 4 :0,58=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855" y="3863727"/>
                <a:ext cx="3661244" cy="63717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806010" y="4513308"/>
                <a:ext cx="3765989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0,97198 :0,023 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010" y="4513308"/>
                <a:ext cx="3765989" cy="6371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825358" y="5155671"/>
                <a:ext cx="3746641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2,921 87 :0,089=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5358" y="5155671"/>
                <a:ext cx="3746641" cy="63717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aoblený obdélník 23"/>
          <p:cNvSpPr/>
          <p:nvPr/>
        </p:nvSpPr>
        <p:spPr>
          <a:xfrm>
            <a:off x="4692205" y="2231650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701511" y="2197363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4,27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1511" y="2197363"/>
                <a:ext cx="2235255" cy="53224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4692205" y="2842768"/>
            <a:ext cx="269289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676057" y="3447733"/>
            <a:ext cx="2709044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680001" y="4088165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692205" y="4719146"/>
            <a:ext cx="269289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680001" y="5384819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713659" y="2811572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18,32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3659" y="2811572"/>
                <a:ext cx="2235255" cy="53224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720805" y="3447733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23,52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0805" y="3447733"/>
                <a:ext cx="2235255" cy="53224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720804" y="4091180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32,93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0804" y="4091180"/>
                <a:ext cx="2235255" cy="53224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685060" y="4686191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42,26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85060" y="4686191"/>
                <a:ext cx="2235255" cy="53224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726359" y="5341968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32,83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6359" y="5341968"/>
                <a:ext cx="2235255" cy="53224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0BASIBLT\MC90043440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2427" y="2868168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30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9" grpId="0"/>
      <p:bldP spid="20" grpId="0"/>
      <p:bldP spid="21" grpId="0"/>
      <p:bldP spid="22" grpId="0"/>
      <p:bldP spid="24" grpId="0" animBg="1"/>
      <p:bldP spid="25" grpId="0"/>
      <p:bldP spid="26" grpId="0" animBg="1"/>
      <p:bldP spid="27" grpId="0" animBg="1"/>
      <p:bldP spid="28" grpId="0" animBg="1"/>
      <p:bldP spid="29" grpId="0" animBg="1"/>
      <p:bldP spid="30" grpId="0" animBg="1"/>
      <p:bldP spid="32" grpId="0"/>
      <p:bldP spid="33" grpId="0"/>
      <p:bldP spid="34" grpId="0"/>
      <p:bldP spid="35" grpId="0"/>
      <p:bldP spid="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4275" y="646837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22250" y="3347137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794718" y="4175229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68040" y="892825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24582" y="2555049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61516" y="1719677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775494" y="5039325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64494" y="5831413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25030" y="90483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FF00"/>
                </a:solidFill>
              </a:rPr>
              <a:t>Hypertextové odkazy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157" y="212829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374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9103774" cy="12772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MOLNÁR, Josef; KOPECKÝ, Milan; LIŠKOVÁ, Hana a kol. </a:t>
            </a:r>
            <a:r>
              <a:rPr lang="cs-CZ" sz="1100" i="1" dirty="0">
                <a:solidFill>
                  <a:srgbClr val="FFFF00"/>
                </a:solidFill>
              </a:rPr>
              <a:t>Matematika 6</a:t>
            </a:r>
            <a:r>
              <a:rPr lang="cs-CZ" sz="1100" dirty="0">
                <a:solidFill>
                  <a:srgbClr val="FFFF00"/>
                </a:solidFill>
              </a:rPr>
              <a:t>.Liberec: </a:t>
            </a:r>
            <a:r>
              <a:rPr lang="cs-CZ" sz="1100" dirty="0" err="1">
                <a:solidFill>
                  <a:srgbClr val="FFFF00"/>
                </a:solidFill>
              </a:rPr>
              <a:t>Prodos</a:t>
            </a:r>
            <a:r>
              <a:rPr lang="cs-CZ" sz="1100" dirty="0">
                <a:solidFill>
                  <a:srgbClr val="FFFF00"/>
                </a:solidFill>
              </a:rPr>
              <a:t>, 1998, ISBN </a:t>
            </a:r>
            <a:r>
              <a:rPr lang="cs-CZ" sz="1100" dirty="0" smtClean="0">
                <a:solidFill>
                  <a:srgbClr val="FFFF00"/>
                </a:solidFill>
              </a:rPr>
              <a:t>80-85806-98-3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MULLEROVÁ, Jana; MIKULČÁK, Jiří; KABELE, Jiří a kol. </a:t>
            </a:r>
            <a:r>
              <a:rPr lang="cs-CZ" sz="1100" i="1" dirty="0">
                <a:solidFill>
                  <a:srgbClr val="FFFF00"/>
                </a:solidFill>
              </a:rPr>
              <a:t>Matematika pro 6. ročník</a:t>
            </a:r>
            <a:r>
              <a:rPr lang="cs-CZ" sz="1100" dirty="0">
                <a:solidFill>
                  <a:srgbClr val="FFFF00"/>
                </a:solidFill>
              </a:rPr>
              <a:t>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DYTRYCH</a:t>
            </a:r>
            <a:r>
              <a:rPr lang="cs-CZ" sz="1100" dirty="0">
                <a:solidFill>
                  <a:srgbClr val="FFFF00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rgbClr val="FFFF00"/>
                </a:solidFill>
              </a:rPr>
              <a:t>Sbírka úloh z matematiky</a:t>
            </a:r>
            <a:r>
              <a:rPr lang="cs-CZ" sz="1100" dirty="0">
                <a:solidFill>
                  <a:srgbClr val="FFFF00"/>
                </a:solidFill>
              </a:rPr>
              <a:t>. Pohořelice: Fortuna, 2001, ISBN 80-7168-766-9. </a:t>
            </a: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Galerie klipart</a:t>
            </a:r>
            <a:endParaRPr lang="cs-CZ" sz="1100" dirty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783</TotalTime>
  <Words>571</Words>
  <Application>Microsoft Office PowerPoint</Application>
  <PresentationFormat>Předvádění na obrazovce (4:3)</PresentationFormat>
  <Paragraphs>125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141</cp:revision>
  <dcterms:created xsi:type="dcterms:W3CDTF">2011-10-16T10:29:28Z</dcterms:created>
  <dcterms:modified xsi:type="dcterms:W3CDTF">2013-03-23T17:08:51Z</dcterms:modified>
</cp:coreProperties>
</file>