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69" r:id="rId2"/>
    <p:sldId id="268" r:id="rId3"/>
    <p:sldId id="284" r:id="rId4"/>
    <p:sldId id="282" r:id="rId5"/>
    <p:sldId id="287" r:id="rId6"/>
    <p:sldId id="288" r:id="rId7"/>
    <p:sldId id="280" r:id="rId8"/>
    <p:sldId id="28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D2F"/>
    <a:srgbClr val="CCFF33"/>
    <a:srgbClr val="99FF33"/>
    <a:srgbClr val="497002"/>
    <a:srgbClr val="206E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6E6D46-B826-4A68-88EA-FB31053D734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8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3" Type="http://schemas.openxmlformats.org/officeDocument/2006/relationships/image" Target="../media/image3.png"/><Relationship Id="rId21" Type="http://schemas.openxmlformats.org/officeDocument/2006/relationships/image" Target="../media/image21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29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24" Type="http://schemas.openxmlformats.org/officeDocument/2006/relationships/image" Target="../media/image24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6.png"/><Relationship Id="rId3" Type="http://schemas.openxmlformats.org/officeDocument/2006/relationships/image" Target="../media/image31.png"/><Relationship Id="rId21" Type="http://schemas.openxmlformats.org/officeDocument/2006/relationships/image" Target="../media/image49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5" Type="http://schemas.openxmlformats.org/officeDocument/2006/relationships/image" Target="../media/image53.png"/><Relationship Id="rId2" Type="http://schemas.openxmlformats.org/officeDocument/2006/relationships/image" Target="../media/image30.png"/><Relationship Id="rId16" Type="http://schemas.openxmlformats.org/officeDocument/2006/relationships/image" Target="../media/image44.png"/><Relationship Id="rId20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24" Type="http://schemas.openxmlformats.org/officeDocument/2006/relationships/image" Target="../media/image52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23" Type="http://schemas.openxmlformats.org/officeDocument/2006/relationships/image" Target="../media/image51.png"/><Relationship Id="rId10" Type="http://schemas.openxmlformats.org/officeDocument/2006/relationships/image" Target="../media/image38.png"/><Relationship Id="rId19" Type="http://schemas.openxmlformats.org/officeDocument/2006/relationships/image" Target="../media/image47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Relationship Id="rId22" Type="http://schemas.openxmlformats.org/officeDocument/2006/relationships/image" Target="../media/image5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5.png"/><Relationship Id="rId18" Type="http://schemas.openxmlformats.org/officeDocument/2006/relationships/image" Target="../media/image70.png"/><Relationship Id="rId3" Type="http://schemas.openxmlformats.org/officeDocument/2006/relationships/image" Target="../media/image55.png"/><Relationship Id="rId21" Type="http://schemas.openxmlformats.org/officeDocument/2006/relationships/image" Target="../media/image73.png"/><Relationship Id="rId7" Type="http://schemas.openxmlformats.org/officeDocument/2006/relationships/image" Target="../media/image59.png"/><Relationship Id="rId12" Type="http://schemas.openxmlformats.org/officeDocument/2006/relationships/image" Target="../media/image64.png"/><Relationship Id="rId17" Type="http://schemas.openxmlformats.org/officeDocument/2006/relationships/image" Target="../media/image69.png"/><Relationship Id="rId25" Type="http://schemas.openxmlformats.org/officeDocument/2006/relationships/image" Target="../media/image77.png"/><Relationship Id="rId2" Type="http://schemas.openxmlformats.org/officeDocument/2006/relationships/image" Target="../media/image54.png"/><Relationship Id="rId16" Type="http://schemas.openxmlformats.org/officeDocument/2006/relationships/image" Target="../media/image68.png"/><Relationship Id="rId20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24" Type="http://schemas.openxmlformats.org/officeDocument/2006/relationships/image" Target="../media/image76.png"/><Relationship Id="rId5" Type="http://schemas.openxmlformats.org/officeDocument/2006/relationships/image" Target="../media/image57.png"/><Relationship Id="rId15" Type="http://schemas.openxmlformats.org/officeDocument/2006/relationships/image" Target="../media/image67.png"/><Relationship Id="rId23" Type="http://schemas.openxmlformats.org/officeDocument/2006/relationships/image" Target="../media/image75.png"/><Relationship Id="rId10" Type="http://schemas.openxmlformats.org/officeDocument/2006/relationships/image" Target="../media/image62.png"/><Relationship Id="rId19" Type="http://schemas.openxmlformats.org/officeDocument/2006/relationships/image" Target="../media/image71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Relationship Id="rId14" Type="http://schemas.openxmlformats.org/officeDocument/2006/relationships/image" Target="../media/image66.png"/><Relationship Id="rId22" Type="http://schemas.openxmlformats.org/officeDocument/2006/relationships/image" Target="../media/image7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image" Target="../media/image89.png"/><Relationship Id="rId3" Type="http://schemas.openxmlformats.org/officeDocument/2006/relationships/image" Target="../media/image79.png"/><Relationship Id="rId7" Type="http://schemas.openxmlformats.org/officeDocument/2006/relationships/image" Target="../media/image83.png"/><Relationship Id="rId12" Type="http://schemas.openxmlformats.org/officeDocument/2006/relationships/image" Target="../media/image88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11" Type="http://schemas.openxmlformats.org/officeDocument/2006/relationships/image" Target="../media/image87.png"/><Relationship Id="rId5" Type="http://schemas.openxmlformats.org/officeDocument/2006/relationships/image" Target="../media/image81.png"/><Relationship Id="rId15" Type="http://schemas.openxmlformats.org/officeDocument/2006/relationships/image" Target="../media/image5.wmf"/><Relationship Id="rId10" Type="http://schemas.openxmlformats.org/officeDocument/2006/relationships/image" Target="../media/image86.png"/><Relationship Id="rId4" Type="http://schemas.openxmlformats.org/officeDocument/2006/relationships/image" Target="../media/image80.png"/><Relationship Id="rId9" Type="http://schemas.openxmlformats.org/officeDocument/2006/relationships/image" Target="../media/image85.png"/><Relationship Id="rId14" Type="http://schemas.openxmlformats.org/officeDocument/2006/relationships/image" Target="../media/image9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VY_32_INOVACE_01_14_M6_Hanak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Dělení desetinným číslem se zbytkem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92745" y="202265"/>
            <a:ext cx="8527119" cy="778463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8769" y="1196752"/>
            <a:ext cx="8609307" cy="5184576"/>
          </a:xfrm>
          <a:prstGeom prst="roundRect">
            <a:avLst>
              <a:gd name="adj" fmla="val 887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30228" y="31348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08769" y="1204640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odina je zaměřena na dělení desetinného čísla desetinným číslem. Dělení v těchto příkladech vyjde  se zbytkem. Nalezneme zde řešené příklady i příklady pro samostatné procvičení, ke kterým jsou uvedena </a:t>
            </a:r>
            <a:r>
              <a:rPr lang="cs-CZ" sz="1800" dirty="0">
                <a:solidFill>
                  <a:srgbClr val="FFFF00"/>
                </a:solidFill>
              </a:rPr>
              <a:t>správná řešení</a:t>
            </a:r>
            <a:r>
              <a:rPr lang="cs-CZ" sz="1800" dirty="0">
                <a:solidFill>
                  <a:srgbClr val="FFFF00"/>
                </a:solidFill>
              </a:rPr>
              <a:t>. </a:t>
            </a:r>
            <a:endParaRPr lang="cs-CZ" sz="1800" dirty="0">
              <a:solidFill>
                <a:srgbClr val="FFFF00"/>
              </a:solidFill>
            </a:endParaRP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Inovativnost </a:t>
            </a:r>
            <a:r>
              <a:rPr lang="cs-CZ" sz="1800" dirty="0">
                <a:solidFill>
                  <a:srgbClr val="FFFF00"/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179512" y="-36825"/>
            <a:ext cx="8876799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39206" y="1986345"/>
            <a:ext cx="8310705" cy="190988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17140" y="2023170"/>
            <a:ext cx="8132933" cy="1679025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dělení desetinného čísla přirozeným číslem začínáme dělit celky. Jakmile překročíme při sepisování další číslice v dělení desetinnou čárku, vyznačíme desetinnou čárku současně v podílu.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447252" y="3975877"/>
            <a:ext cx="8302659" cy="92846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88617" y="4014084"/>
            <a:ext cx="7899645" cy="89026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Podíl dvou čísel se nezmění, vynásobíme-li dělence i dělitele stejným číslem různým od nuly.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439206" y="79807"/>
            <a:ext cx="8335449" cy="186685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508114" y="151815"/>
            <a:ext cx="8157541" cy="179485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Máme-li dělit číslo desetinným číslem, musíme napřed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násobit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dělence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 dělitele 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 nebo stem nebo tisícem a podobně, aby se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dělitel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změnil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přirozené číslo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492248" y="6020380"/>
            <a:ext cx="8267659" cy="61285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685622" y="6059371"/>
            <a:ext cx="8132933" cy="97423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Nulou nemůžeme dělit !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462423" y="4980372"/>
            <a:ext cx="8297484" cy="104000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635057" y="5066935"/>
            <a:ext cx="8061456" cy="953445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 dělení se zbytkem musíme určit a kolik desetinných míst máme dělit.</a:t>
            </a:r>
          </a:p>
        </p:txBody>
      </p:sp>
      <p:pic>
        <p:nvPicPr>
          <p:cNvPr id="1026" name="Picture 2" descr="C:\Users\spravce\AppData\Local\Microsoft\Windows\Temporary Internet Files\Content.IE5\HGW68T4R\MC900440428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500376"/>
            <a:ext cx="1023294" cy="1077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23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4" grpId="0"/>
      <p:bldP spid="13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802620"/>
            <a:ext cx="9144000" cy="504116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70573" y="40739"/>
            <a:ext cx="5725900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Vydělte na tři desetinná místa 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02649" y="2688033"/>
                <a:ext cx="4003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236,28   :72=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649" y="2688033"/>
                <a:ext cx="4003343" cy="5036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709705" y="40739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23,628 :7,2=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9705" y="40739"/>
                <a:ext cx="3170144" cy="62096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49371" y="954019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56741" y="1064806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2878994" y="3274971"/>
            <a:ext cx="3785305" cy="1145710"/>
          </a:xfrm>
          <a:prstGeom prst="wedgeRectCallout">
            <a:avLst>
              <a:gd name="adj1" fmla="val -72091"/>
              <a:gd name="adj2" fmla="val -1166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913189" y="268831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3189" y="2688313"/>
                <a:ext cx="316418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1545616" y="3275667"/>
            <a:ext cx="0" cy="2227376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ravoúhlá spojnice 25"/>
          <p:cNvCxnSpPr/>
          <p:nvPr/>
        </p:nvCxnSpPr>
        <p:spPr>
          <a:xfrm rot="5400000" flipH="1" flipV="1">
            <a:off x="1080114" y="3014355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888287" y="316525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8287" y="3165256"/>
                <a:ext cx="316418" cy="503646"/>
              </a:xfrm>
              <a:prstGeom prst="rect">
                <a:avLst/>
              </a:prstGeom>
              <a:blipFill rotWithShape="1">
                <a:blip r:embed="rId6"/>
                <a:stretch>
                  <a:fillRect r="-6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205993" y="268831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5993" y="2688313"/>
                <a:ext cx="316418" cy="503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159006" y="3596829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4 2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006" y="3596829"/>
                <a:ext cx="316418" cy="503646"/>
              </a:xfrm>
              <a:prstGeom prst="rect">
                <a:avLst/>
              </a:prstGeom>
              <a:blipFill rotWithShape="1">
                <a:blip r:embed="rId8"/>
                <a:stretch>
                  <a:fillRect r="-1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4489513" y="2691078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9513" y="2691078"/>
                <a:ext cx="316418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4643828" y="268831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3828" y="2688313"/>
                <a:ext cx="316418" cy="5036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1164485" y="4039627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4 28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4485" y="4039627"/>
                <a:ext cx="316418" cy="503646"/>
              </a:xfrm>
              <a:prstGeom prst="rect">
                <a:avLst/>
              </a:prstGeom>
              <a:blipFill rotWithShape="1">
                <a:blip r:embed="rId11"/>
                <a:stretch>
                  <a:fillRect r="-20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4929538" y="268831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9538" y="2688313"/>
                <a:ext cx="316418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1595232" y="4513855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680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5232" y="4513855"/>
                <a:ext cx="316418" cy="503646"/>
              </a:xfrm>
              <a:prstGeom prst="rect">
                <a:avLst/>
              </a:prstGeom>
              <a:blipFill rotWithShape="1">
                <a:blip r:embed="rId13"/>
                <a:stretch>
                  <a:fillRect r="-155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7280755" y="2021304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31,059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0755" y="2021304"/>
                <a:ext cx="1296144" cy="503646"/>
              </a:xfrm>
              <a:prstGeom prst="rect">
                <a:avLst/>
              </a:prstGeom>
              <a:blipFill rotWithShape="1">
                <a:blip r:embed="rId14"/>
                <a:stretch>
                  <a:fillRect r="-9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6255572" y="2023562"/>
                <a:ext cx="88602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5572" y="2023562"/>
                <a:ext cx="886022" cy="5036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13532" y="2034505"/>
                <a:ext cx="3588049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23,628 :7,2=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532" y="2034505"/>
                <a:ext cx="3588049" cy="5036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568835" y="2023562"/>
                <a:ext cx="138573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600" dirty="0" smtClean="0">
                    <a:solidFill>
                      <a:srgbClr val="FFFF00"/>
                    </a:solidFill>
                  </a:rPr>
                  <a:t> </a:t>
                </a:r>
                <a:r>
                  <a:rPr lang="cs-CZ" sz="2800" b="1" spc="600" dirty="0" smtClean="0">
                    <a:solidFill>
                      <a:srgbClr val="FFFF00"/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𝟏𝟎</m:t>
                    </m:r>
                  </m:oMath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8835" y="2023562"/>
                <a:ext cx="1385731" cy="503646"/>
              </a:xfrm>
              <a:prstGeom prst="rect">
                <a:avLst/>
              </a:prstGeom>
              <a:blipFill rotWithShape="1">
                <a:blip r:embed="rId17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ový popisek 29"/>
          <p:cNvSpPr/>
          <p:nvPr/>
        </p:nvSpPr>
        <p:spPr>
          <a:xfrm>
            <a:off x="4593155" y="807890"/>
            <a:ext cx="4142288" cy="1145710"/>
          </a:xfrm>
          <a:prstGeom prst="wedgeRectCallout">
            <a:avLst>
              <a:gd name="adj1" fmla="val -40524"/>
              <a:gd name="adj2" fmla="val 71882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Dělenec i dělitel vynásobíme číslem 10 a potom budeme dělit jako přirozeným číslem.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7738807" y="2474875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·7,2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8807" y="2474875"/>
                <a:ext cx="1296144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7123839" y="2983085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7369787" y="2978521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62118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9787" y="2978521"/>
                <a:ext cx="1296144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932677" y="3348688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217413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677" y="3348688"/>
                <a:ext cx="1296144" cy="503646"/>
              </a:xfrm>
              <a:prstGeom prst="rect">
                <a:avLst/>
              </a:prstGeom>
              <a:blipFill rotWithShape="1">
                <a:blip r:embed="rId20"/>
                <a:stretch>
                  <a:fillRect r="-103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>
            <a:off x="7066401" y="3862102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6932677" y="3883508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2236248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677" y="3883508"/>
                <a:ext cx="1296144" cy="503646"/>
              </a:xfrm>
              <a:prstGeom prst="rect">
                <a:avLst/>
              </a:prstGeom>
              <a:blipFill rotWithShape="1">
                <a:blip r:embed="rId21"/>
                <a:stretch>
                  <a:fillRect r="-29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7560000" y="3900462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000" y="3900462"/>
                <a:ext cx="316418" cy="5036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aoblený obdélník 38"/>
          <p:cNvSpPr/>
          <p:nvPr/>
        </p:nvSpPr>
        <p:spPr>
          <a:xfrm>
            <a:off x="0" y="6007077"/>
            <a:ext cx="9144000" cy="83671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318813" y="6111987"/>
                <a:ext cx="83414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23,628:7,2=31,059 (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𝑧𝑏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.0,0032)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813" y="6111987"/>
                <a:ext cx="8341400" cy="5036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5229553" y="268831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9553" y="2688313"/>
                <a:ext cx="316418" cy="503646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1911650" y="4999397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1650" y="4999397"/>
                <a:ext cx="316418" cy="503646"/>
              </a:xfrm>
              <a:prstGeom prst="rect">
                <a:avLst/>
              </a:prstGeom>
              <a:blipFill rotWithShape="1">
                <a:blip r:embed="rId25"/>
                <a:stretch>
                  <a:fillRect r="-705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2165269" y="268831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5269" y="2688313"/>
                <a:ext cx="316418" cy="503646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Obdélníkový popisek 53"/>
          <p:cNvSpPr/>
          <p:nvPr/>
        </p:nvSpPr>
        <p:spPr>
          <a:xfrm>
            <a:off x="2913278" y="4768532"/>
            <a:ext cx="3785305" cy="1108740"/>
          </a:xfrm>
          <a:prstGeom prst="wedgeRectCallout">
            <a:avLst>
              <a:gd name="adj1" fmla="val -61537"/>
              <a:gd name="adj2" fmla="val -4080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Zbytek bude 0,003 2, protože jsme dělenec i dělitel násobili 10.</a:t>
            </a:r>
            <a:endParaRPr lang="cs-CZ" sz="2400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6900601" y="4633212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223,6248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0601" y="4633212"/>
                <a:ext cx="1296144" cy="503646"/>
              </a:xfrm>
              <a:prstGeom prst="rect">
                <a:avLst/>
              </a:prstGeom>
              <a:blipFill rotWithShape="1">
                <a:blip r:embed="rId27"/>
                <a:stretch>
                  <a:fillRect r="-370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7377922" y="5017501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0,0032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7922" y="5017501"/>
                <a:ext cx="1296144" cy="503646"/>
              </a:xfrm>
              <a:prstGeom prst="rect">
                <a:avLst/>
              </a:prstGeom>
              <a:blipFill rotWithShape="1">
                <a:blip r:embed="rId28"/>
                <a:stretch>
                  <a:fillRect r="-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>
            <a:off x="7014706" y="5521147"/>
            <a:ext cx="1738620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6957268" y="5503043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223,6280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7268" y="5503043"/>
                <a:ext cx="1296144" cy="503646"/>
              </a:xfrm>
              <a:prstGeom prst="rect">
                <a:avLst/>
              </a:prstGeom>
              <a:blipFill rotWithShape="1">
                <a:blip r:embed="rId29"/>
                <a:stretch>
                  <a:fillRect r="-370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9" name="Picture 2" descr="C:\Users\spravce\AppData\Local\Microsoft\Windows\Temporary Internet Files\Content.IE5\D1R1SU0N\MC900440450[2].wmf"/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79" y="4731323"/>
            <a:ext cx="1355311" cy="102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74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 animBg="1"/>
      <p:bldP spid="19" grpId="0"/>
      <p:bldP spid="40" grpId="0"/>
      <p:bldP spid="41" grpId="0"/>
      <p:bldP spid="42" grpId="0"/>
      <p:bldP spid="45" grpId="0"/>
      <p:bldP spid="46" grpId="0"/>
      <p:bldP spid="47" grpId="0"/>
      <p:bldP spid="48" grpId="0"/>
      <p:bldP spid="49" grpId="0"/>
      <p:bldP spid="52" grpId="0"/>
      <p:bldP spid="53" grpId="0"/>
      <p:bldP spid="28" grpId="0"/>
      <p:bldP spid="29" grpId="0"/>
      <p:bldP spid="30" grpId="0" animBg="1"/>
      <p:bldP spid="31" grpId="0"/>
      <p:bldP spid="33" grpId="0"/>
      <p:bldP spid="34" grpId="0"/>
      <p:bldP spid="37" grpId="0"/>
      <p:bldP spid="38" grpId="0"/>
      <p:bldP spid="43" grpId="0"/>
      <p:bldP spid="44" grpId="0"/>
      <p:bldP spid="50" grpId="0"/>
      <p:bldP spid="51" grpId="0"/>
      <p:bldP spid="54" grpId="0" animBg="1"/>
      <p:bldP spid="55" grpId="0"/>
      <p:bldP spid="56" grpId="0"/>
      <p:bldP spid="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155" y="1761422"/>
            <a:ext cx="9144000" cy="504116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70572" y="40739"/>
            <a:ext cx="58856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Vydělte na dvě desetinná místa 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02649" y="2688033"/>
                <a:ext cx="4003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03,46:49=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649" y="2688033"/>
                <a:ext cx="4003343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864806" y="21162"/>
                <a:ext cx="3387713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8</m:t>
                      </m:r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,034 6 :0,49=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4806" y="21162"/>
                <a:ext cx="3387713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77276" y="980728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84646" y="1091515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2470266" y="3279479"/>
            <a:ext cx="3785305" cy="1145710"/>
          </a:xfrm>
          <a:prstGeom prst="wedgeRectCallout">
            <a:avLst>
              <a:gd name="adj1" fmla="val -72091"/>
              <a:gd name="adj2" fmla="val -1166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031550" y="2688912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1550" y="2688912"/>
                <a:ext cx="316418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155590" y="3266223"/>
            <a:ext cx="3331" cy="1751278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rot="5400000" flipH="1" flipV="1">
            <a:off x="612512" y="2989969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01328" y="3155812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313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328" y="3155812"/>
                <a:ext cx="316418" cy="503646"/>
              </a:xfrm>
              <a:prstGeom prst="rect">
                <a:avLst/>
              </a:prstGeom>
              <a:blipFill rotWithShape="1">
                <a:blip r:embed="rId5"/>
                <a:stretch>
                  <a:fillRect r="-15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324354" y="2688912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4354" y="2688912"/>
                <a:ext cx="31641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51912" y="359600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19 4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912" y="3596003"/>
                <a:ext cx="316418" cy="503646"/>
              </a:xfrm>
              <a:prstGeom prst="rect">
                <a:avLst/>
              </a:prstGeom>
              <a:blipFill rotWithShape="1">
                <a:blip r:embed="rId7"/>
                <a:stretch>
                  <a:fillRect r="-209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607874" y="2691677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7874" y="2691677"/>
                <a:ext cx="316418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762189" y="2688912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2189" y="2688912"/>
                <a:ext cx="316418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711867" y="403018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4 76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867" y="4030183"/>
                <a:ext cx="316418" cy="503646"/>
              </a:xfrm>
              <a:prstGeom prst="rect">
                <a:avLst/>
              </a:prstGeom>
              <a:blipFill rotWithShape="1">
                <a:blip r:embed="rId10"/>
                <a:stretch>
                  <a:fillRect r="-205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047899" y="2688912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7899" y="2688912"/>
                <a:ext cx="316418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158921" y="4504411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35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921" y="4504411"/>
                <a:ext cx="316418" cy="503646"/>
              </a:xfrm>
              <a:prstGeom prst="rect">
                <a:avLst/>
              </a:prstGeom>
              <a:blipFill rotWithShape="1">
                <a:blip r:embed="rId12"/>
                <a:stretch>
                  <a:fillRect r="-6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487055" y="2021304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16,39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7055" y="2021304"/>
                <a:ext cx="1296144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6483765" y="2023562"/>
                <a:ext cx="88602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3765" y="2023562"/>
                <a:ext cx="886022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13532" y="2034505"/>
                <a:ext cx="3857866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,034 6 :0,49=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532" y="2034505"/>
                <a:ext cx="3857866" cy="5036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727044" y="2023562"/>
                <a:ext cx="16607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600" dirty="0" smtClean="0">
                    <a:solidFill>
                      <a:srgbClr val="FFFF00"/>
                    </a:solidFill>
                  </a:rPr>
                  <a:t> </a:t>
                </a:r>
                <a:r>
                  <a:rPr lang="cs-CZ" sz="2800" b="1" spc="600" dirty="0" smtClean="0">
                    <a:solidFill>
                      <a:srgbClr val="FFFF00"/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𝟏𝟎𝟎</m:t>
                    </m:r>
                  </m:oMath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7044" y="2023562"/>
                <a:ext cx="1660718" cy="503646"/>
              </a:xfrm>
              <a:prstGeom prst="rect">
                <a:avLst/>
              </a:prstGeom>
              <a:blipFill rotWithShape="1">
                <a:blip r:embed="rId16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bdélníkový popisek 24"/>
          <p:cNvSpPr/>
          <p:nvPr/>
        </p:nvSpPr>
        <p:spPr>
          <a:xfrm>
            <a:off x="4593155" y="807890"/>
            <a:ext cx="4142288" cy="1145710"/>
          </a:xfrm>
          <a:prstGeom prst="wedgeRectCallout">
            <a:avLst>
              <a:gd name="adj1" fmla="val -33166"/>
              <a:gd name="adj2" fmla="val 69982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Dělenec i dělitel vynásobíme číslem 100 a potom budeme dělit jako přirozeným číslem.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7487055" y="2479438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·0,49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7055" y="2479438"/>
                <a:ext cx="1296144" cy="5036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>
            <a:off x="7123839" y="2983085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7369787" y="2978521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14751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9787" y="2978521"/>
                <a:ext cx="1296144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345077" y="3344180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6556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5077" y="3344180"/>
                <a:ext cx="1296144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>
            <a:off x="7066401" y="3862102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7359711" y="3879264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80311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9711" y="3879264"/>
                <a:ext cx="1296144" cy="5036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7524000" y="3900462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000" y="3900462"/>
                <a:ext cx="316418" cy="50364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aoblený obdélník 32"/>
          <p:cNvSpPr/>
          <p:nvPr/>
        </p:nvSpPr>
        <p:spPr>
          <a:xfrm>
            <a:off x="0" y="6007077"/>
            <a:ext cx="9144000" cy="83671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34310" y="6111987"/>
                <a:ext cx="83414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,034 6 :0,49=16,39 (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𝑧𝑏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.0,0035)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310" y="6111987"/>
                <a:ext cx="8341400" cy="5036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Obdélníkový popisek 37"/>
          <p:cNvSpPr/>
          <p:nvPr/>
        </p:nvSpPr>
        <p:spPr>
          <a:xfrm>
            <a:off x="2470267" y="4663083"/>
            <a:ext cx="3785305" cy="1108740"/>
          </a:xfrm>
          <a:prstGeom prst="wedgeRectCallout">
            <a:avLst>
              <a:gd name="adj1" fmla="val -65815"/>
              <a:gd name="adj2" fmla="val -3500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Zbytek bude 0,003 5, protože jsme dělenec i dělitel násobili 100.</a:t>
            </a:r>
            <a:endParaRPr lang="cs-CZ" sz="2400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7320367" y="4663083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8,0311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0367" y="4663083"/>
                <a:ext cx="1296144" cy="503646"/>
              </a:xfrm>
              <a:prstGeom prst="rect">
                <a:avLst/>
              </a:prstGeom>
              <a:blipFill rotWithShape="1">
                <a:blip r:embed="rId23"/>
                <a:stretch>
                  <a:fillRect r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7317804" y="5029088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0,0035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7804" y="5029088"/>
                <a:ext cx="1296144" cy="503646"/>
              </a:xfrm>
              <a:prstGeom prst="rect">
                <a:avLst/>
              </a:prstGeom>
              <a:blipFill rotWithShape="1">
                <a:blip r:embed="rId24"/>
                <a:stretch>
                  <a:fillRect r="-9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>
            <a:off x="7123839" y="5521147"/>
            <a:ext cx="1738620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7345077" y="5517082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8,0346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5077" y="5517082"/>
                <a:ext cx="1296144" cy="503646"/>
              </a:xfrm>
              <a:prstGeom prst="rect">
                <a:avLst/>
              </a:prstGeom>
              <a:blipFill rotWithShape="1">
                <a:blip r:embed="rId25"/>
                <a:stretch>
                  <a:fillRect r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5613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 animBg="1"/>
      <p:bldP spid="10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 animBg="1"/>
      <p:bldP spid="26" grpId="0"/>
      <p:bldP spid="28" grpId="0"/>
      <p:bldP spid="29" grpId="0"/>
      <p:bldP spid="31" grpId="0"/>
      <p:bldP spid="32" grpId="0"/>
      <p:bldP spid="34" grpId="0"/>
      <p:bldP spid="38" grpId="0" animBg="1"/>
      <p:bldP spid="39" grpId="0"/>
      <p:bldP spid="40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337" y="1761422"/>
            <a:ext cx="9144000" cy="504116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84151" y="21162"/>
            <a:ext cx="58856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Vydělte na dvě desetinná místa :</a:t>
            </a:r>
            <a:endParaRPr lang="cs-CZ" sz="2800" spc="-12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02649" y="2688033"/>
                <a:ext cx="4003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342,23 :21=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649" y="2688033"/>
                <a:ext cx="4003343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214923" y="40740"/>
                <a:ext cx="3963778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,342 23 :0,021=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4923" y="40740"/>
                <a:ext cx="3963778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77276" y="980728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84646" y="1091515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2862271" y="3289247"/>
            <a:ext cx="3785305" cy="1145710"/>
          </a:xfrm>
          <a:prstGeom prst="wedgeRectCallout">
            <a:avLst>
              <a:gd name="adj1" fmla="val -72091"/>
              <a:gd name="adj2" fmla="val -1166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580366" y="26992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0366" y="2699200"/>
                <a:ext cx="316418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573753" y="3266223"/>
            <a:ext cx="3331" cy="1751278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rot="5400000" flipH="1" flipV="1">
            <a:off x="1051138" y="3004911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899813" y="3123254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813" y="3123254"/>
                <a:ext cx="316418" cy="503646"/>
              </a:xfrm>
              <a:prstGeom prst="rect">
                <a:avLst/>
              </a:prstGeom>
              <a:blipFill rotWithShape="1">
                <a:blip r:embed="rId5"/>
                <a:stretch>
                  <a:fillRect r="-6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873170" y="26992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3170" y="2699200"/>
                <a:ext cx="31641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870075" y="359600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19 2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0075" y="3596003"/>
                <a:ext cx="316418" cy="503646"/>
              </a:xfrm>
              <a:prstGeom prst="rect">
                <a:avLst/>
              </a:prstGeom>
              <a:blipFill rotWithShape="1">
                <a:blip r:embed="rId7"/>
                <a:stretch>
                  <a:fillRect r="-20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156690" y="2701965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6690" y="2701965"/>
                <a:ext cx="316418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311005" y="26992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1005" y="2699200"/>
                <a:ext cx="316418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623137" y="403018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3137" y="4030183"/>
                <a:ext cx="316418" cy="503646"/>
              </a:xfrm>
              <a:prstGeom prst="rect">
                <a:avLst/>
              </a:prstGeom>
              <a:blipFill rotWithShape="1">
                <a:blip r:embed="rId10"/>
                <a:stretch>
                  <a:fillRect r="-6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596715" y="26992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6715" y="2699200"/>
                <a:ext cx="316418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634405" y="4490719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4405" y="4490719"/>
                <a:ext cx="316418" cy="503646"/>
              </a:xfrm>
              <a:prstGeom prst="rect">
                <a:avLst/>
              </a:prstGeom>
              <a:blipFill rotWithShape="1">
                <a:blip r:embed="rId12"/>
                <a:stretch>
                  <a:fillRect r="-6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487055" y="2021304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63,91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7055" y="2021304"/>
                <a:ext cx="1296144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6473689" y="2023562"/>
                <a:ext cx="88602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3689" y="2023562"/>
                <a:ext cx="886022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13532" y="2034505"/>
                <a:ext cx="435846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,342 23 :0,021=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532" y="2034505"/>
                <a:ext cx="4358468" cy="5036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258487" y="2034505"/>
                <a:ext cx="199708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600" dirty="0" smtClean="0">
                    <a:solidFill>
                      <a:srgbClr val="FFFF00"/>
                    </a:solidFill>
                  </a:rPr>
                  <a:t> </a:t>
                </a:r>
                <a:r>
                  <a:rPr lang="cs-CZ" sz="2800" b="1" spc="600" dirty="0" smtClean="0">
                    <a:solidFill>
                      <a:srgbClr val="FFFF00"/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𝟏𝟎𝟎𝟎</m:t>
                    </m:r>
                  </m:oMath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8487" y="2034505"/>
                <a:ext cx="1997084" cy="503646"/>
              </a:xfrm>
              <a:prstGeom prst="rect">
                <a:avLst/>
              </a:prstGeom>
              <a:blipFill rotWithShape="1">
                <a:blip r:embed="rId16"/>
                <a:stretch>
                  <a:fillRect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bdélníkový popisek 24"/>
          <p:cNvSpPr/>
          <p:nvPr/>
        </p:nvSpPr>
        <p:spPr>
          <a:xfrm>
            <a:off x="4593155" y="807890"/>
            <a:ext cx="4269304" cy="1145710"/>
          </a:xfrm>
          <a:prstGeom prst="wedgeRectCallout">
            <a:avLst>
              <a:gd name="adj1" fmla="val -32656"/>
              <a:gd name="adj2" fmla="val 6428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Dělenec i dělitel vynásobíme číslem 1000 a potom budeme dělit jako přirozeným číslem.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7263831" y="2450142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·0,021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3831" y="2450142"/>
                <a:ext cx="1296144" cy="50364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>
            <a:off x="7123839" y="2983085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7566315" y="2978521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6391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6315" y="2978521"/>
                <a:ext cx="1296144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125194" y="3336706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12782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5194" y="3336706"/>
                <a:ext cx="1296144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>
            <a:off x="7066401" y="3862102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7145341" y="3868955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134211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5341" y="3868955"/>
                <a:ext cx="1296144" cy="503646"/>
              </a:xfrm>
              <a:prstGeom prst="rect">
                <a:avLst/>
              </a:prstGeom>
              <a:blipFill rotWithShape="1">
                <a:blip r:embed="rId20"/>
                <a:stretch>
                  <a:fillRect r="-103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7333200" y="3900462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3200" y="3900462"/>
                <a:ext cx="316418" cy="50364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aoblený obdélník 32"/>
          <p:cNvSpPr/>
          <p:nvPr/>
        </p:nvSpPr>
        <p:spPr>
          <a:xfrm>
            <a:off x="0" y="6007077"/>
            <a:ext cx="9144000" cy="83671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84152" y="6127674"/>
                <a:ext cx="895984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,342 23 :0,021=63,91 (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𝑧𝑏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.0,000 12)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152" y="6127674"/>
                <a:ext cx="8959848" cy="5036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Obdélníkový popisek 34"/>
          <p:cNvSpPr/>
          <p:nvPr/>
        </p:nvSpPr>
        <p:spPr>
          <a:xfrm>
            <a:off x="2862270" y="4663083"/>
            <a:ext cx="3785305" cy="1108740"/>
          </a:xfrm>
          <a:prstGeom prst="wedgeRectCallout">
            <a:avLst>
              <a:gd name="adj1" fmla="val -65815"/>
              <a:gd name="adj2" fmla="val -3500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Zbytek bude 0,000 12, protože jsme dělenec i dělitel násobili 1000.</a:t>
            </a:r>
            <a:endParaRPr lang="cs-CZ" sz="2400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7099129" y="4649432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1,34211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9129" y="4649432"/>
                <a:ext cx="1296144" cy="503646"/>
              </a:xfrm>
              <a:prstGeom prst="rect">
                <a:avLst/>
              </a:prstGeom>
              <a:blipFill rotWithShape="1">
                <a:blip r:embed="rId23"/>
                <a:stretch>
                  <a:fillRect r="-193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7096566" y="5015437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0,00012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6566" y="5015437"/>
                <a:ext cx="1296144" cy="503646"/>
              </a:xfrm>
              <a:prstGeom prst="rect">
                <a:avLst/>
              </a:prstGeom>
              <a:blipFill rotWithShape="1">
                <a:blip r:embed="rId24"/>
                <a:stretch>
                  <a:fillRect r="-18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6902601" y="5507496"/>
            <a:ext cx="1738620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7123839" y="5503431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1,34223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3839" y="5503431"/>
                <a:ext cx="1296144" cy="503646"/>
              </a:xfrm>
              <a:prstGeom prst="rect">
                <a:avLst/>
              </a:prstGeom>
              <a:blipFill rotWithShape="1">
                <a:blip r:embed="rId25"/>
                <a:stretch>
                  <a:fillRect r="-193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061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 animBg="1"/>
      <p:bldP spid="10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 animBg="1"/>
      <p:bldP spid="26" grpId="0"/>
      <p:bldP spid="28" grpId="0"/>
      <p:bldP spid="29" grpId="0"/>
      <p:bldP spid="31" grpId="0"/>
      <p:bldP spid="34" grpId="0"/>
      <p:bldP spid="35" grpId="0" animBg="1"/>
      <p:bldP spid="36" grpId="0"/>
      <p:bldP spid="37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Zaoblený obdélník 36"/>
          <p:cNvSpPr/>
          <p:nvPr/>
        </p:nvSpPr>
        <p:spPr>
          <a:xfrm>
            <a:off x="147537" y="3361783"/>
            <a:ext cx="8906562" cy="309155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35580" y="36173"/>
            <a:ext cx="9005997" cy="800539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35389" y="756122"/>
            <a:ext cx="8906562" cy="2656171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65123" y="756122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Vydělte na dvě desetinná místa: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441345" y="188640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345" y="188640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19492" y="1296839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324,561 :5,1=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492" y="1296839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719492" y="1919490"/>
                <a:ext cx="35413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23,193 8 :0,15=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492" y="1919490"/>
                <a:ext cx="3541344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19491" y="2565056"/>
                <a:ext cx="3661245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2,789 23 :0,061=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491" y="2565056"/>
                <a:ext cx="3661245" cy="637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665314" y="4038183"/>
                <a:ext cx="36612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561,239 :6,8=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314" y="4038183"/>
                <a:ext cx="3661244" cy="63717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80469" y="4687764"/>
                <a:ext cx="3765989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12,098 1 :0,72=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69" y="4687764"/>
                <a:ext cx="3765989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699817" y="5330127"/>
                <a:ext cx="3746641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3,189 38 :0,092=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817" y="5330127"/>
                <a:ext cx="3746641" cy="6371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4579363" y="1518745"/>
            <a:ext cx="4056259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588670" y="1484458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63,63      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0,048)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8670" y="1484458"/>
                <a:ext cx="2235255" cy="532245"/>
              </a:xfrm>
              <a:prstGeom prst="rect">
                <a:avLst/>
              </a:prstGeom>
              <a:blipFill rotWithShape="1">
                <a:blip r:embed="rId9"/>
                <a:stretch>
                  <a:fillRect r="-398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579364" y="2129863"/>
            <a:ext cx="4056258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563216" y="2734828"/>
            <a:ext cx="407240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554460" y="4262621"/>
            <a:ext cx="4068462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566664" y="4893602"/>
            <a:ext cx="4056258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554460" y="5559275"/>
            <a:ext cx="4068462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600818" y="2098667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154,62     (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0,000 8)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0818" y="2098667"/>
                <a:ext cx="2235255" cy="532245"/>
              </a:xfrm>
              <a:prstGeom prst="rect">
                <a:avLst/>
              </a:prstGeom>
              <a:blipFill rotWithShape="1">
                <a:blip r:embed="rId10"/>
                <a:stretch>
                  <a:fillRect r="-576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607964" y="2734828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45,72       (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0,000 31)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7964" y="2734828"/>
                <a:ext cx="2235255" cy="532245"/>
              </a:xfrm>
              <a:prstGeom prst="rect">
                <a:avLst/>
              </a:prstGeom>
              <a:blipFill rotWithShape="1">
                <a:blip r:embed="rId11"/>
                <a:stretch>
                  <a:fillRect r="-643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595263" y="4265636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82,535     (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0,001)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5263" y="4265636"/>
                <a:ext cx="2235255" cy="532245"/>
              </a:xfrm>
              <a:prstGeom prst="rect">
                <a:avLst/>
              </a:prstGeom>
              <a:blipFill rotWithShape="1">
                <a:blip r:embed="rId12"/>
                <a:stretch>
                  <a:fillRect r="-453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559519" y="4860647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16,802     (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0,000 66)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9519" y="4860647"/>
                <a:ext cx="2235255" cy="532245"/>
              </a:xfrm>
              <a:prstGeom prst="rect">
                <a:avLst/>
              </a:prstGeom>
              <a:blipFill rotWithShape="1">
                <a:blip r:embed="rId13"/>
                <a:stretch>
                  <a:fillRect r="-65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600818" y="5516424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34,667     (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𝑧𝑏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. 0,000 016)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0818" y="5516424"/>
                <a:ext cx="2235255" cy="532245"/>
              </a:xfrm>
              <a:prstGeom prst="rect">
                <a:avLst/>
              </a:prstGeom>
              <a:blipFill rotWithShape="1">
                <a:blip r:embed="rId14"/>
                <a:stretch>
                  <a:fillRect r="-718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ástupný symbol pro obsah 2"/>
          <p:cNvSpPr>
            <a:spLocks noGrp="1"/>
          </p:cNvSpPr>
          <p:nvPr/>
        </p:nvSpPr>
        <p:spPr>
          <a:xfrm>
            <a:off x="509647" y="3484213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Vydělte na tři desetinná místa: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4098" name="Picture 2" descr="C:\Users\spravce\AppData\Local\Microsoft\Windows\Temporary Internet Files\Content.IE5\BL96J1IA\MC900434403[3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339" y="74559"/>
            <a:ext cx="981222" cy="137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30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9" grpId="0"/>
      <p:bldP spid="20" grpId="0"/>
      <p:bldP spid="21" grpId="0"/>
      <p:bldP spid="22" grpId="0"/>
      <p:bldP spid="24" grpId="0" animBg="1"/>
      <p:bldP spid="25" grpId="0"/>
      <p:bldP spid="26" grpId="0" animBg="1"/>
      <p:bldP spid="27" grpId="0" animBg="1"/>
      <p:bldP spid="28" grpId="0" animBg="1"/>
      <p:bldP spid="29" grpId="0" animBg="1"/>
      <p:bldP spid="30" grpId="0" animBg="1"/>
      <p:bldP spid="32" grpId="0"/>
      <p:bldP spid="33" grpId="0"/>
      <p:bldP spid="34" grpId="0"/>
      <p:bldP spid="35" grpId="0"/>
      <p:bldP spid="36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4275" y="646837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9847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Galerie klipart</a:t>
            </a: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878</TotalTime>
  <Words>703</Words>
  <Application>Microsoft Office PowerPoint</Application>
  <PresentationFormat>Předvádění na obrazovce (4:3)</PresentationFormat>
  <Paragraphs>144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160</cp:revision>
  <dcterms:created xsi:type="dcterms:W3CDTF">2011-10-16T10:29:28Z</dcterms:created>
  <dcterms:modified xsi:type="dcterms:W3CDTF">2013-03-23T17:10:57Z</dcterms:modified>
</cp:coreProperties>
</file>