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notesMasterIdLst>
    <p:notesMasterId r:id="rId17"/>
  </p:notesMasterIdLst>
  <p:sldIdLst>
    <p:sldId id="269" r:id="rId2"/>
    <p:sldId id="268" r:id="rId3"/>
    <p:sldId id="284" r:id="rId4"/>
    <p:sldId id="302" r:id="rId5"/>
    <p:sldId id="303" r:id="rId6"/>
    <p:sldId id="304" r:id="rId7"/>
    <p:sldId id="307" r:id="rId8"/>
    <p:sldId id="298" r:id="rId9"/>
    <p:sldId id="306" r:id="rId10"/>
    <p:sldId id="299" r:id="rId11"/>
    <p:sldId id="300" r:id="rId12"/>
    <p:sldId id="294" r:id="rId13"/>
    <p:sldId id="291" r:id="rId14"/>
    <p:sldId id="308" r:id="rId15"/>
    <p:sldId id="27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06E04"/>
    <a:srgbClr val="65FD2F"/>
    <a:srgbClr val="CCFF33"/>
    <a:srgbClr val="99FF33"/>
    <a:srgbClr val="497002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1373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59F7B1B-2CE1-455B-B1BF-0E9DF46149B3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76E6D46-B826-4A68-88EA-FB31053D73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382862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661B3-DB16-40EB-B3BF-97D15FED7AFE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661B3-DB16-40EB-B3BF-97D15FED7AFE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661B3-DB16-40EB-B3BF-97D15FED7AFE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661B3-DB16-40EB-B3BF-97D15FED7AFE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661B3-DB16-40EB-B3BF-97D15FED7AFE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661B3-DB16-40EB-B3BF-97D15FED7AFE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661B3-DB16-40EB-B3BF-97D15FED7AFE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661B3-DB16-40EB-B3BF-97D15FED7AFE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9DA661B3-DB16-40EB-B3BF-97D15FED7AFE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661B3-DB16-40EB-B3BF-97D15FED7AFE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661B3-DB16-40EB-B3BF-97D15FED7AFE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9DA661B3-DB16-40EB-B3BF-97D15FED7AFE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Relationship Id="rId9" Type="http://schemas.openxmlformats.org/officeDocument/2006/relationships/image" Target="../media/image3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16.png"/><Relationship Id="rId7" Type="http://schemas.openxmlformats.org/officeDocument/2006/relationships/image" Target="../media/image14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18.png"/><Relationship Id="rId7" Type="http://schemas.openxmlformats.org/officeDocument/2006/relationships/image" Target="../media/image14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Relationship Id="rId9" Type="http://schemas.openxmlformats.org/officeDocument/2006/relationships/image" Target="../media/image19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20.png"/><Relationship Id="rId7" Type="http://schemas.openxmlformats.org/officeDocument/2006/relationships/image" Target="../media/image14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png"/><Relationship Id="rId5" Type="http://schemas.openxmlformats.org/officeDocument/2006/relationships/image" Target="../media/image13.png"/><Relationship Id="rId10" Type="http://schemas.openxmlformats.org/officeDocument/2006/relationships/image" Target="../media/image19.png"/><Relationship Id="rId4" Type="http://schemas.openxmlformats.org/officeDocument/2006/relationships/image" Target="../media/image12.png"/><Relationship Id="rId9" Type="http://schemas.openxmlformats.org/officeDocument/2006/relationships/image" Target="../media/image21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22.png"/><Relationship Id="rId7" Type="http://schemas.openxmlformats.org/officeDocument/2006/relationships/image" Target="../media/image23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png"/><Relationship Id="rId11" Type="http://schemas.openxmlformats.org/officeDocument/2006/relationships/image" Target="../media/image15.png"/><Relationship Id="rId5" Type="http://schemas.openxmlformats.org/officeDocument/2006/relationships/image" Target="../media/image19.png"/><Relationship Id="rId10" Type="http://schemas.openxmlformats.org/officeDocument/2006/relationships/image" Target="../media/image14.png"/><Relationship Id="rId4" Type="http://schemas.openxmlformats.org/officeDocument/2006/relationships/image" Target="../media/image12.png"/><Relationship Id="rId9" Type="http://schemas.openxmlformats.org/officeDocument/2006/relationships/image" Target="../media/image17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13" Type="http://schemas.openxmlformats.org/officeDocument/2006/relationships/image" Target="../media/image17.png"/><Relationship Id="rId3" Type="http://schemas.openxmlformats.org/officeDocument/2006/relationships/image" Target="../media/image12.png"/><Relationship Id="rId7" Type="http://schemas.openxmlformats.org/officeDocument/2006/relationships/image" Target="../media/image26.png"/><Relationship Id="rId12" Type="http://schemas.openxmlformats.org/officeDocument/2006/relationships/image" Target="../media/image28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png"/><Relationship Id="rId11" Type="http://schemas.openxmlformats.org/officeDocument/2006/relationships/image" Target="../media/image27.png"/><Relationship Id="rId5" Type="http://schemas.openxmlformats.org/officeDocument/2006/relationships/image" Target="../media/image25.png"/><Relationship Id="rId15" Type="http://schemas.openxmlformats.org/officeDocument/2006/relationships/image" Target="../media/image15.png"/><Relationship Id="rId10" Type="http://schemas.openxmlformats.org/officeDocument/2006/relationships/image" Target="../media/image21.png"/><Relationship Id="rId4" Type="http://schemas.openxmlformats.org/officeDocument/2006/relationships/image" Target="../media/image24.png"/><Relationship Id="rId9" Type="http://schemas.openxmlformats.org/officeDocument/2006/relationships/image" Target="../media/image19.png"/><Relationship Id="rId14" Type="http://schemas.openxmlformats.org/officeDocument/2006/relationships/image" Target="../media/image14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png"/><Relationship Id="rId13" Type="http://schemas.openxmlformats.org/officeDocument/2006/relationships/image" Target="../media/image15.png"/><Relationship Id="rId3" Type="http://schemas.openxmlformats.org/officeDocument/2006/relationships/image" Target="../media/image29.png"/><Relationship Id="rId7" Type="http://schemas.openxmlformats.org/officeDocument/2006/relationships/image" Target="../media/image23.png"/><Relationship Id="rId12" Type="http://schemas.openxmlformats.org/officeDocument/2006/relationships/image" Target="../media/image14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png"/><Relationship Id="rId11" Type="http://schemas.openxmlformats.org/officeDocument/2006/relationships/image" Target="../media/image17.png"/><Relationship Id="rId5" Type="http://schemas.openxmlformats.org/officeDocument/2006/relationships/image" Target="../media/image19.png"/><Relationship Id="rId10" Type="http://schemas.openxmlformats.org/officeDocument/2006/relationships/image" Target="../media/image30.png"/><Relationship Id="rId4" Type="http://schemas.openxmlformats.org/officeDocument/2006/relationships/image" Target="../media/image12.png"/><Relationship Id="rId9" Type="http://schemas.openxmlformats.org/officeDocument/2006/relationships/image" Target="../media/image13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png"/><Relationship Id="rId13" Type="http://schemas.openxmlformats.org/officeDocument/2006/relationships/image" Target="../media/image14.png"/><Relationship Id="rId3" Type="http://schemas.openxmlformats.org/officeDocument/2006/relationships/image" Target="../media/image31.png"/><Relationship Id="rId7" Type="http://schemas.openxmlformats.org/officeDocument/2006/relationships/image" Target="../media/image23.png"/><Relationship Id="rId12" Type="http://schemas.openxmlformats.org/officeDocument/2006/relationships/image" Target="../media/image17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png"/><Relationship Id="rId11" Type="http://schemas.openxmlformats.org/officeDocument/2006/relationships/image" Target="../media/image30.png"/><Relationship Id="rId5" Type="http://schemas.openxmlformats.org/officeDocument/2006/relationships/image" Target="../media/image19.png"/><Relationship Id="rId10" Type="http://schemas.openxmlformats.org/officeDocument/2006/relationships/image" Target="../media/image13.png"/><Relationship Id="rId4" Type="http://schemas.openxmlformats.org/officeDocument/2006/relationships/image" Target="../media/image12.png"/><Relationship Id="rId9" Type="http://schemas.openxmlformats.org/officeDocument/2006/relationships/image" Target="../media/image26.png"/><Relationship Id="rId14" Type="http://schemas.openxmlformats.org/officeDocument/2006/relationships/image" Target="../media/image15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png"/><Relationship Id="rId13" Type="http://schemas.openxmlformats.org/officeDocument/2006/relationships/image" Target="../media/image30.png"/><Relationship Id="rId3" Type="http://schemas.openxmlformats.org/officeDocument/2006/relationships/image" Target="../media/image32.png"/><Relationship Id="rId7" Type="http://schemas.openxmlformats.org/officeDocument/2006/relationships/image" Target="../media/image23.png"/><Relationship Id="rId12" Type="http://schemas.openxmlformats.org/officeDocument/2006/relationships/image" Target="../media/image34.png"/><Relationship Id="rId2" Type="http://schemas.openxmlformats.org/officeDocument/2006/relationships/image" Target="../media/image10.png"/><Relationship Id="rId16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png"/><Relationship Id="rId11" Type="http://schemas.openxmlformats.org/officeDocument/2006/relationships/image" Target="../media/image33.png"/><Relationship Id="rId5" Type="http://schemas.openxmlformats.org/officeDocument/2006/relationships/image" Target="../media/image19.png"/><Relationship Id="rId15" Type="http://schemas.openxmlformats.org/officeDocument/2006/relationships/image" Target="../media/image14.png"/><Relationship Id="rId10" Type="http://schemas.openxmlformats.org/officeDocument/2006/relationships/image" Target="../media/image13.png"/><Relationship Id="rId4" Type="http://schemas.openxmlformats.org/officeDocument/2006/relationships/image" Target="../media/image12.png"/><Relationship Id="rId9" Type="http://schemas.openxmlformats.org/officeDocument/2006/relationships/image" Target="../media/image26.png"/><Relationship Id="rId14" Type="http://schemas.openxmlformats.org/officeDocument/2006/relationships/image" Target="../media/image17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wmf"/><Relationship Id="rId7" Type="http://schemas.openxmlformats.org/officeDocument/2006/relationships/image" Target="../media/image40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9.png"/><Relationship Id="rId5" Type="http://schemas.openxmlformats.org/officeDocument/2006/relationships/image" Target="../media/image38.png"/><Relationship Id="rId4" Type="http://schemas.openxmlformats.org/officeDocument/2006/relationships/image" Target="../media/image37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wmf"/><Relationship Id="rId3" Type="http://schemas.openxmlformats.org/officeDocument/2006/relationships/hyperlink" Target="http://matematika-online-a.kvalitne.cz/uvodni-stranka.htm" TargetMode="External"/><Relationship Id="rId7" Type="http://schemas.openxmlformats.org/officeDocument/2006/relationships/hyperlink" Target="http://www.labo.cz/mftabulky.htm" TargetMode="External"/><Relationship Id="rId2" Type="http://schemas.openxmlformats.org/officeDocument/2006/relationships/hyperlink" Target="http://www.zsdobrichovice.cz/programy/matika/praclisty/listy.htm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mojeskola.cz/Learning/matematika.php" TargetMode="External"/><Relationship Id="rId5" Type="http://schemas.openxmlformats.org/officeDocument/2006/relationships/hyperlink" Target="http://www.mojeskola.cz/SkolaHrou/Linky/matematika.php" TargetMode="External"/><Relationship Id="rId4" Type="http://schemas.openxmlformats.org/officeDocument/2006/relationships/hyperlink" Target="http://www.educaweb.cz/e-knihovna/metodicke-vzory-moduly-odkazy-apod/vyuziti-ict-ve-vyuce-matematiky/" TargetMode="Externa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aoblený obdélník 12"/>
          <p:cNvSpPr/>
          <p:nvPr/>
        </p:nvSpPr>
        <p:spPr>
          <a:xfrm>
            <a:off x="292246" y="248538"/>
            <a:ext cx="8609307" cy="1736544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320468" y="2239898"/>
            <a:ext cx="8609307" cy="428544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4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44094" y="4604191"/>
            <a:ext cx="731482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800" b="1" dirty="0">
                <a:solidFill>
                  <a:schemeClr val="bg1"/>
                </a:solidFill>
              </a:rPr>
              <a:t>ČÍSLO PROJEKTU</a:t>
            </a:r>
            <a:r>
              <a:rPr lang="cs-CZ" sz="2800" dirty="0">
                <a:solidFill>
                  <a:schemeClr val="bg1"/>
                </a:solidFill>
              </a:rPr>
              <a:t>: </a:t>
            </a:r>
            <a:r>
              <a:rPr lang="cs-CZ" sz="2800" dirty="0" smtClean="0">
                <a:solidFill>
                  <a:schemeClr val="bg1"/>
                </a:solidFill>
              </a:rPr>
              <a:t>CZ.1.07/1.4.00/21.2364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844094" y="3038485"/>
            <a:ext cx="761035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bg1"/>
                </a:solidFill>
              </a:rPr>
              <a:t>NÁZEV</a:t>
            </a:r>
            <a:r>
              <a:rPr lang="cs-CZ" sz="2800" dirty="0">
                <a:solidFill>
                  <a:schemeClr val="bg1"/>
                </a:solidFill>
              </a:rPr>
              <a:t>: </a:t>
            </a:r>
            <a:r>
              <a:rPr lang="cs-CZ" sz="2800" dirty="0" smtClean="0">
                <a:solidFill>
                  <a:schemeClr val="bg1"/>
                </a:solidFill>
              </a:rPr>
              <a:t>VY_32_INOVACE_01_16_M6_Hanak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870289" y="2552432"/>
            <a:ext cx="465377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bg1"/>
                </a:solidFill>
              </a:rPr>
              <a:t>AUTOR</a:t>
            </a:r>
            <a:r>
              <a:rPr lang="cs-CZ" sz="2800" dirty="0">
                <a:solidFill>
                  <a:schemeClr val="bg1"/>
                </a:solidFill>
              </a:rPr>
              <a:t>: Ing. Roman Hanák</a:t>
            </a:r>
          </a:p>
        </p:txBody>
      </p:sp>
      <p:sp>
        <p:nvSpPr>
          <p:cNvPr id="8" name="Obdélník 7"/>
          <p:cNvSpPr/>
          <p:nvPr/>
        </p:nvSpPr>
        <p:spPr>
          <a:xfrm>
            <a:off x="868130" y="3561705"/>
            <a:ext cx="214193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TÉMA</a:t>
            </a:r>
            <a:r>
              <a:rPr lang="cs-CZ" sz="2800" dirty="0">
                <a:solidFill>
                  <a:schemeClr val="bg1"/>
                </a:solidFill>
              </a:rPr>
              <a:t>: </a:t>
            </a:r>
            <a:r>
              <a:rPr lang="cs-CZ" sz="2800" dirty="0" smtClean="0">
                <a:solidFill>
                  <a:schemeClr val="bg1"/>
                </a:solidFill>
              </a:rPr>
              <a:t>Úhel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19716" y="248538"/>
            <a:ext cx="8228748" cy="193899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600" dirty="0">
                <a:solidFill>
                  <a:schemeClr val="bg1"/>
                </a:solidFill>
              </a:rPr>
              <a:t>Základní škola Libina, příspěvková </a:t>
            </a:r>
            <a:r>
              <a:rPr lang="cs-CZ" sz="1600" dirty="0" smtClean="0">
                <a:solidFill>
                  <a:schemeClr val="bg1"/>
                </a:solidFill>
              </a:rPr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bg1"/>
                </a:solidFill>
              </a:rPr>
              <a:t>Název projektu: </a:t>
            </a:r>
            <a:r>
              <a:rPr lang="cs-CZ" sz="1600" dirty="0" smtClean="0">
                <a:solidFill>
                  <a:schemeClr val="bg1"/>
                </a:solidFill>
              </a:rPr>
              <a:t>Škola hrou</a:t>
            </a:r>
            <a:endParaRPr lang="cs-CZ" sz="1600" dirty="0">
              <a:solidFill>
                <a:schemeClr val="bg1"/>
              </a:solidFill>
            </a:endParaRP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bg1"/>
                </a:solidFill>
              </a:rPr>
              <a:t>Tento projekt je spolufinancován Evropským sociálním fondem </a:t>
            </a:r>
            <a:r>
              <a:rPr lang="cs-CZ" sz="1600" dirty="0" smtClean="0">
                <a:solidFill>
                  <a:schemeClr val="bg1"/>
                </a:solidFill>
              </a:rPr>
              <a:t>republiky</a:t>
            </a: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bg1"/>
                </a:solidFill>
              </a:rPr>
              <a:t>Vzdělávací oblast Matematika a její aplikace</a:t>
            </a:r>
          </a:p>
          <a:p>
            <a:pPr>
              <a:lnSpc>
                <a:spcPct val="150000"/>
              </a:lnSpc>
            </a:pPr>
            <a:endParaRPr lang="cs-CZ" sz="1600" dirty="0">
              <a:solidFill>
                <a:schemeClr val="bg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844094" y="4072225"/>
            <a:ext cx="790437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>
                <a:solidFill>
                  <a:schemeClr val="bg1"/>
                </a:solidFill>
              </a:rPr>
              <a:t>OBSAH</a:t>
            </a:r>
            <a:r>
              <a:rPr lang="cs-CZ" sz="2800" dirty="0">
                <a:solidFill>
                  <a:schemeClr val="bg1"/>
                </a:solidFill>
              </a:rPr>
              <a:t>: </a:t>
            </a:r>
            <a:r>
              <a:rPr lang="cs-CZ" sz="2800" dirty="0" smtClean="0">
                <a:solidFill>
                  <a:schemeClr val="bg1"/>
                </a:solidFill>
              </a:rPr>
              <a:t>Osa úhlu</a:t>
            </a:r>
            <a:endParaRPr lang="cs-CZ" sz="2800" dirty="0">
              <a:solidFill>
                <a:schemeClr val="bg1"/>
              </a:solidFill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2670" y="620688"/>
            <a:ext cx="1425794" cy="1243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37041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/>
          <p:cNvSpPr/>
          <p:nvPr/>
        </p:nvSpPr>
        <p:spPr>
          <a:xfrm>
            <a:off x="292745" y="202265"/>
            <a:ext cx="8527119" cy="922480"/>
          </a:xfrm>
          <a:prstGeom prst="roundRect">
            <a:avLst>
              <a:gd name="adj" fmla="val 2423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292745" y="1268760"/>
            <a:ext cx="8609307" cy="5184576"/>
          </a:xfrm>
          <a:prstGeom prst="roundRect">
            <a:avLst>
              <a:gd name="adj" fmla="val 5177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7" name="Nadpis 1"/>
          <p:cNvSpPr>
            <a:spLocks noGrp="1"/>
          </p:cNvSpPr>
          <p:nvPr/>
        </p:nvSpPr>
        <p:spPr>
          <a:xfrm>
            <a:off x="3347864" y="167270"/>
            <a:ext cx="2016224" cy="851655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chemeClr val="bg1"/>
                </a:solidFill>
              </a:rPr>
              <a:t>ANOTACE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8" name="Zástupný symbol pro obsah 2"/>
          <p:cNvSpPr>
            <a:spLocks noGrp="1"/>
          </p:cNvSpPr>
          <p:nvPr/>
        </p:nvSpPr>
        <p:spPr>
          <a:xfrm>
            <a:off x="408055" y="1484784"/>
            <a:ext cx="8296498" cy="252028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1800" dirty="0">
                <a:solidFill>
                  <a:schemeClr val="bg1"/>
                </a:solidFill>
              </a:rPr>
              <a:t>Hodina je zaměřena na konstrukci osy úhlu. Nalezneme zde řešené příklady i příklady pro samostatné procvičení, na kterých si žáci ověří, jestli danou látku pochopili.  </a:t>
            </a:r>
          </a:p>
          <a:p>
            <a:pPr algn="just"/>
            <a:r>
              <a:rPr lang="cs-CZ" sz="1800" dirty="0">
                <a:solidFill>
                  <a:schemeClr val="bg1"/>
                </a:solidFill>
              </a:rPr>
              <a:t>Inovativnost je v tom, že se zde vyskytuje řada moderních interaktivních prvků.  Máme zde názorné grafické animace, obrázky, komentáře k řešení a hypertextové odkazy. Žáci lépe pochopí probíranou látku a hodina je pro ně zajímavější. </a:t>
            </a:r>
          </a:p>
          <a:p>
            <a:pPr algn="just"/>
            <a:r>
              <a:rPr lang="cs-CZ" sz="1800" dirty="0">
                <a:solidFill>
                  <a:schemeClr val="bg1"/>
                </a:solidFill>
              </a:rPr>
              <a:t>Každý řešený příklad je pomocí animací rozdělen na dílčí kroky, takže vyučující se nezdržuje psaním na tabuli, ale pomocí ovladače postupně odkrývá řešení příkladu a má tak možnost žáky nechat samostatně tvořit a věnovat se těm žákům, kteří potřebují individuální pomoc.</a:t>
            </a:r>
          </a:p>
          <a:p>
            <a:pPr algn="just"/>
            <a:r>
              <a:rPr lang="cs-CZ" sz="1800" dirty="0">
                <a:solidFill>
                  <a:schemeClr val="bg1"/>
                </a:solidFill>
              </a:rPr>
              <a:t>Na konci hodiny je stránka, kde jsou odkazy na internetové stránky, které prověří matematické dovednosti formou her nebo různých testů. Vyučující má možnost vybrat si z uvedených odkazů stránku, na které otestuje vědomosti žáků. Hodina je tvořena tak, aby se mohla být odučena v multimediální učebně nebo v počítačové učebně, které mají připojení k internetu. </a:t>
            </a:r>
          </a:p>
          <a:p>
            <a:pPr marL="0" indent="0" algn="just">
              <a:buNone/>
            </a:pPr>
            <a:endParaRPr lang="cs-CZ" sz="1800" dirty="0">
              <a:solidFill>
                <a:schemeClr val="bg1"/>
              </a:solidFill>
            </a:endParaRPr>
          </a:p>
          <a:p>
            <a:pPr marL="0" indent="0" algn="just">
              <a:buNone/>
            </a:pPr>
            <a:endParaRPr lang="cs-CZ" sz="1800" dirty="0">
              <a:solidFill>
                <a:schemeClr val="bg1"/>
              </a:solidFill>
            </a:endParaRPr>
          </a:p>
          <a:p>
            <a:pPr marL="0" indent="0" algn="just">
              <a:buNone/>
            </a:pPr>
            <a:endParaRPr lang="cs-CZ" sz="1800" dirty="0" smtClean="0">
              <a:solidFill>
                <a:schemeClr val="bg1"/>
              </a:solidFill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>
              <a:solidFill>
                <a:schemeClr val="bg1"/>
              </a:solidFill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 smtClean="0">
              <a:solidFill>
                <a:schemeClr val="bg1"/>
              </a:solidFill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>
              <a:solidFill>
                <a:schemeClr val="bg1"/>
              </a:solidFill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 smtClean="0">
              <a:solidFill>
                <a:schemeClr val="bg1"/>
              </a:solidFill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256015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Zaoblený obdélník 18"/>
          <p:cNvSpPr/>
          <p:nvPr/>
        </p:nvSpPr>
        <p:spPr>
          <a:xfrm>
            <a:off x="0" y="0"/>
            <a:ext cx="9056311" cy="6704542"/>
          </a:xfrm>
          <a:prstGeom prst="roundRect">
            <a:avLst>
              <a:gd name="adj" fmla="val 1470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1" name="Zaoblený obdélník 10"/>
          <p:cNvSpPr/>
          <p:nvPr/>
        </p:nvSpPr>
        <p:spPr>
          <a:xfrm>
            <a:off x="322381" y="1466137"/>
            <a:ext cx="8453093" cy="4771175"/>
          </a:xfrm>
          <a:prstGeom prst="roundRect">
            <a:avLst>
              <a:gd name="adj" fmla="val 1470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474720" y="1628800"/>
            <a:ext cx="8129728" cy="446449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aoblený obdélník 7"/>
          <p:cNvSpPr/>
          <p:nvPr/>
        </p:nvSpPr>
        <p:spPr>
          <a:xfrm>
            <a:off x="280835" y="332656"/>
            <a:ext cx="8494640" cy="1008112"/>
          </a:xfrm>
          <a:prstGeom prst="roundRect">
            <a:avLst>
              <a:gd name="adj" fmla="val 1470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9" name="Zástupný symbol pro obsah 2"/>
          <p:cNvSpPr>
            <a:spLocks noGrp="1"/>
          </p:cNvSpPr>
          <p:nvPr/>
        </p:nvSpPr>
        <p:spPr>
          <a:xfrm>
            <a:off x="412192" y="548680"/>
            <a:ext cx="8363284" cy="549540"/>
          </a:xfrm>
          <a:prstGeom prst="rect">
            <a:avLst/>
          </a:prstGeom>
          <a:noFill/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Osa úhlu </a:t>
            </a:r>
            <a:r>
              <a:rPr lang="cs-CZ" sz="2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je přímka, která dělí úhel na dva shodné úhly.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5" name="Zástupný symbol pro obsah 2"/>
              <p:cNvSpPr>
                <a:spLocks noGrp="1"/>
              </p:cNvSpPr>
              <p:nvPr/>
            </p:nvSpPr>
            <p:spPr>
              <a:xfrm>
                <a:off x="6204146" y="3809653"/>
                <a:ext cx="496897" cy="512637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</a:rPr>
                        <m:t>𝑜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04146" y="3809653"/>
                <a:ext cx="496897" cy="512637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5" name="Oblouk 34"/>
          <p:cNvSpPr/>
          <p:nvPr/>
        </p:nvSpPr>
        <p:spPr>
          <a:xfrm>
            <a:off x="-540568" y="1188897"/>
            <a:ext cx="5297396" cy="5297396"/>
          </a:xfrm>
          <a:prstGeom prst="arc">
            <a:avLst>
              <a:gd name="adj1" fmla="val 19321924"/>
              <a:gd name="adj2" fmla="val 2243172"/>
            </a:avLst>
          </a:prstGeom>
          <a:solidFill>
            <a:schemeClr val="accent1"/>
          </a:solidFill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2" name="Zástupný symbol pro obsah 2"/>
              <p:cNvSpPr>
                <a:spLocks noGrp="1"/>
              </p:cNvSpPr>
              <p:nvPr/>
            </p:nvSpPr>
            <p:spPr>
              <a:xfrm>
                <a:off x="3882029" y="5416799"/>
                <a:ext cx="496897" cy="512637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</a:rPr>
                        <m:t>𝐴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3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82029" y="5416799"/>
                <a:ext cx="496897" cy="512637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3" name="Zástupný symbol pro obsah 2"/>
              <p:cNvSpPr>
                <a:spLocks noGrp="1"/>
              </p:cNvSpPr>
              <p:nvPr/>
            </p:nvSpPr>
            <p:spPr>
              <a:xfrm>
                <a:off x="3628071" y="1940948"/>
                <a:ext cx="496897" cy="512637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</a:rPr>
                        <m:t>𝐵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3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28071" y="1940948"/>
                <a:ext cx="496897" cy="512637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4" name="Zástupný symbol pro obsah 2"/>
              <p:cNvSpPr>
                <a:spLocks noGrp="1"/>
              </p:cNvSpPr>
              <p:nvPr/>
            </p:nvSpPr>
            <p:spPr>
              <a:xfrm>
                <a:off x="1859681" y="3880496"/>
                <a:ext cx="496897" cy="512637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</a:rPr>
                        <m:t>𝑉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3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59681" y="3880496"/>
                <a:ext cx="496897" cy="512637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8" name="Oblouk 37"/>
          <p:cNvSpPr/>
          <p:nvPr/>
        </p:nvSpPr>
        <p:spPr>
          <a:xfrm>
            <a:off x="504120" y="2233585"/>
            <a:ext cx="3208019" cy="3208019"/>
          </a:xfrm>
          <a:prstGeom prst="arc">
            <a:avLst>
              <a:gd name="adj1" fmla="val 19363209"/>
              <a:gd name="adj2" fmla="val 21593938"/>
            </a:avLst>
          </a:prstGeom>
          <a:solidFill>
            <a:srgbClr val="FF0000"/>
          </a:solidFill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louk 38"/>
          <p:cNvSpPr/>
          <p:nvPr/>
        </p:nvSpPr>
        <p:spPr>
          <a:xfrm>
            <a:off x="601783" y="2287047"/>
            <a:ext cx="3110356" cy="3110356"/>
          </a:xfrm>
          <a:prstGeom prst="arc">
            <a:avLst>
              <a:gd name="adj1" fmla="val 7898"/>
              <a:gd name="adj2" fmla="val 2262635"/>
            </a:avLst>
          </a:prstGeom>
          <a:solidFill>
            <a:srgbClr val="FFFF00"/>
          </a:solidFill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0" name="Zástupný symbol pro obsah 2"/>
              <p:cNvSpPr>
                <a:spLocks noGrp="1"/>
              </p:cNvSpPr>
              <p:nvPr/>
            </p:nvSpPr>
            <p:spPr>
              <a:xfrm>
                <a:off x="2924198" y="3842225"/>
                <a:ext cx="496897" cy="512637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</a:rPr>
                        <m:t>𝛼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4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24198" y="3842225"/>
                <a:ext cx="496897" cy="512637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1" name="Zástupný symbol pro obsah 2"/>
              <p:cNvSpPr>
                <a:spLocks noGrp="1"/>
              </p:cNvSpPr>
              <p:nvPr/>
            </p:nvSpPr>
            <p:spPr>
              <a:xfrm>
                <a:off x="2924199" y="3212976"/>
                <a:ext cx="496897" cy="512637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</a:rPr>
                        <m:t>𝛼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4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24199" y="3212976"/>
                <a:ext cx="496897" cy="512637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0" name="Přímá spojnice 29"/>
          <p:cNvCxnSpPr/>
          <p:nvPr/>
        </p:nvCxnSpPr>
        <p:spPr>
          <a:xfrm flipV="1">
            <a:off x="2108130" y="1772816"/>
            <a:ext cx="2648698" cy="2064779"/>
          </a:xfrm>
          <a:prstGeom prst="line">
            <a:avLst/>
          </a:prstGeom>
          <a:ln w="349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Přímá spojnice 3"/>
          <p:cNvCxnSpPr/>
          <p:nvPr/>
        </p:nvCxnSpPr>
        <p:spPr>
          <a:xfrm>
            <a:off x="2108130" y="3839243"/>
            <a:ext cx="2751902" cy="2110037"/>
          </a:xfrm>
          <a:prstGeom prst="line">
            <a:avLst/>
          </a:prstGeom>
          <a:ln w="349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" name="Přímá spojnice 2"/>
          <p:cNvCxnSpPr/>
          <p:nvPr/>
        </p:nvCxnSpPr>
        <p:spPr>
          <a:xfrm>
            <a:off x="803547" y="3837595"/>
            <a:ext cx="5649048" cy="0"/>
          </a:xfrm>
          <a:prstGeom prst="line">
            <a:avLst/>
          </a:prstGeom>
          <a:ln w="38100">
            <a:solidFill>
              <a:schemeClr val="bg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0" name="Picture 2" descr="C:\Users\spravce\AppData\Local\Microsoft\Windows\Temporary Internet Files\Content.IE5\0BASIBLT\MC900440424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52594" y="1940948"/>
            <a:ext cx="1953012" cy="16102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442306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25" grpId="0"/>
      <p:bldP spid="35" grpId="0" animBg="1"/>
      <p:bldP spid="32" grpId="0"/>
      <p:bldP spid="33" grpId="0"/>
      <p:bldP spid="34" grpId="0"/>
      <p:bldP spid="38" grpId="0" animBg="1"/>
      <p:bldP spid="39" grpId="0" animBg="1"/>
      <p:bldP spid="40" grpId="0"/>
      <p:bldP spid="4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-35880" y="819147"/>
            <a:ext cx="9144000" cy="6038853"/>
          </a:xfrm>
          <a:prstGeom prst="roundRect">
            <a:avLst>
              <a:gd name="adj" fmla="val 957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0" y="40740"/>
            <a:ext cx="9144000" cy="778408"/>
          </a:xfrm>
          <a:prstGeom prst="roundRect">
            <a:avLst>
              <a:gd name="adj" fmla="val 9801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2"/>
              <p:cNvSpPr>
                <a:spLocks noGrp="1"/>
              </p:cNvSpPr>
              <p:nvPr/>
            </p:nvSpPr>
            <p:spPr>
              <a:xfrm>
                <a:off x="724037" y="40740"/>
                <a:ext cx="7988547" cy="77840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lnSpc>
                    <a:spcPct val="150000"/>
                  </a:lnSpc>
                  <a:buNone/>
                </a:pPr>
                <a:r>
                  <a:rPr lang="cs-CZ" sz="28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1) </a:t>
                </a: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Najděte osu úhlu </a:t>
                </a:r>
                <a14:m>
                  <m:oMath xmlns:m="http://schemas.openxmlformats.org/officeDocument/2006/math">
                    <m:r>
                      <a:rPr lang="cs-CZ" sz="280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𝛼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=60°.</m:t>
                    </m:r>
                  </m:oMath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24037" y="40740"/>
                <a:ext cx="7988547" cy="778408"/>
              </a:xfrm>
              <a:prstGeom prst="rect">
                <a:avLst/>
              </a:prstGeom>
              <a:blipFill rotWithShape="1">
                <a:blip r:embed="rId2"/>
                <a:stretch>
                  <a:fillRect l="-1603" b="-629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Obdélník 4"/>
          <p:cNvSpPr/>
          <p:nvPr/>
        </p:nvSpPr>
        <p:spPr>
          <a:xfrm>
            <a:off x="719696" y="1052736"/>
            <a:ext cx="7992888" cy="4680520"/>
          </a:xfrm>
          <a:prstGeom prst="rect">
            <a:avLst/>
          </a:prstGeom>
          <a:solidFill>
            <a:schemeClr val="tx1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83816" y="5881833"/>
            <a:ext cx="7992888" cy="725710"/>
          </a:xfrm>
          <a:prstGeom prst="rect">
            <a:avLst/>
          </a:prstGeom>
          <a:solidFill>
            <a:schemeClr val="tx1">
              <a:lumMod val="85000"/>
            </a:schemeClr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Zástupný symbol pro obsah 2"/>
              <p:cNvSpPr>
                <a:spLocks noGrp="1"/>
              </p:cNvSpPr>
              <p:nvPr/>
            </p:nvSpPr>
            <p:spPr>
              <a:xfrm>
                <a:off x="1367768" y="5829135"/>
                <a:ext cx="9269980" cy="77840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lnSpc>
                    <a:spcPct val="150000"/>
                  </a:lnSpc>
                  <a:buNone/>
                </a:pPr>
                <a:r>
                  <a:rPr lang="cs-CZ" sz="28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1)</a:t>
                </a:r>
                <a14:m>
                  <m:oMath xmlns:m="http://schemas.openxmlformats.org/officeDocument/2006/math">
                    <m:r>
                      <a:rPr lang="cs-CZ" sz="2800" b="1" i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 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𝛼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;</m:t>
                    </m:r>
                    <m:r>
                      <m:rPr>
                        <m:sty m:val="p"/>
                      </m:rPr>
                      <a:rPr lang="el-GR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α</m:t>
                    </m:r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=</m:t>
                    </m:r>
                    <m:d>
                      <m:dPr>
                        <m:begChr m:val="|"/>
                        <m:endChr m:val="|"/>
                        <m:ctrlP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∢</m:t>
                        </m:r>
                        <m: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𝐴𝑉𝐵</m:t>
                        </m:r>
                      </m:e>
                    </m:d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=60</m:t>
                    </m:r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°</m:t>
                    </m:r>
                  </m:oMath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  <a:p>
                <a:pPr marL="0" indent="0" algn="just">
                  <a:lnSpc>
                    <a:spcPct val="150000"/>
                  </a:lnSpc>
                  <a:buNone/>
                </a:pPr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67768" y="5829135"/>
                <a:ext cx="9269980" cy="778408"/>
              </a:xfrm>
              <a:prstGeom prst="rect">
                <a:avLst/>
              </a:prstGeom>
              <a:blipFill rotWithShape="1">
                <a:blip r:embed="rId3"/>
                <a:stretch>
                  <a:fillRect l="-1315" b="-546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8" name="Přímá spojnice 7"/>
          <p:cNvCxnSpPr/>
          <p:nvPr/>
        </p:nvCxnSpPr>
        <p:spPr>
          <a:xfrm flipV="1">
            <a:off x="2026294" y="5008077"/>
            <a:ext cx="5426026" cy="7914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Zástupný symbol pro obsah 2"/>
              <p:cNvSpPr>
                <a:spLocks noGrp="1"/>
              </p:cNvSpPr>
              <p:nvPr/>
            </p:nvSpPr>
            <p:spPr>
              <a:xfrm>
                <a:off x="1907704" y="5101503"/>
                <a:ext cx="496897" cy="512637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</a:rPr>
                        <m:t>𝑉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07704" y="5101503"/>
                <a:ext cx="496897" cy="512637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Oblouk 9"/>
          <p:cNvSpPr/>
          <p:nvPr/>
        </p:nvSpPr>
        <p:spPr>
          <a:xfrm>
            <a:off x="396503" y="3386201"/>
            <a:ext cx="3259579" cy="3259579"/>
          </a:xfrm>
          <a:prstGeom prst="arc">
            <a:avLst>
              <a:gd name="adj1" fmla="val 17861700"/>
              <a:gd name="adj2" fmla="val 21592035"/>
            </a:avLst>
          </a:prstGeom>
          <a:solidFill>
            <a:srgbClr val="0070C0"/>
          </a:solidFill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Zástupný symbol pro obsah 2"/>
              <p:cNvSpPr>
                <a:spLocks noGrp="1"/>
              </p:cNvSpPr>
              <p:nvPr/>
            </p:nvSpPr>
            <p:spPr>
              <a:xfrm>
                <a:off x="2707433" y="3838573"/>
                <a:ext cx="496897" cy="512637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</a:rPr>
                        <m:t>𝛼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07433" y="3838573"/>
                <a:ext cx="496897" cy="512637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2" name="Přímá spojnice 11"/>
          <p:cNvCxnSpPr/>
          <p:nvPr/>
        </p:nvCxnSpPr>
        <p:spPr>
          <a:xfrm flipV="1">
            <a:off x="2026294" y="1196752"/>
            <a:ext cx="2041650" cy="381924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5" name="Zástupný symbol pro obsah 2"/>
              <p:cNvSpPr>
                <a:spLocks noGrp="1"/>
              </p:cNvSpPr>
              <p:nvPr/>
            </p:nvSpPr>
            <p:spPr>
              <a:xfrm>
                <a:off x="6516216" y="5054831"/>
                <a:ext cx="496897" cy="512637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</a:rPr>
                        <m:t>𝐴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16216" y="5054831"/>
                <a:ext cx="496897" cy="512637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6" name="Přímá spojnice 15"/>
          <p:cNvCxnSpPr/>
          <p:nvPr/>
        </p:nvCxnSpPr>
        <p:spPr>
          <a:xfrm flipV="1">
            <a:off x="7025594" y="4823659"/>
            <a:ext cx="0" cy="447303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7" name="Zástupný symbol pro obsah 2"/>
              <p:cNvSpPr>
                <a:spLocks noGrp="1"/>
              </p:cNvSpPr>
              <p:nvPr/>
            </p:nvSpPr>
            <p:spPr>
              <a:xfrm>
                <a:off x="3397408" y="1075021"/>
                <a:ext cx="496897" cy="512637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</a:rPr>
                        <m:t>𝐵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97408" y="1075021"/>
                <a:ext cx="496897" cy="512637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8" name="Přímá spojnice 17"/>
          <p:cNvCxnSpPr/>
          <p:nvPr/>
        </p:nvCxnSpPr>
        <p:spPr>
          <a:xfrm flipH="1" flipV="1">
            <a:off x="3720956" y="1453072"/>
            <a:ext cx="346988" cy="255883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333457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9" grpId="0"/>
      <p:bldP spid="10" grpId="0" animBg="1"/>
      <p:bldP spid="11" grpId="0"/>
      <p:bldP spid="15" grpId="0"/>
      <p:bldP spid="1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-35880" y="819147"/>
            <a:ext cx="9144000" cy="6038853"/>
          </a:xfrm>
          <a:prstGeom prst="roundRect">
            <a:avLst>
              <a:gd name="adj" fmla="val 957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0" y="40740"/>
            <a:ext cx="9144000" cy="778408"/>
          </a:xfrm>
          <a:prstGeom prst="roundRect">
            <a:avLst>
              <a:gd name="adj" fmla="val 9801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2"/>
              <p:cNvSpPr>
                <a:spLocks noGrp="1"/>
              </p:cNvSpPr>
              <p:nvPr/>
            </p:nvSpPr>
            <p:spPr>
              <a:xfrm>
                <a:off x="724037" y="40740"/>
                <a:ext cx="7988547" cy="77840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lnSpc>
                    <a:spcPct val="150000"/>
                  </a:lnSpc>
                  <a:buNone/>
                </a:pPr>
                <a:r>
                  <a:rPr lang="cs-CZ" sz="28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1) </a:t>
                </a: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Najděte osu úhlu </a:t>
                </a:r>
                <a14:m>
                  <m:oMath xmlns:m="http://schemas.openxmlformats.org/officeDocument/2006/math">
                    <m:r>
                      <a:rPr lang="cs-CZ" sz="280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𝛼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=60°.</m:t>
                    </m:r>
                  </m:oMath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24037" y="40740"/>
                <a:ext cx="7988547" cy="778408"/>
              </a:xfrm>
              <a:prstGeom prst="rect">
                <a:avLst/>
              </a:prstGeom>
              <a:blipFill rotWithShape="1">
                <a:blip r:embed="rId2"/>
                <a:stretch>
                  <a:fillRect l="-1603" b="-629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Obdélník 4"/>
          <p:cNvSpPr/>
          <p:nvPr/>
        </p:nvSpPr>
        <p:spPr>
          <a:xfrm>
            <a:off x="719696" y="1052736"/>
            <a:ext cx="7992888" cy="4680520"/>
          </a:xfrm>
          <a:prstGeom prst="rect">
            <a:avLst/>
          </a:prstGeom>
          <a:solidFill>
            <a:schemeClr val="tx1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83816" y="5881833"/>
            <a:ext cx="7992888" cy="725710"/>
          </a:xfrm>
          <a:prstGeom prst="rect">
            <a:avLst/>
          </a:prstGeom>
          <a:solidFill>
            <a:schemeClr val="tx1">
              <a:lumMod val="85000"/>
            </a:schemeClr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Zástupný symbol pro obsah 2"/>
              <p:cNvSpPr>
                <a:spLocks noGrp="1"/>
              </p:cNvSpPr>
              <p:nvPr/>
            </p:nvSpPr>
            <p:spPr>
              <a:xfrm>
                <a:off x="1367768" y="5829135"/>
                <a:ext cx="9269980" cy="77840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lnSpc>
                    <a:spcPct val="150000"/>
                  </a:lnSpc>
                  <a:buNone/>
                </a:pPr>
                <a:r>
                  <a:rPr lang="cs-CZ" sz="28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2)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sz="2800" b="0" i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m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;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𝑚</m:t>
                    </m:r>
                    <m:d>
                      <m:dPr>
                        <m:ctrlP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𝑉</m:t>
                        </m:r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,</m:t>
                        </m:r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𝑟</m:t>
                        </m:r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=4 </m:t>
                        </m:r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𝑐𝑚</m:t>
                        </m:r>
                      </m:e>
                    </m:d>
                  </m:oMath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67768" y="5829135"/>
                <a:ext cx="9269980" cy="778408"/>
              </a:xfrm>
              <a:prstGeom prst="rect">
                <a:avLst/>
              </a:prstGeom>
              <a:blipFill rotWithShape="1">
                <a:blip r:embed="rId3"/>
                <a:stretch>
                  <a:fillRect l="-1315" b="-546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8" name="Přímá spojnice 7"/>
          <p:cNvCxnSpPr/>
          <p:nvPr/>
        </p:nvCxnSpPr>
        <p:spPr>
          <a:xfrm flipV="1">
            <a:off x="2026294" y="5008077"/>
            <a:ext cx="5426026" cy="7914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Zástupný symbol pro obsah 2"/>
              <p:cNvSpPr>
                <a:spLocks noGrp="1"/>
              </p:cNvSpPr>
              <p:nvPr/>
            </p:nvSpPr>
            <p:spPr>
              <a:xfrm>
                <a:off x="1907704" y="5101503"/>
                <a:ext cx="496897" cy="512637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</a:rPr>
                        <m:t>𝑉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07704" y="5101503"/>
                <a:ext cx="496897" cy="512637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Oblouk 10"/>
          <p:cNvSpPr/>
          <p:nvPr/>
        </p:nvSpPr>
        <p:spPr>
          <a:xfrm>
            <a:off x="396503" y="3386201"/>
            <a:ext cx="3259579" cy="3259579"/>
          </a:xfrm>
          <a:prstGeom prst="arc">
            <a:avLst>
              <a:gd name="adj1" fmla="val 17861700"/>
              <a:gd name="adj2" fmla="val 21592035"/>
            </a:avLst>
          </a:prstGeom>
          <a:solidFill>
            <a:srgbClr val="0070C0"/>
          </a:solidFill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Zástupný symbol pro obsah 2"/>
              <p:cNvSpPr>
                <a:spLocks noGrp="1"/>
              </p:cNvSpPr>
              <p:nvPr/>
            </p:nvSpPr>
            <p:spPr>
              <a:xfrm>
                <a:off x="2707433" y="3838573"/>
                <a:ext cx="496897" cy="512637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</a:rPr>
                        <m:t>𝛼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07433" y="3838573"/>
                <a:ext cx="496897" cy="512637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3" name="Přímá spojnice 12"/>
          <p:cNvCxnSpPr/>
          <p:nvPr/>
        </p:nvCxnSpPr>
        <p:spPr>
          <a:xfrm flipV="1">
            <a:off x="2026294" y="1196752"/>
            <a:ext cx="2041650" cy="381924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blouk 13"/>
          <p:cNvSpPr/>
          <p:nvPr/>
        </p:nvSpPr>
        <p:spPr>
          <a:xfrm>
            <a:off x="-844522" y="2145175"/>
            <a:ext cx="5741632" cy="5741632"/>
          </a:xfrm>
          <a:prstGeom prst="arc">
            <a:avLst>
              <a:gd name="adj1" fmla="val 17126083"/>
              <a:gd name="adj2" fmla="val 657776"/>
            </a:avLst>
          </a:prstGeom>
          <a:noFill/>
          <a:ln w="31750">
            <a:solidFill>
              <a:schemeClr val="bg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5" name="Zástupný symbol pro obsah 2"/>
              <p:cNvSpPr>
                <a:spLocks noGrp="1"/>
              </p:cNvSpPr>
              <p:nvPr/>
            </p:nvSpPr>
            <p:spPr>
              <a:xfrm>
                <a:off x="4323551" y="5101502"/>
                <a:ext cx="496897" cy="512637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</a:rPr>
                        <m:t>𝑚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23551" y="5101502"/>
                <a:ext cx="496897" cy="512637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Zástupný symbol pro obsah 2"/>
              <p:cNvSpPr>
                <a:spLocks noGrp="1"/>
              </p:cNvSpPr>
              <p:nvPr/>
            </p:nvSpPr>
            <p:spPr>
              <a:xfrm>
                <a:off x="6516216" y="5054831"/>
                <a:ext cx="496897" cy="512637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</a:rPr>
                        <m:t>𝐴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16216" y="5054831"/>
                <a:ext cx="496897" cy="512637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7" name="Přímá spojnice 16"/>
          <p:cNvCxnSpPr/>
          <p:nvPr/>
        </p:nvCxnSpPr>
        <p:spPr>
          <a:xfrm flipV="1">
            <a:off x="7025594" y="4823659"/>
            <a:ext cx="0" cy="447303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8" name="Zástupný symbol pro obsah 2"/>
              <p:cNvSpPr>
                <a:spLocks noGrp="1"/>
              </p:cNvSpPr>
              <p:nvPr/>
            </p:nvSpPr>
            <p:spPr>
              <a:xfrm>
                <a:off x="3397408" y="1075021"/>
                <a:ext cx="496897" cy="512637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</a:rPr>
                        <m:t>𝐵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97408" y="1075021"/>
                <a:ext cx="496897" cy="512637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9" name="Přímá spojnice 18"/>
          <p:cNvCxnSpPr/>
          <p:nvPr/>
        </p:nvCxnSpPr>
        <p:spPr>
          <a:xfrm flipH="1" flipV="1">
            <a:off x="3720956" y="1453072"/>
            <a:ext cx="346988" cy="255883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41094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-35880" y="819147"/>
            <a:ext cx="9144000" cy="6038853"/>
          </a:xfrm>
          <a:prstGeom prst="roundRect">
            <a:avLst>
              <a:gd name="adj" fmla="val 957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0" y="40740"/>
            <a:ext cx="9144000" cy="778408"/>
          </a:xfrm>
          <a:prstGeom prst="roundRect">
            <a:avLst>
              <a:gd name="adj" fmla="val 9801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2"/>
              <p:cNvSpPr>
                <a:spLocks noGrp="1"/>
              </p:cNvSpPr>
              <p:nvPr/>
            </p:nvSpPr>
            <p:spPr>
              <a:xfrm>
                <a:off x="724037" y="40740"/>
                <a:ext cx="7988547" cy="77840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lnSpc>
                    <a:spcPct val="150000"/>
                  </a:lnSpc>
                  <a:buNone/>
                </a:pPr>
                <a:r>
                  <a:rPr lang="cs-CZ" sz="28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1) </a:t>
                </a: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Najděte osu úhlu </a:t>
                </a:r>
                <a14:m>
                  <m:oMath xmlns:m="http://schemas.openxmlformats.org/officeDocument/2006/math">
                    <m:r>
                      <a:rPr lang="cs-CZ" sz="280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𝛼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=60°.</m:t>
                    </m:r>
                  </m:oMath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24037" y="40740"/>
                <a:ext cx="7988547" cy="778408"/>
              </a:xfrm>
              <a:prstGeom prst="rect">
                <a:avLst/>
              </a:prstGeom>
              <a:blipFill rotWithShape="1">
                <a:blip r:embed="rId2"/>
                <a:stretch>
                  <a:fillRect l="-1603" b="-629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Obdélník 4"/>
          <p:cNvSpPr/>
          <p:nvPr/>
        </p:nvSpPr>
        <p:spPr>
          <a:xfrm>
            <a:off x="719696" y="1052736"/>
            <a:ext cx="7992888" cy="4680520"/>
          </a:xfrm>
          <a:prstGeom prst="rect">
            <a:avLst/>
          </a:prstGeom>
          <a:solidFill>
            <a:schemeClr val="tx1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83816" y="5881833"/>
            <a:ext cx="7992888" cy="725710"/>
          </a:xfrm>
          <a:prstGeom prst="rect">
            <a:avLst/>
          </a:prstGeom>
          <a:solidFill>
            <a:schemeClr val="tx1">
              <a:lumMod val="85000"/>
            </a:schemeClr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Zástupný symbol pro obsah 2"/>
              <p:cNvSpPr>
                <a:spLocks noGrp="1"/>
              </p:cNvSpPr>
              <p:nvPr/>
            </p:nvSpPr>
            <p:spPr>
              <a:xfrm>
                <a:off x="1367768" y="5829135"/>
                <a:ext cx="9269980" cy="77840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lnSpc>
                    <a:spcPct val="150000"/>
                  </a:lnSpc>
                  <a:buNone/>
                </a:pPr>
                <a:r>
                  <a:rPr lang="cs-CZ" sz="28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3)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sz="2800" b="0" i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K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;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𝐾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∈ ↦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𝑉𝐴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∩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𝑚</m:t>
                    </m:r>
                  </m:oMath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67768" y="5829135"/>
                <a:ext cx="9269980" cy="778408"/>
              </a:xfrm>
              <a:prstGeom prst="rect">
                <a:avLst/>
              </a:prstGeom>
              <a:blipFill rotWithShape="1">
                <a:blip r:embed="rId3"/>
                <a:stretch>
                  <a:fillRect l="-1315" b="-546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8" name="Přímá spojnice 7"/>
          <p:cNvCxnSpPr/>
          <p:nvPr/>
        </p:nvCxnSpPr>
        <p:spPr>
          <a:xfrm flipV="1">
            <a:off x="2026294" y="5008077"/>
            <a:ext cx="5426026" cy="7914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Zástupný symbol pro obsah 2"/>
              <p:cNvSpPr>
                <a:spLocks noGrp="1"/>
              </p:cNvSpPr>
              <p:nvPr/>
            </p:nvSpPr>
            <p:spPr>
              <a:xfrm>
                <a:off x="1907704" y="5101503"/>
                <a:ext cx="496897" cy="512637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</a:rPr>
                        <m:t>𝑉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07704" y="5101503"/>
                <a:ext cx="496897" cy="512637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2" name="Oblouk 11"/>
          <p:cNvSpPr/>
          <p:nvPr/>
        </p:nvSpPr>
        <p:spPr>
          <a:xfrm>
            <a:off x="396503" y="3386201"/>
            <a:ext cx="3259579" cy="3259579"/>
          </a:xfrm>
          <a:prstGeom prst="arc">
            <a:avLst>
              <a:gd name="adj1" fmla="val 17861700"/>
              <a:gd name="adj2" fmla="val 21592035"/>
            </a:avLst>
          </a:prstGeom>
          <a:solidFill>
            <a:srgbClr val="0070C0"/>
          </a:solidFill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Zástupný symbol pro obsah 2"/>
              <p:cNvSpPr>
                <a:spLocks noGrp="1"/>
              </p:cNvSpPr>
              <p:nvPr/>
            </p:nvSpPr>
            <p:spPr>
              <a:xfrm>
                <a:off x="2707433" y="3838573"/>
                <a:ext cx="496897" cy="512637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</a:rPr>
                        <m:t>𝛼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07433" y="3838573"/>
                <a:ext cx="496897" cy="512637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4" name="Přímá spojnice 13"/>
          <p:cNvCxnSpPr/>
          <p:nvPr/>
        </p:nvCxnSpPr>
        <p:spPr>
          <a:xfrm flipV="1">
            <a:off x="2026294" y="1196752"/>
            <a:ext cx="2041650" cy="381924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Oblouk 14"/>
          <p:cNvSpPr/>
          <p:nvPr/>
        </p:nvSpPr>
        <p:spPr>
          <a:xfrm>
            <a:off x="-844522" y="2145175"/>
            <a:ext cx="5741632" cy="5741632"/>
          </a:xfrm>
          <a:prstGeom prst="arc">
            <a:avLst>
              <a:gd name="adj1" fmla="val 17126083"/>
              <a:gd name="adj2" fmla="val 657776"/>
            </a:avLst>
          </a:prstGeom>
          <a:noFill/>
          <a:ln w="31750">
            <a:solidFill>
              <a:schemeClr val="bg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Zástupný symbol pro obsah 2"/>
              <p:cNvSpPr>
                <a:spLocks noGrp="1"/>
              </p:cNvSpPr>
              <p:nvPr/>
            </p:nvSpPr>
            <p:spPr>
              <a:xfrm>
                <a:off x="4323551" y="5101502"/>
                <a:ext cx="496897" cy="512637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</a:rPr>
                        <m:t>𝑚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23551" y="5101502"/>
                <a:ext cx="496897" cy="512637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Zástupný symbol pro obsah 2"/>
              <p:cNvSpPr>
                <a:spLocks noGrp="1"/>
              </p:cNvSpPr>
              <p:nvPr/>
            </p:nvSpPr>
            <p:spPr>
              <a:xfrm>
                <a:off x="6516216" y="5054831"/>
                <a:ext cx="496897" cy="512637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</a:rPr>
                        <m:t>𝐴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16216" y="5054831"/>
                <a:ext cx="496897" cy="512637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8" name="Přímá spojnice 17"/>
          <p:cNvCxnSpPr/>
          <p:nvPr/>
        </p:nvCxnSpPr>
        <p:spPr>
          <a:xfrm flipV="1">
            <a:off x="7025594" y="4823659"/>
            <a:ext cx="0" cy="447303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9" name="Zástupný symbol pro obsah 2"/>
              <p:cNvSpPr>
                <a:spLocks noGrp="1"/>
              </p:cNvSpPr>
              <p:nvPr/>
            </p:nvSpPr>
            <p:spPr>
              <a:xfrm>
                <a:off x="3397408" y="1075021"/>
                <a:ext cx="496897" cy="512637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</a:rPr>
                        <m:t>𝐵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97408" y="1075021"/>
                <a:ext cx="496897" cy="512637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0" name="Přímá spojnice 19"/>
          <p:cNvCxnSpPr/>
          <p:nvPr/>
        </p:nvCxnSpPr>
        <p:spPr>
          <a:xfrm flipH="1" flipV="1">
            <a:off x="3720956" y="1453072"/>
            <a:ext cx="346988" cy="255883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1" name="Zástupný symbol pro obsah 2"/>
              <p:cNvSpPr>
                <a:spLocks noGrp="1"/>
              </p:cNvSpPr>
              <p:nvPr/>
            </p:nvSpPr>
            <p:spPr>
              <a:xfrm>
                <a:off x="4926811" y="5101503"/>
                <a:ext cx="496897" cy="512637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</a:rPr>
                        <m:t>𝐾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26811" y="5101503"/>
                <a:ext cx="496897" cy="512637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0335675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-35880" y="819147"/>
            <a:ext cx="9144000" cy="6038853"/>
          </a:xfrm>
          <a:prstGeom prst="roundRect">
            <a:avLst>
              <a:gd name="adj" fmla="val 957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0" y="40740"/>
            <a:ext cx="9144000" cy="778408"/>
          </a:xfrm>
          <a:prstGeom prst="roundRect">
            <a:avLst>
              <a:gd name="adj" fmla="val 9801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2"/>
              <p:cNvSpPr>
                <a:spLocks noGrp="1"/>
              </p:cNvSpPr>
              <p:nvPr/>
            </p:nvSpPr>
            <p:spPr>
              <a:xfrm>
                <a:off x="724037" y="40740"/>
                <a:ext cx="7988547" cy="77840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lnSpc>
                    <a:spcPct val="150000"/>
                  </a:lnSpc>
                  <a:buNone/>
                </a:pPr>
                <a:r>
                  <a:rPr lang="cs-CZ" sz="28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1) </a:t>
                </a: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Najděte osu úhlu </a:t>
                </a:r>
                <a14:m>
                  <m:oMath xmlns:m="http://schemas.openxmlformats.org/officeDocument/2006/math">
                    <m:r>
                      <a:rPr lang="cs-CZ" sz="280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𝛼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=60°.</m:t>
                    </m:r>
                  </m:oMath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24037" y="40740"/>
                <a:ext cx="7988547" cy="778408"/>
              </a:xfrm>
              <a:prstGeom prst="rect">
                <a:avLst/>
              </a:prstGeom>
              <a:blipFill rotWithShape="1">
                <a:blip r:embed="rId2"/>
                <a:stretch>
                  <a:fillRect l="-1603" b="-629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Obdélník 4"/>
          <p:cNvSpPr/>
          <p:nvPr/>
        </p:nvSpPr>
        <p:spPr>
          <a:xfrm>
            <a:off x="719696" y="1052736"/>
            <a:ext cx="7992888" cy="4680520"/>
          </a:xfrm>
          <a:prstGeom prst="rect">
            <a:avLst/>
          </a:prstGeom>
          <a:solidFill>
            <a:schemeClr val="tx1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83816" y="5881833"/>
            <a:ext cx="7992888" cy="725710"/>
          </a:xfrm>
          <a:prstGeom prst="rect">
            <a:avLst/>
          </a:prstGeom>
          <a:solidFill>
            <a:schemeClr val="tx1">
              <a:lumMod val="85000"/>
            </a:schemeClr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Zástupný symbol pro obsah 2"/>
              <p:cNvSpPr>
                <a:spLocks noGrp="1"/>
              </p:cNvSpPr>
              <p:nvPr/>
            </p:nvSpPr>
            <p:spPr>
              <a:xfrm>
                <a:off x="1367768" y="5829135"/>
                <a:ext cx="9269980" cy="77840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lnSpc>
                    <a:spcPct val="150000"/>
                  </a:lnSpc>
                  <a:buNone/>
                </a:pPr>
                <a:r>
                  <a:rPr lang="cs-CZ" sz="28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4)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sz="2800" b="0" i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L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;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𝐿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∈ ↦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𝑉𝐵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∩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𝑚</m:t>
                    </m:r>
                  </m:oMath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67768" y="5829135"/>
                <a:ext cx="9269980" cy="778408"/>
              </a:xfrm>
              <a:prstGeom prst="rect">
                <a:avLst/>
              </a:prstGeom>
              <a:blipFill rotWithShape="1">
                <a:blip r:embed="rId3"/>
                <a:stretch>
                  <a:fillRect l="-1315" b="-546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8" name="Přímá spojnice 7"/>
          <p:cNvCxnSpPr/>
          <p:nvPr/>
        </p:nvCxnSpPr>
        <p:spPr>
          <a:xfrm flipV="1">
            <a:off x="2026294" y="5008077"/>
            <a:ext cx="5426026" cy="7914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Zástupný symbol pro obsah 2"/>
              <p:cNvSpPr>
                <a:spLocks noGrp="1"/>
              </p:cNvSpPr>
              <p:nvPr/>
            </p:nvSpPr>
            <p:spPr>
              <a:xfrm>
                <a:off x="1907704" y="5101503"/>
                <a:ext cx="496897" cy="512637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</a:rPr>
                        <m:t>𝑉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07704" y="5101503"/>
                <a:ext cx="496897" cy="512637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Oblouk 9"/>
          <p:cNvSpPr/>
          <p:nvPr/>
        </p:nvSpPr>
        <p:spPr>
          <a:xfrm>
            <a:off x="396503" y="3386201"/>
            <a:ext cx="3259579" cy="3259579"/>
          </a:xfrm>
          <a:prstGeom prst="arc">
            <a:avLst>
              <a:gd name="adj1" fmla="val 17861700"/>
              <a:gd name="adj2" fmla="val 21592035"/>
            </a:avLst>
          </a:prstGeom>
          <a:solidFill>
            <a:srgbClr val="0070C0"/>
          </a:solidFill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Zástupný symbol pro obsah 2"/>
              <p:cNvSpPr>
                <a:spLocks noGrp="1"/>
              </p:cNvSpPr>
              <p:nvPr/>
            </p:nvSpPr>
            <p:spPr>
              <a:xfrm>
                <a:off x="2707433" y="3838573"/>
                <a:ext cx="496897" cy="512637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</a:rPr>
                        <m:t>𝛼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07433" y="3838573"/>
                <a:ext cx="496897" cy="512637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2" name="Přímá spojnice 11"/>
          <p:cNvCxnSpPr/>
          <p:nvPr/>
        </p:nvCxnSpPr>
        <p:spPr>
          <a:xfrm flipV="1">
            <a:off x="2026294" y="1196752"/>
            <a:ext cx="2041650" cy="381924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Oblouk 12"/>
          <p:cNvSpPr/>
          <p:nvPr/>
        </p:nvSpPr>
        <p:spPr>
          <a:xfrm>
            <a:off x="-844522" y="2145175"/>
            <a:ext cx="5741632" cy="5741632"/>
          </a:xfrm>
          <a:prstGeom prst="arc">
            <a:avLst>
              <a:gd name="adj1" fmla="val 17126083"/>
              <a:gd name="adj2" fmla="val 657776"/>
            </a:avLst>
          </a:prstGeom>
          <a:noFill/>
          <a:ln w="31750">
            <a:solidFill>
              <a:schemeClr val="bg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Zástupný symbol pro obsah 2"/>
              <p:cNvSpPr>
                <a:spLocks noGrp="1"/>
              </p:cNvSpPr>
              <p:nvPr/>
            </p:nvSpPr>
            <p:spPr>
              <a:xfrm>
                <a:off x="4323551" y="5101502"/>
                <a:ext cx="496897" cy="512637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</a:rPr>
                        <m:t>𝑚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23551" y="5101502"/>
                <a:ext cx="496897" cy="512637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Zástupný symbol pro obsah 2"/>
              <p:cNvSpPr>
                <a:spLocks noGrp="1"/>
              </p:cNvSpPr>
              <p:nvPr/>
            </p:nvSpPr>
            <p:spPr>
              <a:xfrm>
                <a:off x="6516216" y="5054831"/>
                <a:ext cx="496897" cy="512637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</a:rPr>
                        <m:t>𝐴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16216" y="5054831"/>
                <a:ext cx="496897" cy="512637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6" name="Přímá spojnice 15"/>
          <p:cNvCxnSpPr/>
          <p:nvPr/>
        </p:nvCxnSpPr>
        <p:spPr>
          <a:xfrm flipV="1">
            <a:off x="7025594" y="4823659"/>
            <a:ext cx="0" cy="447303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7" name="Zástupný symbol pro obsah 2"/>
              <p:cNvSpPr>
                <a:spLocks noGrp="1"/>
              </p:cNvSpPr>
              <p:nvPr/>
            </p:nvSpPr>
            <p:spPr>
              <a:xfrm>
                <a:off x="3397408" y="1075021"/>
                <a:ext cx="496897" cy="512637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</a:rPr>
                        <m:t>𝐵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97408" y="1075021"/>
                <a:ext cx="496897" cy="512637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8" name="Přímá spojnice 17"/>
          <p:cNvCxnSpPr/>
          <p:nvPr/>
        </p:nvCxnSpPr>
        <p:spPr>
          <a:xfrm flipH="1" flipV="1">
            <a:off x="3720956" y="1453072"/>
            <a:ext cx="346988" cy="255883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9" name="Zástupný symbol pro obsah 2"/>
              <p:cNvSpPr>
                <a:spLocks noGrp="1"/>
              </p:cNvSpPr>
              <p:nvPr/>
            </p:nvSpPr>
            <p:spPr>
              <a:xfrm>
                <a:off x="2955882" y="1888856"/>
                <a:ext cx="496897" cy="512637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</a:rPr>
                        <m:t>𝐿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55882" y="1888856"/>
                <a:ext cx="496897" cy="512637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Zástupný symbol pro obsah 2"/>
              <p:cNvSpPr>
                <a:spLocks noGrp="1"/>
              </p:cNvSpPr>
              <p:nvPr/>
            </p:nvSpPr>
            <p:spPr>
              <a:xfrm>
                <a:off x="4926811" y="5101503"/>
                <a:ext cx="496897" cy="512637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</a:rPr>
                        <m:t>𝐾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26811" y="5101503"/>
                <a:ext cx="496897" cy="512637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1871660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-35880" y="819147"/>
            <a:ext cx="9144000" cy="6038853"/>
          </a:xfrm>
          <a:prstGeom prst="roundRect">
            <a:avLst>
              <a:gd name="adj" fmla="val 957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0" y="40740"/>
            <a:ext cx="9144000" cy="778408"/>
          </a:xfrm>
          <a:prstGeom prst="roundRect">
            <a:avLst>
              <a:gd name="adj" fmla="val 9801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2"/>
              <p:cNvSpPr>
                <a:spLocks noGrp="1"/>
              </p:cNvSpPr>
              <p:nvPr/>
            </p:nvSpPr>
            <p:spPr>
              <a:xfrm>
                <a:off x="724037" y="40740"/>
                <a:ext cx="7988547" cy="77840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lnSpc>
                    <a:spcPct val="150000"/>
                  </a:lnSpc>
                  <a:buNone/>
                </a:pPr>
                <a:r>
                  <a:rPr lang="cs-CZ" sz="28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1) </a:t>
                </a: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Najděte osu úhlu </a:t>
                </a:r>
                <a14:m>
                  <m:oMath xmlns:m="http://schemas.openxmlformats.org/officeDocument/2006/math">
                    <m:r>
                      <a:rPr lang="cs-CZ" sz="280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𝛼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=60°.</m:t>
                    </m:r>
                  </m:oMath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24037" y="40740"/>
                <a:ext cx="7988547" cy="778408"/>
              </a:xfrm>
              <a:prstGeom prst="rect">
                <a:avLst/>
              </a:prstGeom>
              <a:blipFill rotWithShape="1">
                <a:blip r:embed="rId2"/>
                <a:stretch>
                  <a:fillRect l="-1603" b="-629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Obdélník 4"/>
          <p:cNvSpPr/>
          <p:nvPr/>
        </p:nvSpPr>
        <p:spPr>
          <a:xfrm>
            <a:off x="719696" y="1052736"/>
            <a:ext cx="7992888" cy="4680520"/>
          </a:xfrm>
          <a:prstGeom prst="rect">
            <a:avLst/>
          </a:prstGeom>
          <a:solidFill>
            <a:schemeClr val="tx1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83816" y="5881833"/>
            <a:ext cx="7992888" cy="725710"/>
          </a:xfrm>
          <a:prstGeom prst="rect">
            <a:avLst/>
          </a:prstGeom>
          <a:solidFill>
            <a:schemeClr val="tx1">
              <a:lumMod val="85000"/>
            </a:schemeClr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Zástupný symbol pro obsah 2"/>
              <p:cNvSpPr>
                <a:spLocks noGrp="1"/>
              </p:cNvSpPr>
              <p:nvPr/>
            </p:nvSpPr>
            <p:spPr>
              <a:xfrm>
                <a:off x="1367768" y="5829135"/>
                <a:ext cx="9269980" cy="77840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lnSpc>
                    <a:spcPct val="150000"/>
                  </a:lnSpc>
                  <a:buNone/>
                </a:pPr>
                <a:r>
                  <a:rPr lang="cs-CZ" sz="28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5)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sz="280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l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;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𝑙</m:t>
                    </m:r>
                    <m:d>
                      <m:dPr>
                        <m:ctrlP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𝐿</m:t>
                        </m:r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;</m:t>
                        </m:r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𝑟</m:t>
                        </m:r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=4 </m:t>
                        </m:r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𝑐𝑚</m:t>
                        </m:r>
                      </m:e>
                    </m:d>
                  </m:oMath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67768" y="5829135"/>
                <a:ext cx="9269980" cy="778408"/>
              </a:xfrm>
              <a:prstGeom prst="rect">
                <a:avLst/>
              </a:prstGeom>
              <a:blipFill rotWithShape="1">
                <a:blip r:embed="rId3"/>
                <a:stretch>
                  <a:fillRect l="-1315" b="-546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8" name="Přímá spojnice 7"/>
          <p:cNvCxnSpPr/>
          <p:nvPr/>
        </p:nvCxnSpPr>
        <p:spPr>
          <a:xfrm flipV="1">
            <a:off x="2026294" y="5008077"/>
            <a:ext cx="5426026" cy="7914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Zástupný symbol pro obsah 2"/>
              <p:cNvSpPr>
                <a:spLocks noGrp="1"/>
              </p:cNvSpPr>
              <p:nvPr/>
            </p:nvSpPr>
            <p:spPr>
              <a:xfrm>
                <a:off x="1907704" y="5101503"/>
                <a:ext cx="496897" cy="512637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</a:rPr>
                        <m:t>𝑉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07704" y="5101503"/>
                <a:ext cx="496897" cy="512637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Zástupný symbol pro obsah 2"/>
              <p:cNvSpPr>
                <a:spLocks noGrp="1"/>
              </p:cNvSpPr>
              <p:nvPr/>
            </p:nvSpPr>
            <p:spPr>
              <a:xfrm>
                <a:off x="4926811" y="5101503"/>
                <a:ext cx="496897" cy="512637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</a:rPr>
                        <m:t>𝐾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26811" y="5101503"/>
                <a:ext cx="496897" cy="512637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Zástupný symbol pro obsah 2"/>
              <p:cNvSpPr>
                <a:spLocks noGrp="1"/>
              </p:cNvSpPr>
              <p:nvPr/>
            </p:nvSpPr>
            <p:spPr>
              <a:xfrm>
                <a:off x="2955882" y="1888856"/>
                <a:ext cx="496897" cy="512637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</a:rPr>
                        <m:t>𝐿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55882" y="1888856"/>
                <a:ext cx="496897" cy="512637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Oblouk 12"/>
          <p:cNvSpPr/>
          <p:nvPr/>
        </p:nvSpPr>
        <p:spPr>
          <a:xfrm rot="1637477">
            <a:off x="1062390" y="449978"/>
            <a:ext cx="4736722" cy="4736722"/>
          </a:xfrm>
          <a:prstGeom prst="arc">
            <a:avLst>
              <a:gd name="adj1" fmla="val 18587442"/>
              <a:gd name="adj2" fmla="val 21490570"/>
            </a:avLst>
          </a:prstGeom>
          <a:noFill/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Zástupný symbol pro obsah 2"/>
              <p:cNvSpPr>
                <a:spLocks noGrp="1"/>
              </p:cNvSpPr>
              <p:nvPr/>
            </p:nvSpPr>
            <p:spPr>
              <a:xfrm>
                <a:off x="5650777" y="3497161"/>
                <a:ext cx="496897" cy="512637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</a:rPr>
                        <m:t>𝑙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50777" y="3497161"/>
                <a:ext cx="496897" cy="512637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7" name="Oblouk 16"/>
          <p:cNvSpPr/>
          <p:nvPr/>
        </p:nvSpPr>
        <p:spPr>
          <a:xfrm>
            <a:off x="396503" y="3386201"/>
            <a:ext cx="3259579" cy="3259579"/>
          </a:xfrm>
          <a:prstGeom prst="arc">
            <a:avLst>
              <a:gd name="adj1" fmla="val 17861700"/>
              <a:gd name="adj2" fmla="val 21592035"/>
            </a:avLst>
          </a:prstGeom>
          <a:solidFill>
            <a:srgbClr val="0070C0"/>
          </a:solidFill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8" name="Zástupný symbol pro obsah 2"/>
              <p:cNvSpPr>
                <a:spLocks noGrp="1"/>
              </p:cNvSpPr>
              <p:nvPr/>
            </p:nvSpPr>
            <p:spPr>
              <a:xfrm>
                <a:off x="2707433" y="3838573"/>
                <a:ext cx="496897" cy="512637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</a:rPr>
                        <m:t>𝛼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07433" y="3838573"/>
                <a:ext cx="496897" cy="512637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9" name="Přímá spojnice 18"/>
          <p:cNvCxnSpPr/>
          <p:nvPr/>
        </p:nvCxnSpPr>
        <p:spPr>
          <a:xfrm flipV="1">
            <a:off x="2026294" y="1196752"/>
            <a:ext cx="2041650" cy="381924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Oblouk 19"/>
          <p:cNvSpPr/>
          <p:nvPr/>
        </p:nvSpPr>
        <p:spPr>
          <a:xfrm>
            <a:off x="-844522" y="2145175"/>
            <a:ext cx="5741632" cy="5741632"/>
          </a:xfrm>
          <a:prstGeom prst="arc">
            <a:avLst>
              <a:gd name="adj1" fmla="val 17126083"/>
              <a:gd name="adj2" fmla="val 657776"/>
            </a:avLst>
          </a:prstGeom>
          <a:noFill/>
          <a:ln w="31750">
            <a:solidFill>
              <a:schemeClr val="bg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3" name="Zástupný symbol pro obsah 2"/>
              <p:cNvSpPr>
                <a:spLocks noGrp="1"/>
              </p:cNvSpPr>
              <p:nvPr/>
            </p:nvSpPr>
            <p:spPr>
              <a:xfrm>
                <a:off x="4323551" y="5101502"/>
                <a:ext cx="496897" cy="512637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</a:rPr>
                        <m:t>𝑚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23551" y="5101502"/>
                <a:ext cx="496897" cy="512637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Zástupný symbol pro obsah 2"/>
              <p:cNvSpPr>
                <a:spLocks noGrp="1"/>
              </p:cNvSpPr>
              <p:nvPr/>
            </p:nvSpPr>
            <p:spPr>
              <a:xfrm>
                <a:off x="6516216" y="5054831"/>
                <a:ext cx="496897" cy="512637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</a:rPr>
                        <m:t>𝐴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16216" y="5054831"/>
                <a:ext cx="496897" cy="512637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5" name="Přímá spojnice 24"/>
          <p:cNvCxnSpPr/>
          <p:nvPr/>
        </p:nvCxnSpPr>
        <p:spPr>
          <a:xfrm flipV="1">
            <a:off x="7025594" y="4823659"/>
            <a:ext cx="0" cy="447303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6" name="Zástupný symbol pro obsah 2"/>
              <p:cNvSpPr>
                <a:spLocks noGrp="1"/>
              </p:cNvSpPr>
              <p:nvPr/>
            </p:nvSpPr>
            <p:spPr>
              <a:xfrm>
                <a:off x="3397408" y="1075021"/>
                <a:ext cx="496897" cy="512637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</a:rPr>
                        <m:t>𝐵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97408" y="1075021"/>
                <a:ext cx="496897" cy="512637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7" name="Přímá spojnice 26"/>
          <p:cNvCxnSpPr/>
          <p:nvPr/>
        </p:nvCxnSpPr>
        <p:spPr>
          <a:xfrm flipH="1" flipV="1">
            <a:off x="3720956" y="1453072"/>
            <a:ext cx="346988" cy="255883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063691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-35880" y="819147"/>
            <a:ext cx="9144000" cy="6038853"/>
          </a:xfrm>
          <a:prstGeom prst="roundRect">
            <a:avLst>
              <a:gd name="adj" fmla="val 957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0" y="40740"/>
            <a:ext cx="9144000" cy="778408"/>
          </a:xfrm>
          <a:prstGeom prst="roundRect">
            <a:avLst>
              <a:gd name="adj" fmla="val 9801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2"/>
              <p:cNvSpPr>
                <a:spLocks noGrp="1"/>
              </p:cNvSpPr>
              <p:nvPr/>
            </p:nvSpPr>
            <p:spPr>
              <a:xfrm>
                <a:off x="724037" y="40740"/>
                <a:ext cx="7988547" cy="77840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lnSpc>
                    <a:spcPct val="150000"/>
                  </a:lnSpc>
                  <a:buNone/>
                </a:pPr>
                <a:r>
                  <a:rPr lang="cs-CZ" sz="28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1) </a:t>
                </a: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Najděte osu úhlu </a:t>
                </a:r>
                <a14:m>
                  <m:oMath xmlns:m="http://schemas.openxmlformats.org/officeDocument/2006/math">
                    <m:r>
                      <a:rPr lang="cs-CZ" sz="280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𝛼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=60°.</m:t>
                    </m:r>
                  </m:oMath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24037" y="40740"/>
                <a:ext cx="7988547" cy="778408"/>
              </a:xfrm>
              <a:prstGeom prst="rect">
                <a:avLst/>
              </a:prstGeom>
              <a:blipFill rotWithShape="1">
                <a:blip r:embed="rId2"/>
                <a:stretch>
                  <a:fillRect l="-1603" b="-629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Obdélník 4"/>
          <p:cNvSpPr/>
          <p:nvPr/>
        </p:nvSpPr>
        <p:spPr>
          <a:xfrm>
            <a:off x="719696" y="1052736"/>
            <a:ext cx="7992888" cy="4680520"/>
          </a:xfrm>
          <a:prstGeom prst="rect">
            <a:avLst/>
          </a:prstGeom>
          <a:solidFill>
            <a:schemeClr val="tx1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" name="Přímá spojnice 7"/>
          <p:cNvCxnSpPr/>
          <p:nvPr/>
        </p:nvCxnSpPr>
        <p:spPr>
          <a:xfrm flipV="1">
            <a:off x="2026294" y="5008077"/>
            <a:ext cx="5426026" cy="7914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Zástupný symbol pro obsah 2"/>
              <p:cNvSpPr>
                <a:spLocks noGrp="1"/>
              </p:cNvSpPr>
              <p:nvPr/>
            </p:nvSpPr>
            <p:spPr>
              <a:xfrm>
                <a:off x="1907704" y="5101503"/>
                <a:ext cx="496897" cy="512637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</a:rPr>
                        <m:t>𝑉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07704" y="5101503"/>
                <a:ext cx="496897" cy="512637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Zástupný symbol pro obsah 2"/>
              <p:cNvSpPr>
                <a:spLocks noGrp="1"/>
              </p:cNvSpPr>
              <p:nvPr/>
            </p:nvSpPr>
            <p:spPr>
              <a:xfrm>
                <a:off x="4926811" y="5101503"/>
                <a:ext cx="496897" cy="512637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</a:rPr>
                        <m:t>𝐿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26811" y="5101503"/>
                <a:ext cx="496897" cy="512637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Zástupný symbol pro obsah 2"/>
              <p:cNvSpPr>
                <a:spLocks noGrp="1"/>
              </p:cNvSpPr>
              <p:nvPr/>
            </p:nvSpPr>
            <p:spPr>
              <a:xfrm>
                <a:off x="2955882" y="1888856"/>
                <a:ext cx="496897" cy="512637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</a:rPr>
                        <m:t>𝐾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55882" y="1888856"/>
                <a:ext cx="496897" cy="512637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2" name="Oblouk 11"/>
          <p:cNvSpPr/>
          <p:nvPr/>
        </p:nvSpPr>
        <p:spPr>
          <a:xfrm rot="1637477">
            <a:off x="1062390" y="449978"/>
            <a:ext cx="4736722" cy="4736722"/>
          </a:xfrm>
          <a:prstGeom prst="arc">
            <a:avLst>
              <a:gd name="adj1" fmla="val 18587442"/>
              <a:gd name="adj2" fmla="val 21490570"/>
            </a:avLst>
          </a:prstGeom>
          <a:noFill/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Zástupný symbol pro obsah 2"/>
              <p:cNvSpPr>
                <a:spLocks noGrp="1"/>
              </p:cNvSpPr>
              <p:nvPr/>
            </p:nvSpPr>
            <p:spPr>
              <a:xfrm>
                <a:off x="5650777" y="3497161"/>
                <a:ext cx="496897" cy="512637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</a:rPr>
                        <m:t>𝑙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50777" y="3497161"/>
                <a:ext cx="496897" cy="512637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Zástupný symbol pro obsah 2"/>
              <p:cNvSpPr>
                <a:spLocks noGrp="1"/>
              </p:cNvSpPr>
              <p:nvPr/>
            </p:nvSpPr>
            <p:spPr>
              <a:xfrm>
                <a:off x="7203871" y="1708955"/>
                <a:ext cx="496897" cy="512637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</a:rPr>
                        <m:t>𝑜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203871" y="1708955"/>
                <a:ext cx="496897" cy="512637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5" name="Oblouk 14"/>
          <p:cNvSpPr/>
          <p:nvPr/>
        </p:nvSpPr>
        <p:spPr>
          <a:xfrm>
            <a:off x="396503" y="3386201"/>
            <a:ext cx="3259579" cy="3259579"/>
          </a:xfrm>
          <a:prstGeom prst="arc">
            <a:avLst>
              <a:gd name="adj1" fmla="val 17861700"/>
              <a:gd name="adj2" fmla="val 21592035"/>
            </a:avLst>
          </a:prstGeom>
          <a:solidFill>
            <a:srgbClr val="0070C0"/>
          </a:solidFill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Zástupný symbol pro obsah 2"/>
              <p:cNvSpPr>
                <a:spLocks noGrp="1"/>
              </p:cNvSpPr>
              <p:nvPr/>
            </p:nvSpPr>
            <p:spPr>
              <a:xfrm>
                <a:off x="2707433" y="3838573"/>
                <a:ext cx="496897" cy="512637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</a:rPr>
                        <m:t>𝛼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07433" y="3838573"/>
                <a:ext cx="496897" cy="512637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7" name="Přímá spojnice 16"/>
          <p:cNvCxnSpPr/>
          <p:nvPr/>
        </p:nvCxnSpPr>
        <p:spPr>
          <a:xfrm flipV="1">
            <a:off x="2026294" y="1196752"/>
            <a:ext cx="2041650" cy="381924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Oblouk 17"/>
          <p:cNvSpPr/>
          <p:nvPr/>
        </p:nvSpPr>
        <p:spPr>
          <a:xfrm>
            <a:off x="-844522" y="2145175"/>
            <a:ext cx="5741632" cy="5741632"/>
          </a:xfrm>
          <a:prstGeom prst="arc">
            <a:avLst>
              <a:gd name="adj1" fmla="val 17126083"/>
              <a:gd name="adj2" fmla="val 657776"/>
            </a:avLst>
          </a:prstGeom>
          <a:noFill/>
          <a:ln w="31750">
            <a:solidFill>
              <a:schemeClr val="bg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9" name="Přímá spojnice 18"/>
          <p:cNvCxnSpPr/>
          <p:nvPr/>
        </p:nvCxnSpPr>
        <p:spPr>
          <a:xfrm flipV="1">
            <a:off x="1367768" y="1708955"/>
            <a:ext cx="6175852" cy="3736271"/>
          </a:xfrm>
          <a:prstGeom prst="line">
            <a:avLst/>
          </a:prstGeom>
          <a:ln w="38100">
            <a:solidFill>
              <a:schemeClr val="bg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Zaoblený obdélník 19"/>
          <p:cNvSpPr/>
          <p:nvPr/>
        </p:nvSpPr>
        <p:spPr>
          <a:xfrm>
            <a:off x="-35880" y="819147"/>
            <a:ext cx="9144000" cy="6038853"/>
          </a:xfrm>
          <a:prstGeom prst="roundRect">
            <a:avLst>
              <a:gd name="adj" fmla="val 957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1" name="Zaoblený obdélník 20"/>
          <p:cNvSpPr/>
          <p:nvPr/>
        </p:nvSpPr>
        <p:spPr>
          <a:xfrm>
            <a:off x="0" y="40740"/>
            <a:ext cx="9144000" cy="778408"/>
          </a:xfrm>
          <a:prstGeom prst="roundRect">
            <a:avLst>
              <a:gd name="adj" fmla="val 9801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2" name="Zástupný symbol pro obsah 2"/>
              <p:cNvSpPr>
                <a:spLocks noGrp="1"/>
              </p:cNvSpPr>
              <p:nvPr/>
            </p:nvSpPr>
            <p:spPr>
              <a:xfrm>
                <a:off x="724037" y="40740"/>
                <a:ext cx="7988547" cy="77840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lnSpc>
                    <a:spcPct val="150000"/>
                  </a:lnSpc>
                  <a:buNone/>
                </a:pPr>
                <a:r>
                  <a:rPr lang="cs-CZ" sz="28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1) </a:t>
                </a: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Najděte osu úhlu </a:t>
                </a:r>
                <a14:m>
                  <m:oMath xmlns:m="http://schemas.openxmlformats.org/officeDocument/2006/math">
                    <m:r>
                      <a:rPr lang="cs-CZ" sz="280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𝛼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=60°.</m:t>
                    </m:r>
                  </m:oMath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24037" y="40740"/>
                <a:ext cx="7988547" cy="778408"/>
              </a:xfrm>
              <a:prstGeom prst="rect">
                <a:avLst/>
              </a:prstGeom>
              <a:blipFill rotWithShape="1">
                <a:blip r:embed="rId2"/>
                <a:stretch>
                  <a:fillRect l="-1603" b="-629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3" name="Obdélník 22"/>
          <p:cNvSpPr/>
          <p:nvPr/>
        </p:nvSpPr>
        <p:spPr>
          <a:xfrm>
            <a:off x="719696" y="1052736"/>
            <a:ext cx="7992888" cy="4680520"/>
          </a:xfrm>
          <a:prstGeom prst="rect">
            <a:avLst/>
          </a:prstGeom>
          <a:solidFill>
            <a:schemeClr val="tx1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6" name="Přímá spojnice 25"/>
          <p:cNvCxnSpPr/>
          <p:nvPr/>
        </p:nvCxnSpPr>
        <p:spPr>
          <a:xfrm flipV="1">
            <a:off x="2026294" y="5008077"/>
            <a:ext cx="5426026" cy="7914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7" name="Zástupný symbol pro obsah 2"/>
              <p:cNvSpPr>
                <a:spLocks noGrp="1"/>
              </p:cNvSpPr>
              <p:nvPr/>
            </p:nvSpPr>
            <p:spPr>
              <a:xfrm>
                <a:off x="1907704" y="5101503"/>
                <a:ext cx="496897" cy="512637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</a:rPr>
                        <m:t>𝑉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07704" y="5101503"/>
                <a:ext cx="496897" cy="512637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Zástupný symbol pro obsah 2"/>
              <p:cNvSpPr>
                <a:spLocks noGrp="1"/>
              </p:cNvSpPr>
              <p:nvPr/>
            </p:nvSpPr>
            <p:spPr>
              <a:xfrm>
                <a:off x="4926811" y="5101503"/>
                <a:ext cx="496897" cy="512637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</a:rPr>
                        <m:t>𝐾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26811" y="5101503"/>
                <a:ext cx="496897" cy="512637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Zástupný symbol pro obsah 2"/>
              <p:cNvSpPr>
                <a:spLocks noGrp="1"/>
              </p:cNvSpPr>
              <p:nvPr/>
            </p:nvSpPr>
            <p:spPr>
              <a:xfrm>
                <a:off x="2955882" y="1888856"/>
                <a:ext cx="496897" cy="512637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</a:rPr>
                        <m:t>𝐿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55882" y="1888856"/>
                <a:ext cx="496897" cy="512637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0" name="Oblouk 29"/>
          <p:cNvSpPr/>
          <p:nvPr/>
        </p:nvSpPr>
        <p:spPr>
          <a:xfrm>
            <a:off x="2558450" y="2639716"/>
            <a:ext cx="4736722" cy="4736722"/>
          </a:xfrm>
          <a:prstGeom prst="arc">
            <a:avLst>
              <a:gd name="adj1" fmla="val 15881274"/>
              <a:gd name="adj2" fmla="val 18967863"/>
            </a:avLst>
          </a:prstGeom>
          <a:noFill/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louk 30"/>
          <p:cNvSpPr/>
          <p:nvPr/>
        </p:nvSpPr>
        <p:spPr>
          <a:xfrm rot="1637477">
            <a:off x="1062390" y="449978"/>
            <a:ext cx="4736722" cy="4736722"/>
          </a:xfrm>
          <a:prstGeom prst="arc">
            <a:avLst>
              <a:gd name="adj1" fmla="val 18587442"/>
              <a:gd name="adj2" fmla="val 21490570"/>
            </a:avLst>
          </a:prstGeom>
          <a:noFill/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2" name="Zástupný symbol pro obsah 2"/>
              <p:cNvSpPr>
                <a:spLocks noGrp="1"/>
              </p:cNvSpPr>
              <p:nvPr/>
            </p:nvSpPr>
            <p:spPr>
              <a:xfrm>
                <a:off x="5650777" y="3497161"/>
                <a:ext cx="496897" cy="512637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</a:rPr>
                        <m:t>𝑙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3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50777" y="3497161"/>
                <a:ext cx="496897" cy="512637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3" name="Zástupný symbol pro obsah 2"/>
              <p:cNvSpPr>
                <a:spLocks noGrp="1"/>
              </p:cNvSpPr>
              <p:nvPr/>
            </p:nvSpPr>
            <p:spPr>
              <a:xfrm>
                <a:off x="6660232" y="2984524"/>
                <a:ext cx="496897" cy="512637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</a:rPr>
                        <m:t>𝑘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3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60232" y="2984524"/>
                <a:ext cx="496897" cy="512637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5" name="Oblouk 34"/>
          <p:cNvSpPr/>
          <p:nvPr/>
        </p:nvSpPr>
        <p:spPr>
          <a:xfrm>
            <a:off x="396503" y="3386201"/>
            <a:ext cx="3259579" cy="3259579"/>
          </a:xfrm>
          <a:prstGeom prst="arc">
            <a:avLst>
              <a:gd name="adj1" fmla="val 17861700"/>
              <a:gd name="adj2" fmla="val 21592035"/>
            </a:avLst>
          </a:prstGeom>
          <a:solidFill>
            <a:srgbClr val="0070C0"/>
          </a:solidFill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6" name="Zástupný symbol pro obsah 2"/>
              <p:cNvSpPr>
                <a:spLocks noGrp="1"/>
              </p:cNvSpPr>
              <p:nvPr/>
            </p:nvSpPr>
            <p:spPr>
              <a:xfrm>
                <a:off x="2707433" y="3838573"/>
                <a:ext cx="496897" cy="512637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</a:rPr>
                        <m:t>𝛼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3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07433" y="3838573"/>
                <a:ext cx="496897" cy="512637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7" name="Přímá spojnice 36"/>
          <p:cNvCxnSpPr/>
          <p:nvPr/>
        </p:nvCxnSpPr>
        <p:spPr>
          <a:xfrm flipV="1">
            <a:off x="2026294" y="1196752"/>
            <a:ext cx="2041650" cy="381924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Oblouk 37"/>
          <p:cNvSpPr/>
          <p:nvPr/>
        </p:nvSpPr>
        <p:spPr>
          <a:xfrm>
            <a:off x="-844522" y="2145175"/>
            <a:ext cx="5741632" cy="5741632"/>
          </a:xfrm>
          <a:prstGeom prst="arc">
            <a:avLst>
              <a:gd name="adj1" fmla="val 17126083"/>
              <a:gd name="adj2" fmla="val 657776"/>
            </a:avLst>
          </a:prstGeom>
          <a:noFill/>
          <a:ln w="31750">
            <a:solidFill>
              <a:schemeClr val="bg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683816" y="5881833"/>
            <a:ext cx="7992888" cy="725710"/>
          </a:xfrm>
          <a:prstGeom prst="rect">
            <a:avLst/>
          </a:prstGeom>
          <a:solidFill>
            <a:schemeClr val="tx1">
              <a:lumMod val="85000"/>
            </a:schemeClr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2" name="Zástupný symbol pro obsah 2"/>
              <p:cNvSpPr>
                <a:spLocks noGrp="1"/>
              </p:cNvSpPr>
              <p:nvPr/>
            </p:nvSpPr>
            <p:spPr>
              <a:xfrm>
                <a:off x="1367768" y="5829135"/>
                <a:ext cx="9269980" cy="77840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lnSpc>
                    <a:spcPct val="150000"/>
                  </a:lnSpc>
                  <a:buNone/>
                </a:pPr>
                <a:r>
                  <a:rPr lang="cs-CZ" sz="28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6)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sz="2800" b="0" i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k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;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𝑘</m:t>
                    </m:r>
                    <m:d>
                      <m:dPr>
                        <m:ctrlP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𝐾</m:t>
                        </m:r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;</m:t>
                        </m:r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𝑟</m:t>
                        </m:r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=4 </m:t>
                        </m:r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𝑐𝑚</m:t>
                        </m:r>
                      </m:e>
                    </m:d>
                  </m:oMath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4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67768" y="5829135"/>
                <a:ext cx="9269980" cy="778408"/>
              </a:xfrm>
              <a:prstGeom prst="rect">
                <a:avLst/>
              </a:prstGeom>
              <a:blipFill rotWithShape="1">
                <a:blip r:embed="rId12"/>
                <a:stretch>
                  <a:fillRect l="-1315" b="-546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3" name="Zástupný symbol pro obsah 2"/>
              <p:cNvSpPr>
                <a:spLocks noGrp="1"/>
              </p:cNvSpPr>
              <p:nvPr/>
            </p:nvSpPr>
            <p:spPr>
              <a:xfrm>
                <a:off x="4323551" y="5101502"/>
                <a:ext cx="496897" cy="512637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</a:rPr>
                        <m:t>𝑚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4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23551" y="5101502"/>
                <a:ext cx="496897" cy="512637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4" name="Zástupný symbol pro obsah 2"/>
              <p:cNvSpPr>
                <a:spLocks noGrp="1"/>
              </p:cNvSpPr>
              <p:nvPr/>
            </p:nvSpPr>
            <p:spPr>
              <a:xfrm>
                <a:off x="6516216" y="5054831"/>
                <a:ext cx="496897" cy="512637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</a:rPr>
                        <m:t>𝐴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4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16216" y="5054831"/>
                <a:ext cx="496897" cy="512637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5" name="Přímá spojnice 44"/>
          <p:cNvCxnSpPr/>
          <p:nvPr/>
        </p:nvCxnSpPr>
        <p:spPr>
          <a:xfrm flipV="1">
            <a:off x="7025594" y="4823659"/>
            <a:ext cx="0" cy="447303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46" name="Zástupný symbol pro obsah 2"/>
              <p:cNvSpPr>
                <a:spLocks noGrp="1"/>
              </p:cNvSpPr>
              <p:nvPr/>
            </p:nvSpPr>
            <p:spPr>
              <a:xfrm>
                <a:off x="3397408" y="1075021"/>
                <a:ext cx="496897" cy="512637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</a:rPr>
                        <m:t>𝐵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4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97408" y="1075021"/>
                <a:ext cx="496897" cy="512637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7" name="Přímá spojnice 46"/>
          <p:cNvCxnSpPr/>
          <p:nvPr/>
        </p:nvCxnSpPr>
        <p:spPr>
          <a:xfrm flipH="1" flipV="1">
            <a:off x="3720956" y="1453072"/>
            <a:ext cx="346988" cy="255883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673164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Zaoblený obdélník 50"/>
          <p:cNvSpPr/>
          <p:nvPr/>
        </p:nvSpPr>
        <p:spPr>
          <a:xfrm>
            <a:off x="-35880" y="819147"/>
            <a:ext cx="9144000" cy="6038853"/>
          </a:xfrm>
          <a:prstGeom prst="roundRect">
            <a:avLst>
              <a:gd name="adj" fmla="val 957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52" name="Zaoblený obdélník 51"/>
          <p:cNvSpPr/>
          <p:nvPr/>
        </p:nvSpPr>
        <p:spPr>
          <a:xfrm>
            <a:off x="0" y="40740"/>
            <a:ext cx="9144000" cy="778408"/>
          </a:xfrm>
          <a:prstGeom prst="roundRect">
            <a:avLst>
              <a:gd name="adj" fmla="val 9801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3" name="Zástupný symbol pro obsah 2"/>
              <p:cNvSpPr>
                <a:spLocks noGrp="1"/>
              </p:cNvSpPr>
              <p:nvPr/>
            </p:nvSpPr>
            <p:spPr>
              <a:xfrm>
                <a:off x="724037" y="40740"/>
                <a:ext cx="7988547" cy="77840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lnSpc>
                    <a:spcPct val="150000"/>
                  </a:lnSpc>
                  <a:buNone/>
                </a:pPr>
                <a:r>
                  <a:rPr lang="cs-CZ" sz="28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1) </a:t>
                </a: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Najděte osu úhlu </a:t>
                </a:r>
                <a14:m>
                  <m:oMath xmlns:m="http://schemas.openxmlformats.org/officeDocument/2006/math">
                    <m:r>
                      <a:rPr lang="cs-CZ" sz="280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𝛼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=60°.</m:t>
                    </m:r>
                  </m:oMath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5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24037" y="40740"/>
                <a:ext cx="7988547" cy="778408"/>
              </a:xfrm>
              <a:prstGeom prst="rect">
                <a:avLst/>
              </a:prstGeom>
              <a:blipFill rotWithShape="1">
                <a:blip r:embed="rId2"/>
                <a:stretch>
                  <a:fillRect l="-1603" b="-629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4" name="Obdélník 53"/>
          <p:cNvSpPr/>
          <p:nvPr/>
        </p:nvSpPr>
        <p:spPr>
          <a:xfrm>
            <a:off x="719696" y="1052736"/>
            <a:ext cx="7992888" cy="4680520"/>
          </a:xfrm>
          <a:prstGeom prst="rect">
            <a:avLst/>
          </a:prstGeom>
          <a:solidFill>
            <a:schemeClr val="tx1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Obdélník 54"/>
          <p:cNvSpPr/>
          <p:nvPr/>
        </p:nvSpPr>
        <p:spPr>
          <a:xfrm>
            <a:off x="683816" y="5881833"/>
            <a:ext cx="7992888" cy="725710"/>
          </a:xfrm>
          <a:prstGeom prst="rect">
            <a:avLst/>
          </a:prstGeom>
          <a:solidFill>
            <a:schemeClr val="tx1">
              <a:lumMod val="85000"/>
            </a:schemeClr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6" name="Zástupný symbol pro obsah 2"/>
              <p:cNvSpPr>
                <a:spLocks noGrp="1"/>
              </p:cNvSpPr>
              <p:nvPr/>
            </p:nvSpPr>
            <p:spPr>
              <a:xfrm>
                <a:off x="1367768" y="5829135"/>
                <a:ext cx="9269980" cy="77840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lnSpc>
                    <a:spcPct val="150000"/>
                  </a:lnSpc>
                  <a:buNone/>
                </a:pPr>
                <a:r>
                  <a:rPr lang="cs-CZ" sz="28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7)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sz="2800" b="0" i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R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;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𝑅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∈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𝑙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∩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𝑘</m:t>
                    </m:r>
                  </m:oMath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5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67768" y="5829135"/>
                <a:ext cx="9269980" cy="778408"/>
              </a:xfrm>
              <a:prstGeom prst="rect">
                <a:avLst/>
              </a:prstGeom>
              <a:blipFill rotWithShape="1">
                <a:blip r:embed="rId3"/>
                <a:stretch>
                  <a:fillRect l="-1315" b="-546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7" name="Přímá spojnice 56"/>
          <p:cNvCxnSpPr/>
          <p:nvPr/>
        </p:nvCxnSpPr>
        <p:spPr>
          <a:xfrm flipV="1">
            <a:off x="2026294" y="5008077"/>
            <a:ext cx="5426026" cy="7914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58" name="Zástupný symbol pro obsah 2"/>
              <p:cNvSpPr>
                <a:spLocks noGrp="1"/>
              </p:cNvSpPr>
              <p:nvPr/>
            </p:nvSpPr>
            <p:spPr>
              <a:xfrm>
                <a:off x="1907704" y="5101503"/>
                <a:ext cx="496897" cy="512637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</a:rPr>
                        <m:t>𝑉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5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07704" y="5101503"/>
                <a:ext cx="496897" cy="512637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9" name="Zástupný symbol pro obsah 2"/>
              <p:cNvSpPr>
                <a:spLocks noGrp="1"/>
              </p:cNvSpPr>
              <p:nvPr/>
            </p:nvSpPr>
            <p:spPr>
              <a:xfrm>
                <a:off x="4926811" y="5101503"/>
                <a:ext cx="496897" cy="512637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</a:rPr>
                        <m:t>𝐾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5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26811" y="5101503"/>
                <a:ext cx="496897" cy="512637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0" name="Zástupný symbol pro obsah 2"/>
              <p:cNvSpPr>
                <a:spLocks noGrp="1"/>
              </p:cNvSpPr>
              <p:nvPr/>
            </p:nvSpPr>
            <p:spPr>
              <a:xfrm>
                <a:off x="2955882" y="1888856"/>
                <a:ext cx="496897" cy="512637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</a:rPr>
                        <m:t>𝐿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6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55882" y="1888856"/>
                <a:ext cx="496897" cy="512637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1" name="Oblouk 60"/>
          <p:cNvSpPr/>
          <p:nvPr/>
        </p:nvSpPr>
        <p:spPr>
          <a:xfrm>
            <a:off x="2558450" y="2639716"/>
            <a:ext cx="4736722" cy="4736722"/>
          </a:xfrm>
          <a:prstGeom prst="arc">
            <a:avLst>
              <a:gd name="adj1" fmla="val 15881274"/>
              <a:gd name="adj2" fmla="val 18967863"/>
            </a:avLst>
          </a:prstGeom>
          <a:noFill/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Oblouk 61"/>
          <p:cNvSpPr/>
          <p:nvPr/>
        </p:nvSpPr>
        <p:spPr>
          <a:xfrm rot="1637477">
            <a:off x="1062390" y="449978"/>
            <a:ext cx="4736722" cy="4736722"/>
          </a:xfrm>
          <a:prstGeom prst="arc">
            <a:avLst>
              <a:gd name="adj1" fmla="val 18587442"/>
              <a:gd name="adj2" fmla="val 21490570"/>
            </a:avLst>
          </a:prstGeom>
          <a:noFill/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3" name="Zástupný symbol pro obsah 2"/>
              <p:cNvSpPr>
                <a:spLocks noGrp="1"/>
              </p:cNvSpPr>
              <p:nvPr/>
            </p:nvSpPr>
            <p:spPr>
              <a:xfrm>
                <a:off x="5650777" y="3497161"/>
                <a:ext cx="496897" cy="512637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</a:rPr>
                        <m:t>𝑙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6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50777" y="3497161"/>
                <a:ext cx="496897" cy="512637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4" name="Zástupný symbol pro obsah 2"/>
              <p:cNvSpPr>
                <a:spLocks noGrp="1"/>
              </p:cNvSpPr>
              <p:nvPr/>
            </p:nvSpPr>
            <p:spPr>
              <a:xfrm>
                <a:off x="6660232" y="2984524"/>
                <a:ext cx="496897" cy="512637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</a:rPr>
                        <m:t>𝑘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6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60232" y="2984524"/>
                <a:ext cx="496897" cy="512637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6" name="Oblouk 65"/>
          <p:cNvSpPr/>
          <p:nvPr/>
        </p:nvSpPr>
        <p:spPr>
          <a:xfrm>
            <a:off x="396503" y="3386201"/>
            <a:ext cx="3259579" cy="3259579"/>
          </a:xfrm>
          <a:prstGeom prst="arc">
            <a:avLst>
              <a:gd name="adj1" fmla="val 17861700"/>
              <a:gd name="adj2" fmla="val 21592035"/>
            </a:avLst>
          </a:prstGeom>
          <a:solidFill>
            <a:srgbClr val="0070C0"/>
          </a:solidFill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7" name="Zástupný symbol pro obsah 2"/>
              <p:cNvSpPr>
                <a:spLocks noGrp="1"/>
              </p:cNvSpPr>
              <p:nvPr/>
            </p:nvSpPr>
            <p:spPr>
              <a:xfrm>
                <a:off x="2707433" y="3838573"/>
                <a:ext cx="496897" cy="512637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</a:rPr>
                        <m:t>𝛼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6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07433" y="3838573"/>
                <a:ext cx="496897" cy="512637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68" name="Přímá spojnice 67"/>
          <p:cNvCxnSpPr/>
          <p:nvPr/>
        </p:nvCxnSpPr>
        <p:spPr>
          <a:xfrm flipV="1">
            <a:off x="2026294" y="1196752"/>
            <a:ext cx="2041650" cy="381924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9" name="Oblouk 68"/>
          <p:cNvSpPr/>
          <p:nvPr/>
        </p:nvSpPr>
        <p:spPr>
          <a:xfrm>
            <a:off x="-844522" y="2145175"/>
            <a:ext cx="5741632" cy="5741632"/>
          </a:xfrm>
          <a:prstGeom prst="arc">
            <a:avLst>
              <a:gd name="adj1" fmla="val 17126083"/>
              <a:gd name="adj2" fmla="val 657776"/>
            </a:avLst>
          </a:prstGeom>
          <a:noFill/>
          <a:ln w="31750">
            <a:solidFill>
              <a:schemeClr val="bg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1" name="Zástupný symbol pro obsah 2"/>
              <p:cNvSpPr>
                <a:spLocks noGrp="1"/>
              </p:cNvSpPr>
              <p:nvPr/>
            </p:nvSpPr>
            <p:spPr>
              <a:xfrm>
                <a:off x="5303067" y="2220013"/>
                <a:ext cx="496897" cy="512637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</a:rPr>
                        <m:t>𝑅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7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03067" y="2220013"/>
                <a:ext cx="496897" cy="512637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2" name="Zástupný symbol pro obsah 2"/>
              <p:cNvSpPr>
                <a:spLocks noGrp="1"/>
              </p:cNvSpPr>
              <p:nvPr/>
            </p:nvSpPr>
            <p:spPr>
              <a:xfrm>
                <a:off x="4323551" y="5101502"/>
                <a:ext cx="496897" cy="512637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</a:rPr>
                        <m:t>𝑚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7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23551" y="5101502"/>
                <a:ext cx="496897" cy="512637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3" name="Zástupný symbol pro obsah 2"/>
              <p:cNvSpPr>
                <a:spLocks noGrp="1"/>
              </p:cNvSpPr>
              <p:nvPr/>
            </p:nvSpPr>
            <p:spPr>
              <a:xfrm>
                <a:off x="6516216" y="5054831"/>
                <a:ext cx="496897" cy="512637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</a:rPr>
                        <m:t>𝐴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7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16216" y="5054831"/>
                <a:ext cx="496897" cy="512637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74" name="Přímá spojnice 73"/>
          <p:cNvCxnSpPr/>
          <p:nvPr/>
        </p:nvCxnSpPr>
        <p:spPr>
          <a:xfrm flipV="1">
            <a:off x="7025594" y="4823659"/>
            <a:ext cx="0" cy="447303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75" name="Zástupný symbol pro obsah 2"/>
              <p:cNvSpPr>
                <a:spLocks noGrp="1"/>
              </p:cNvSpPr>
              <p:nvPr/>
            </p:nvSpPr>
            <p:spPr>
              <a:xfrm>
                <a:off x="3397408" y="1075021"/>
                <a:ext cx="496897" cy="512637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</a:rPr>
                        <m:t>𝐵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7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97408" y="1075021"/>
                <a:ext cx="496897" cy="512637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76" name="Přímá spojnice 75"/>
          <p:cNvCxnSpPr/>
          <p:nvPr/>
        </p:nvCxnSpPr>
        <p:spPr>
          <a:xfrm flipH="1" flipV="1">
            <a:off x="3720956" y="1453072"/>
            <a:ext cx="346988" cy="255883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313500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-35880" y="819147"/>
            <a:ext cx="9144000" cy="6038853"/>
          </a:xfrm>
          <a:prstGeom prst="roundRect">
            <a:avLst>
              <a:gd name="adj" fmla="val 957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0" y="40740"/>
            <a:ext cx="9144000" cy="778408"/>
          </a:xfrm>
          <a:prstGeom prst="roundRect">
            <a:avLst>
              <a:gd name="adj" fmla="val 9801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2"/>
              <p:cNvSpPr>
                <a:spLocks noGrp="1"/>
              </p:cNvSpPr>
              <p:nvPr/>
            </p:nvSpPr>
            <p:spPr>
              <a:xfrm>
                <a:off x="724037" y="40740"/>
                <a:ext cx="7988547" cy="77840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lnSpc>
                    <a:spcPct val="150000"/>
                  </a:lnSpc>
                  <a:buNone/>
                </a:pPr>
                <a:r>
                  <a:rPr lang="cs-CZ" sz="28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1) </a:t>
                </a: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Najděte osu úhlu </a:t>
                </a:r>
                <a14:m>
                  <m:oMath xmlns:m="http://schemas.openxmlformats.org/officeDocument/2006/math">
                    <m:r>
                      <a:rPr lang="cs-CZ" sz="280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𝛼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=60°.</m:t>
                    </m:r>
                  </m:oMath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24037" y="40740"/>
                <a:ext cx="7988547" cy="778408"/>
              </a:xfrm>
              <a:prstGeom prst="rect">
                <a:avLst/>
              </a:prstGeom>
              <a:blipFill rotWithShape="1">
                <a:blip r:embed="rId2"/>
                <a:stretch>
                  <a:fillRect l="-1603" b="-629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Obdélník 4"/>
          <p:cNvSpPr/>
          <p:nvPr/>
        </p:nvSpPr>
        <p:spPr>
          <a:xfrm>
            <a:off x="719696" y="1052736"/>
            <a:ext cx="7992888" cy="4680520"/>
          </a:xfrm>
          <a:prstGeom prst="rect">
            <a:avLst/>
          </a:prstGeom>
          <a:solidFill>
            <a:schemeClr val="tx1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83816" y="5881833"/>
            <a:ext cx="7992888" cy="725710"/>
          </a:xfrm>
          <a:prstGeom prst="rect">
            <a:avLst/>
          </a:prstGeom>
          <a:solidFill>
            <a:schemeClr val="tx1">
              <a:lumMod val="85000"/>
            </a:schemeClr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Zástupný symbol pro obsah 2"/>
              <p:cNvSpPr>
                <a:spLocks noGrp="1"/>
              </p:cNvSpPr>
              <p:nvPr/>
            </p:nvSpPr>
            <p:spPr>
              <a:xfrm>
                <a:off x="1367768" y="5829135"/>
                <a:ext cx="9269980" cy="77840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lnSpc>
                    <a:spcPct val="150000"/>
                  </a:lnSpc>
                  <a:buNone/>
                </a:pPr>
                <a:r>
                  <a:rPr lang="cs-CZ" sz="28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8) </a:t>
                </a: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Bodem R vedeme osu úhlu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𝑜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=↔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𝑉𝑅</m:t>
                    </m:r>
                  </m:oMath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67768" y="5829135"/>
                <a:ext cx="9269980" cy="778408"/>
              </a:xfrm>
              <a:prstGeom prst="rect">
                <a:avLst/>
              </a:prstGeom>
              <a:blipFill rotWithShape="1">
                <a:blip r:embed="rId3"/>
                <a:stretch>
                  <a:fillRect l="-1315" b="-546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8" name="Přímá spojnice 7"/>
          <p:cNvCxnSpPr/>
          <p:nvPr/>
        </p:nvCxnSpPr>
        <p:spPr>
          <a:xfrm flipV="1">
            <a:off x="2026294" y="5008077"/>
            <a:ext cx="5426026" cy="7914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Zástupný symbol pro obsah 2"/>
              <p:cNvSpPr>
                <a:spLocks noGrp="1"/>
              </p:cNvSpPr>
              <p:nvPr/>
            </p:nvSpPr>
            <p:spPr>
              <a:xfrm>
                <a:off x="1907704" y="5101503"/>
                <a:ext cx="496897" cy="512637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</a:rPr>
                        <m:t>𝑉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07704" y="5101503"/>
                <a:ext cx="496897" cy="512637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Zástupný symbol pro obsah 2"/>
              <p:cNvSpPr>
                <a:spLocks noGrp="1"/>
              </p:cNvSpPr>
              <p:nvPr/>
            </p:nvSpPr>
            <p:spPr>
              <a:xfrm>
                <a:off x="4926811" y="5101503"/>
                <a:ext cx="496897" cy="512637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</a:rPr>
                        <m:t>𝐾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26811" y="5101503"/>
                <a:ext cx="496897" cy="512637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Zástupný symbol pro obsah 2"/>
              <p:cNvSpPr>
                <a:spLocks noGrp="1"/>
              </p:cNvSpPr>
              <p:nvPr/>
            </p:nvSpPr>
            <p:spPr>
              <a:xfrm>
                <a:off x="2955882" y="1888856"/>
                <a:ext cx="496897" cy="512637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</a:rPr>
                        <m:t>𝐿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55882" y="1888856"/>
                <a:ext cx="496897" cy="512637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2" name="Oblouk 11"/>
          <p:cNvSpPr/>
          <p:nvPr/>
        </p:nvSpPr>
        <p:spPr>
          <a:xfrm>
            <a:off x="2558450" y="2639716"/>
            <a:ext cx="4736722" cy="4736722"/>
          </a:xfrm>
          <a:prstGeom prst="arc">
            <a:avLst>
              <a:gd name="adj1" fmla="val 15881274"/>
              <a:gd name="adj2" fmla="val 18967863"/>
            </a:avLst>
          </a:prstGeom>
          <a:noFill/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louk 12"/>
          <p:cNvSpPr/>
          <p:nvPr/>
        </p:nvSpPr>
        <p:spPr>
          <a:xfrm rot="1637477">
            <a:off x="1062390" y="449978"/>
            <a:ext cx="4736722" cy="4736722"/>
          </a:xfrm>
          <a:prstGeom prst="arc">
            <a:avLst>
              <a:gd name="adj1" fmla="val 18587442"/>
              <a:gd name="adj2" fmla="val 21490570"/>
            </a:avLst>
          </a:prstGeom>
          <a:noFill/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Zástupný symbol pro obsah 2"/>
              <p:cNvSpPr>
                <a:spLocks noGrp="1"/>
              </p:cNvSpPr>
              <p:nvPr/>
            </p:nvSpPr>
            <p:spPr>
              <a:xfrm>
                <a:off x="5650777" y="3497161"/>
                <a:ext cx="496897" cy="512637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</a:rPr>
                        <m:t>𝑙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50777" y="3497161"/>
                <a:ext cx="496897" cy="512637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Zástupný symbol pro obsah 2"/>
              <p:cNvSpPr>
                <a:spLocks noGrp="1"/>
              </p:cNvSpPr>
              <p:nvPr/>
            </p:nvSpPr>
            <p:spPr>
              <a:xfrm>
                <a:off x="6660232" y="2984524"/>
                <a:ext cx="496897" cy="512637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</a:rPr>
                        <m:t>𝑘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60232" y="2984524"/>
                <a:ext cx="496897" cy="512637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Zástupný symbol pro obsah 2"/>
              <p:cNvSpPr>
                <a:spLocks noGrp="1"/>
              </p:cNvSpPr>
              <p:nvPr/>
            </p:nvSpPr>
            <p:spPr>
              <a:xfrm>
                <a:off x="7203871" y="1708955"/>
                <a:ext cx="496897" cy="512637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</a:rPr>
                        <m:t>𝑜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203871" y="1708955"/>
                <a:ext cx="496897" cy="512637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9" name="Oblouk 18"/>
          <p:cNvSpPr/>
          <p:nvPr/>
        </p:nvSpPr>
        <p:spPr>
          <a:xfrm>
            <a:off x="396503" y="3386201"/>
            <a:ext cx="3259579" cy="3259579"/>
          </a:xfrm>
          <a:prstGeom prst="arc">
            <a:avLst>
              <a:gd name="adj1" fmla="val 17861700"/>
              <a:gd name="adj2" fmla="val 21592035"/>
            </a:avLst>
          </a:prstGeom>
          <a:solidFill>
            <a:srgbClr val="0070C0"/>
          </a:solidFill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0" name="Zástupný symbol pro obsah 2"/>
              <p:cNvSpPr>
                <a:spLocks noGrp="1"/>
              </p:cNvSpPr>
              <p:nvPr/>
            </p:nvSpPr>
            <p:spPr>
              <a:xfrm>
                <a:off x="2707433" y="3838573"/>
                <a:ext cx="496897" cy="512637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</a:rPr>
                        <m:t>𝛼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07433" y="3838573"/>
                <a:ext cx="496897" cy="512637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1" name="Přímá spojnice 20"/>
          <p:cNvCxnSpPr/>
          <p:nvPr/>
        </p:nvCxnSpPr>
        <p:spPr>
          <a:xfrm flipV="1">
            <a:off x="2026294" y="1196752"/>
            <a:ext cx="2041650" cy="381924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Oblouk 21"/>
          <p:cNvSpPr/>
          <p:nvPr/>
        </p:nvSpPr>
        <p:spPr>
          <a:xfrm>
            <a:off x="-844522" y="2145175"/>
            <a:ext cx="5741632" cy="5741632"/>
          </a:xfrm>
          <a:prstGeom prst="arc">
            <a:avLst>
              <a:gd name="adj1" fmla="val 17126083"/>
              <a:gd name="adj2" fmla="val 657776"/>
            </a:avLst>
          </a:prstGeom>
          <a:noFill/>
          <a:ln w="31750">
            <a:solidFill>
              <a:schemeClr val="bg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3" name="Přímá spojnice 22"/>
          <p:cNvCxnSpPr/>
          <p:nvPr/>
        </p:nvCxnSpPr>
        <p:spPr>
          <a:xfrm flipV="1">
            <a:off x="1367768" y="1708955"/>
            <a:ext cx="6175852" cy="3736271"/>
          </a:xfrm>
          <a:prstGeom prst="line">
            <a:avLst/>
          </a:prstGeom>
          <a:ln w="38100">
            <a:solidFill>
              <a:schemeClr val="bg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6" name="Zástupný symbol pro obsah 2"/>
              <p:cNvSpPr>
                <a:spLocks noGrp="1"/>
              </p:cNvSpPr>
              <p:nvPr/>
            </p:nvSpPr>
            <p:spPr>
              <a:xfrm>
                <a:off x="5303067" y="2220013"/>
                <a:ext cx="496897" cy="512637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</a:rPr>
                        <m:t>𝑅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03067" y="2220013"/>
                <a:ext cx="496897" cy="512637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Zástupný symbol pro obsah 2"/>
              <p:cNvSpPr>
                <a:spLocks noGrp="1"/>
              </p:cNvSpPr>
              <p:nvPr/>
            </p:nvSpPr>
            <p:spPr>
              <a:xfrm>
                <a:off x="4323551" y="5101502"/>
                <a:ext cx="496897" cy="512637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</a:rPr>
                        <m:t>𝑚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23551" y="5101502"/>
                <a:ext cx="496897" cy="512637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Zástupný symbol pro obsah 2"/>
              <p:cNvSpPr>
                <a:spLocks noGrp="1"/>
              </p:cNvSpPr>
              <p:nvPr/>
            </p:nvSpPr>
            <p:spPr>
              <a:xfrm>
                <a:off x="6516216" y="5054831"/>
                <a:ext cx="496897" cy="512637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</a:rPr>
                        <m:t>𝐴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16216" y="5054831"/>
                <a:ext cx="496897" cy="512637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9" name="Přímá spojnice 28"/>
          <p:cNvCxnSpPr/>
          <p:nvPr/>
        </p:nvCxnSpPr>
        <p:spPr>
          <a:xfrm flipV="1">
            <a:off x="7025594" y="4823659"/>
            <a:ext cx="0" cy="447303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0" name="Zástupný symbol pro obsah 2"/>
              <p:cNvSpPr>
                <a:spLocks noGrp="1"/>
              </p:cNvSpPr>
              <p:nvPr/>
            </p:nvSpPr>
            <p:spPr>
              <a:xfrm>
                <a:off x="3397408" y="1075021"/>
                <a:ext cx="496897" cy="512637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</a:rPr>
                        <m:t>𝐵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3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97408" y="1075021"/>
                <a:ext cx="496897" cy="512637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1" name="Přímá spojnice 30"/>
          <p:cNvCxnSpPr/>
          <p:nvPr/>
        </p:nvCxnSpPr>
        <p:spPr>
          <a:xfrm flipH="1" flipV="1">
            <a:off x="3720956" y="1453072"/>
            <a:ext cx="346988" cy="255883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971756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Zaoblený obdélník 40"/>
          <p:cNvSpPr/>
          <p:nvPr/>
        </p:nvSpPr>
        <p:spPr>
          <a:xfrm>
            <a:off x="-35880" y="819147"/>
            <a:ext cx="9144000" cy="6038853"/>
          </a:xfrm>
          <a:prstGeom prst="roundRect">
            <a:avLst>
              <a:gd name="adj" fmla="val 957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2" name="Zaoblený obdélník 41"/>
          <p:cNvSpPr/>
          <p:nvPr/>
        </p:nvSpPr>
        <p:spPr>
          <a:xfrm>
            <a:off x="0" y="40740"/>
            <a:ext cx="9144000" cy="778408"/>
          </a:xfrm>
          <a:prstGeom prst="roundRect">
            <a:avLst>
              <a:gd name="adj" fmla="val 9801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3" name="Zástupný symbol pro obsah 2"/>
              <p:cNvSpPr>
                <a:spLocks noGrp="1"/>
              </p:cNvSpPr>
              <p:nvPr/>
            </p:nvSpPr>
            <p:spPr>
              <a:xfrm>
                <a:off x="724037" y="40740"/>
                <a:ext cx="7988547" cy="77840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lnSpc>
                    <a:spcPct val="150000"/>
                  </a:lnSpc>
                  <a:buNone/>
                </a:pPr>
                <a:r>
                  <a:rPr lang="cs-CZ" sz="28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1) </a:t>
                </a: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Najděte osu úhlu </a:t>
                </a:r>
                <a14:m>
                  <m:oMath xmlns:m="http://schemas.openxmlformats.org/officeDocument/2006/math">
                    <m:r>
                      <a:rPr lang="cs-CZ" sz="280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𝛼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=60°.</m:t>
                    </m:r>
                  </m:oMath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4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24037" y="40740"/>
                <a:ext cx="7988547" cy="778408"/>
              </a:xfrm>
              <a:prstGeom prst="rect">
                <a:avLst/>
              </a:prstGeom>
              <a:blipFill rotWithShape="1">
                <a:blip r:embed="rId2"/>
                <a:stretch>
                  <a:fillRect l="-1603" b="-629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4" name="Obdélník 43"/>
          <p:cNvSpPr/>
          <p:nvPr/>
        </p:nvSpPr>
        <p:spPr>
          <a:xfrm>
            <a:off x="719696" y="1052736"/>
            <a:ext cx="7992888" cy="4680520"/>
          </a:xfrm>
          <a:prstGeom prst="rect">
            <a:avLst/>
          </a:prstGeom>
          <a:solidFill>
            <a:schemeClr val="tx1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683816" y="5881833"/>
            <a:ext cx="7992888" cy="725710"/>
          </a:xfrm>
          <a:prstGeom prst="rect">
            <a:avLst/>
          </a:prstGeom>
          <a:solidFill>
            <a:schemeClr val="tx1">
              <a:lumMod val="85000"/>
            </a:schemeClr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6" name="Zástupný symbol pro obsah 2"/>
              <p:cNvSpPr>
                <a:spLocks noGrp="1"/>
              </p:cNvSpPr>
              <p:nvPr/>
            </p:nvSpPr>
            <p:spPr>
              <a:xfrm>
                <a:off x="1367768" y="5829135"/>
                <a:ext cx="9269980" cy="77840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lnSpc>
                    <a:spcPct val="150000"/>
                  </a:lnSpc>
                  <a:buNone/>
                </a:pPr>
                <a:r>
                  <a:rPr lang="cs-CZ" sz="28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9)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𝛽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=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𝛾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=30°</m:t>
                    </m:r>
                  </m:oMath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4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67768" y="5829135"/>
                <a:ext cx="9269980" cy="778408"/>
              </a:xfrm>
              <a:prstGeom prst="rect">
                <a:avLst/>
              </a:prstGeom>
              <a:blipFill rotWithShape="1">
                <a:blip r:embed="rId3"/>
                <a:stretch>
                  <a:fillRect l="-1315" b="-546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7" name="Přímá spojnice 46"/>
          <p:cNvCxnSpPr/>
          <p:nvPr/>
        </p:nvCxnSpPr>
        <p:spPr>
          <a:xfrm flipV="1">
            <a:off x="2026294" y="5008077"/>
            <a:ext cx="5426026" cy="7914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48" name="Zástupný symbol pro obsah 2"/>
              <p:cNvSpPr>
                <a:spLocks noGrp="1"/>
              </p:cNvSpPr>
              <p:nvPr/>
            </p:nvSpPr>
            <p:spPr>
              <a:xfrm>
                <a:off x="1907704" y="5101503"/>
                <a:ext cx="496897" cy="512637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</a:rPr>
                        <m:t>𝑉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4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07704" y="5101503"/>
                <a:ext cx="496897" cy="512637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9" name="Zástupný symbol pro obsah 2"/>
              <p:cNvSpPr>
                <a:spLocks noGrp="1"/>
              </p:cNvSpPr>
              <p:nvPr/>
            </p:nvSpPr>
            <p:spPr>
              <a:xfrm>
                <a:off x="4926811" y="5101503"/>
                <a:ext cx="496897" cy="512637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</a:rPr>
                        <m:t>𝐾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4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26811" y="5101503"/>
                <a:ext cx="496897" cy="512637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0" name="Zástupný symbol pro obsah 2"/>
              <p:cNvSpPr>
                <a:spLocks noGrp="1"/>
              </p:cNvSpPr>
              <p:nvPr/>
            </p:nvSpPr>
            <p:spPr>
              <a:xfrm>
                <a:off x="2955882" y="1888856"/>
                <a:ext cx="496897" cy="512637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</a:rPr>
                        <m:t>𝐾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5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55882" y="1888856"/>
                <a:ext cx="496897" cy="512637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1" name="Oblouk 50"/>
          <p:cNvSpPr/>
          <p:nvPr/>
        </p:nvSpPr>
        <p:spPr>
          <a:xfrm>
            <a:off x="2558450" y="2639716"/>
            <a:ext cx="4736722" cy="4736722"/>
          </a:xfrm>
          <a:prstGeom prst="arc">
            <a:avLst>
              <a:gd name="adj1" fmla="val 15881274"/>
              <a:gd name="adj2" fmla="val 18967863"/>
            </a:avLst>
          </a:prstGeom>
          <a:noFill/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blouk 51"/>
          <p:cNvSpPr/>
          <p:nvPr/>
        </p:nvSpPr>
        <p:spPr>
          <a:xfrm rot="1637477">
            <a:off x="1062390" y="449978"/>
            <a:ext cx="4736722" cy="4736722"/>
          </a:xfrm>
          <a:prstGeom prst="arc">
            <a:avLst>
              <a:gd name="adj1" fmla="val 18587442"/>
              <a:gd name="adj2" fmla="val 21490570"/>
            </a:avLst>
          </a:prstGeom>
          <a:noFill/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3" name="Zástupný symbol pro obsah 2"/>
              <p:cNvSpPr>
                <a:spLocks noGrp="1"/>
              </p:cNvSpPr>
              <p:nvPr/>
            </p:nvSpPr>
            <p:spPr>
              <a:xfrm>
                <a:off x="5650777" y="3497161"/>
                <a:ext cx="496897" cy="512637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</a:rPr>
                        <m:t>𝑙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5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50777" y="3497161"/>
                <a:ext cx="496897" cy="512637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4" name="Zástupný symbol pro obsah 2"/>
              <p:cNvSpPr>
                <a:spLocks noGrp="1"/>
              </p:cNvSpPr>
              <p:nvPr/>
            </p:nvSpPr>
            <p:spPr>
              <a:xfrm>
                <a:off x="6660232" y="2984524"/>
                <a:ext cx="496897" cy="512637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</a:rPr>
                        <m:t>𝑘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5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60232" y="2984524"/>
                <a:ext cx="496897" cy="512637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5" name="Zástupný symbol pro obsah 2"/>
              <p:cNvSpPr>
                <a:spLocks noGrp="1"/>
              </p:cNvSpPr>
              <p:nvPr/>
            </p:nvSpPr>
            <p:spPr>
              <a:xfrm>
                <a:off x="7203871" y="1708955"/>
                <a:ext cx="496897" cy="512637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</a:rPr>
                        <m:t>𝑜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5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203871" y="1708955"/>
                <a:ext cx="496897" cy="512637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6" name="Oblouk 55"/>
          <p:cNvSpPr/>
          <p:nvPr/>
        </p:nvSpPr>
        <p:spPr>
          <a:xfrm>
            <a:off x="-844524" y="2145174"/>
            <a:ext cx="5741632" cy="5741632"/>
          </a:xfrm>
          <a:prstGeom prst="arc">
            <a:avLst>
              <a:gd name="adj1" fmla="val 17851209"/>
              <a:gd name="adj2" fmla="val 19802085"/>
            </a:avLst>
          </a:prstGeom>
          <a:solidFill>
            <a:srgbClr val="FF0000"/>
          </a:solidFill>
          <a:ln w="31750">
            <a:noFill/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Oblouk 56"/>
          <p:cNvSpPr/>
          <p:nvPr/>
        </p:nvSpPr>
        <p:spPr>
          <a:xfrm>
            <a:off x="-844524" y="2137261"/>
            <a:ext cx="5741632" cy="5741632"/>
          </a:xfrm>
          <a:prstGeom prst="arc">
            <a:avLst>
              <a:gd name="adj1" fmla="val 19807097"/>
              <a:gd name="adj2" fmla="val 21581451"/>
            </a:avLst>
          </a:prstGeom>
          <a:solidFill>
            <a:srgbClr val="FFFF00"/>
          </a:solidFill>
          <a:ln w="31750">
            <a:noFill/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Oblouk 57"/>
          <p:cNvSpPr/>
          <p:nvPr/>
        </p:nvSpPr>
        <p:spPr>
          <a:xfrm>
            <a:off x="396503" y="3386201"/>
            <a:ext cx="3259579" cy="3259579"/>
          </a:xfrm>
          <a:prstGeom prst="arc">
            <a:avLst>
              <a:gd name="adj1" fmla="val 17861700"/>
              <a:gd name="adj2" fmla="val 21592035"/>
            </a:avLst>
          </a:prstGeom>
          <a:solidFill>
            <a:srgbClr val="0070C0"/>
          </a:solidFill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9" name="Zástupný symbol pro obsah 2"/>
              <p:cNvSpPr>
                <a:spLocks noGrp="1"/>
              </p:cNvSpPr>
              <p:nvPr/>
            </p:nvSpPr>
            <p:spPr>
              <a:xfrm>
                <a:off x="2707433" y="3838573"/>
                <a:ext cx="496897" cy="512637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</a:rPr>
                        <m:t>𝛼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5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07433" y="3838573"/>
                <a:ext cx="496897" cy="512637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60" name="Přímá spojnice 59"/>
          <p:cNvCxnSpPr/>
          <p:nvPr/>
        </p:nvCxnSpPr>
        <p:spPr>
          <a:xfrm flipV="1">
            <a:off x="2026294" y="1196752"/>
            <a:ext cx="2041650" cy="381924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" name="Oblouk 60"/>
          <p:cNvSpPr/>
          <p:nvPr/>
        </p:nvSpPr>
        <p:spPr>
          <a:xfrm>
            <a:off x="-844522" y="2145175"/>
            <a:ext cx="5741632" cy="5741632"/>
          </a:xfrm>
          <a:prstGeom prst="arc">
            <a:avLst>
              <a:gd name="adj1" fmla="val 17126083"/>
              <a:gd name="adj2" fmla="val 657776"/>
            </a:avLst>
          </a:prstGeom>
          <a:noFill/>
          <a:ln w="31750">
            <a:solidFill>
              <a:schemeClr val="bg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2" name="Přímá spojnice 61"/>
          <p:cNvCxnSpPr/>
          <p:nvPr/>
        </p:nvCxnSpPr>
        <p:spPr>
          <a:xfrm flipV="1">
            <a:off x="1367768" y="1708955"/>
            <a:ext cx="6175852" cy="3736271"/>
          </a:xfrm>
          <a:prstGeom prst="line">
            <a:avLst/>
          </a:prstGeom>
          <a:ln w="38100">
            <a:solidFill>
              <a:schemeClr val="bg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63" name="Zástupný symbol pro obsah 2"/>
              <p:cNvSpPr>
                <a:spLocks noGrp="1"/>
              </p:cNvSpPr>
              <p:nvPr/>
            </p:nvSpPr>
            <p:spPr>
              <a:xfrm>
                <a:off x="3407633" y="3073751"/>
                <a:ext cx="496897" cy="512637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</a:rPr>
                        <m:t>𝛽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6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07633" y="3073751"/>
                <a:ext cx="496897" cy="512637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4" name="Zástupný symbol pro obsah 2"/>
              <p:cNvSpPr>
                <a:spLocks noGrp="1"/>
              </p:cNvSpPr>
              <p:nvPr/>
            </p:nvSpPr>
            <p:spPr>
              <a:xfrm>
                <a:off x="3977127" y="4094891"/>
                <a:ext cx="496897" cy="512637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</a:rPr>
                        <m:t>𝛾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6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77127" y="4094891"/>
                <a:ext cx="496897" cy="512637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5" name="Zástupný symbol pro obsah 2"/>
              <p:cNvSpPr>
                <a:spLocks noGrp="1"/>
              </p:cNvSpPr>
              <p:nvPr/>
            </p:nvSpPr>
            <p:spPr>
              <a:xfrm>
                <a:off x="5303067" y="2220013"/>
                <a:ext cx="496897" cy="512637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</a:rPr>
                        <m:t>𝑅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6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03067" y="2220013"/>
                <a:ext cx="496897" cy="512637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6" name="Zástupný symbol pro obsah 2"/>
              <p:cNvSpPr>
                <a:spLocks noGrp="1"/>
              </p:cNvSpPr>
              <p:nvPr/>
            </p:nvSpPr>
            <p:spPr>
              <a:xfrm>
                <a:off x="4323551" y="5101502"/>
                <a:ext cx="496897" cy="512637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</a:rPr>
                        <m:t>𝑚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6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23551" y="5101502"/>
                <a:ext cx="496897" cy="512637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7" name="Zástupný symbol pro obsah 2"/>
              <p:cNvSpPr>
                <a:spLocks noGrp="1"/>
              </p:cNvSpPr>
              <p:nvPr/>
            </p:nvSpPr>
            <p:spPr>
              <a:xfrm>
                <a:off x="6516216" y="5054831"/>
                <a:ext cx="496897" cy="512637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</a:rPr>
                        <m:t>𝐴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6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16216" y="5054831"/>
                <a:ext cx="496897" cy="512637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68" name="Přímá spojnice 67"/>
          <p:cNvCxnSpPr/>
          <p:nvPr/>
        </p:nvCxnSpPr>
        <p:spPr>
          <a:xfrm flipV="1">
            <a:off x="7025594" y="4823659"/>
            <a:ext cx="0" cy="447303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70" name="Zástupný symbol pro obsah 2"/>
              <p:cNvSpPr>
                <a:spLocks noGrp="1"/>
              </p:cNvSpPr>
              <p:nvPr/>
            </p:nvSpPr>
            <p:spPr>
              <a:xfrm>
                <a:off x="3397408" y="1075021"/>
                <a:ext cx="496897" cy="512637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</a:rPr>
                        <m:t>𝐵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7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97408" y="1075021"/>
                <a:ext cx="496897" cy="512637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71" name="Přímá spojnice 70"/>
          <p:cNvCxnSpPr/>
          <p:nvPr/>
        </p:nvCxnSpPr>
        <p:spPr>
          <a:xfrm flipH="1" flipV="1">
            <a:off x="3720956" y="1453072"/>
            <a:ext cx="346988" cy="255883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758730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40740"/>
            <a:ext cx="9144000" cy="6803048"/>
          </a:xfrm>
          <a:prstGeom prst="roundRect">
            <a:avLst>
              <a:gd name="adj" fmla="val 957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0" y="1260311"/>
            <a:ext cx="9144000" cy="778408"/>
          </a:xfrm>
          <a:prstGeom prst="roundRect">
            <a:avLst>
              <a:gd name="adj" fmla="val 9801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2"/>
              <p:cNvSpPr>
                <a:spLocks noGrp="1"/>
              </p:cNvSpPr>
              <p:nvPr/>
            </p:nvSpPr>
            <p:spPr>
              <a:xfrm>
                <a:off x="156741" y="1260311"/>
                <a:ext cx="9269980" cy="77840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lnSpc>
                    <a:spcPct val="150000"/>
                  </a:lnSpc>
                  <a:buNone/>
                </a:pPr>
                <a:r>
                  <a:rPr lang="cs-CZ" sz="28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1) </a:t>
                </a: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Narýsujte úhel </a:t>
                </a:r>
                <a14:m>
                  <m:oMath xmlns:m="http://schemas.openxmlformats.org/officeDocument/2006/math">
                    <m:r>
                      <a:rPr lang="cs-CZ" sz="280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𝛼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=150°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 a sestrojte osu úhlu.</a:t>
                </a:r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6741" y="1260311"/>
                <a:ext cx="9269980" cy="778408"/>
              </a:xfrm>
              <a:prstGeom prst="rect">
                <a:avLst/>
              </a:prstGeom>
              <a:blipFill rotWithShape="1">
                <a:blip r:embed="rId2"/>
                <a:stretch>
                  <a:fillRect l="-1382" b="-629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5" name="Zaoblený obdélník 44"/>
          <p:cNvSpPr/>
          <p:nvPr/>
        </p:nvSpPr>
        <p:spPr>
          <a:xfrm>
            <a:off x="0" y="2070471"/>
            <a:ext cx="9144000" cy="778408"/>
          </a:xfrm>
          <a:prstGeom prst="roundRect">
            <a:avLst>
              <a:gd name="adj" fmla="val 9801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7" name="Zástupný symbol pro obsah 2"/>
              <p:cNvSpPr>
                <a:spLocks noGrp="1"/>
              </p:cNvSpPr>
              <p:nvPr/>
            </p:nvSpPr>
            <p:spPr>
              <a:xfrm>
                <a:off x="156741" y="2070471"/>
                <a:ext cx="9269980" cy="77840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lnSpc>
                    <a:spcPct val="150000"/>
                  </a:lnSpc>
                  <a:buNone/>
                </a:pPr>
                <a:r>
                  <a:rPr lang="cs-CZ" sz="28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2) </a:t>
                </a: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Narýsujte úhel </a:t>
                </a:r>
                <a14:m>
                  <m:oMath xmlns:m="http://schemas.openxmlformats.org/officeDocument/2006/math">
                    <m:r>
                      <a:rPr lang="cs-CZ" sz="280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𝛼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=250°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 a sestrojte osu úhlu.</a:t>
                </a:r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4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6741" y="2070471"/>
                <a:ext cx="9269980" cy="778408"/>
              </a:xfrm>
              <a:prstGeom prst="rect">
                <a:avLst/>
              </a:prstGeom>
              <a:blipFill rotWithShape="1">
                <a:blip r:embed="rId4"/>
                <a:stretch>
                  <a:fillRect l="-1382" b="-629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8" name="Zaoblený obdélník 47"/>
          <p:cNvSpPr/>
          <p:nvPr/>
        </p:nvSpPr>
        <p:spPr>
          <a:xfrm>
            <a:off x="209277" y="208976"/>
            <a:ext cx="7429722" cy="778408"/>
          </a:xfrm>
          <a:prstGeom prst="roundRect">
            <a:avLst>
              <a:gd name="adj" fmla="val 9801"/>
            </a:avLst>
          </a:prstGeom>
          <a:gradFill>
            <a:gsLst>
              <a:gs pos="0">
                <a:srgbClr val="5E9EFF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55" name="Zástupný symbol pro obsah 2"/>
          <p:cNvSpPr>
            <a:spLocks noGrp="1"/>
          </p:cNvSpPr>
          <p:nvPr/>
        </p:nvSpPr>
        <p:spPr>
          <a:xfrm>
            <a:off x="433648" y="208976"/>
            <a:ext cx="6773303" cy="77840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Příklady na samostatné procvičení: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sp>
        <p:nvSpPr>
          <p:cNvPr id="56" name="Zaoblený obdélník 55"/>
          <p:cNvSpPr/>
          <p:nvPr/>
        </p:nvSpPr>
        <p:spPr>
          <a:xfrm>
            <a:off x="0" y="2848879"/>
            <a:ext cx="9144000" cy="1340556"/>
          </a:xfrm>
          <a:prstGeom prst="roundRect">
            <a:avLst>
              <a:gd name="adj" fmla="val 9801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7" name="Zástupný symbol pro obsah 2"/>
              <p:cNvSpPr>
                <a:spLocks noGrp="1"/>
              </p:cNvSpPr>
              <p:nvPr/>
            </p:nvSpPr>
            <p:spPr>
              <a:xfrm>
                <a:off x="166613" y="3033250"/>
                <a:ext cx="8735739" cy="77840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3) </a:t>
                </a: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Narýsujte rovnostranný trojúhelník a sestrojte osy všech vnitřních úhlů. Délka strany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𝑎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=6 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𝑐𝑚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.</m:t>
                    </m:r>
                  </m:oMath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5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6613" y="3033250"/>
                <a:ext cx="8735739" cy="778408"/>
              </a:xfrm>
              <a:prstGeom prst="rect">
                <a:avLst/>
              </a:prstGeom>
              <a:blipFill rotWithShape="1">
                <a:blip r:embed="rId5"/>
                <a:stretch>
                  <a:fillRect l="-1396" t="-7874" r="-1465" b="-4409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8" name="Zaoblený obdélník 57"/>
          <p:cNvSpPr/>
          <p:nvPr/>
        </p:nvSpPr>
        <p:spPr>
          <a:xfrm>
            <a:off x="31700" y="4143199"/>
            <a:ext cx="9144000" cy="1340556"/>
          </a:xfrm>
          <a:prstGeom prst="roundRect">
            <a:avLst>
              <a:gd name="adj" fmla="val 9801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9" name="Zástupný symbol pro obsah 2"/>
              <p:cNvSpPr>
                <a:spLocks noGrp="1"/>
              </p:cNvSpPr>
              <p:nvPr/>
            </p:nvSpPr>
            <p:spPr>
              <a:xfrm>
                <a:off x="156741" y="4327570"/>
                <a:ext cx="8879755" cy="77840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b="1" spc="-1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4) </a:t>
                </a:r>
                <a:r>
                  <a:rPr lang="cs-CZ" sz="2800" spc="-1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Narýsujte rovnoramenný trojúhelník a sestrojte osy všech vnitřních úhlů. Délka strany </a:t>
                </a:r>
                <a14:m>
                  <m:oMath xmlns:m="http://schemas.openxmlformats.org/officeDocument/2006/math">
                    <m:r>
                      <a:rPr lang="cs-CZ" sz="2800" b="0" i="1" spc="-1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𝑎</m:t>
                    </m:r>
                    <m:r>
                      <a:rPr lang="cs-CZ" sz="2800" b="0" i="1" spc="-1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</m:t>
                    </m:r>
                    <m:r>
                      <a:rPr lang="cs-CZ" sz="2800" b="0" i="1" spc="-1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𝑏</m:t>
                    </m:r>
                    <m:r>
                      <a:rPr lang="cs-CZ" sz="2800" b="0" i="1" spc="-1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=5 </m:t>
                    </m:r>
                    <m:r>
                      <a:rPr lang="cs-CZ" sz="2800" b="0" i="1" spc="-1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𝑐𝑚</m:t>
                    </m:r>
                    <m:r>
                      <a:rPr lang="cs-CZ" sz="2800" b="0" i="1" spc="-1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, </m:t>
                    </m:r>
                    <m:r>
                      <a:rPr lang="cs-CZ" sz="2800" b="0" i="1" spc="-1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𝑐</m:t>
                    </m:r>
                    <m:r>
                      <a:rPr lang="cs-CZ" sz="2800" b="0" i="1" spc="-1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=3 </m:t>
                    </m:r>
                    <m:r>
                      <a:rPr lang="cs-CZ" sz="2800" b="0" i="1" spc="-1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𝑐𝑚</m:t>
                    </m:r>
                    <m:r>
                      <a:rPr lang="cs-CZ" sz="2800" b="0" i="1" spc="-1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.</m:t>
                    </m:r>
                  </m:oMath>
                </a14:m>
                <a:endParaRPr lang="cs-CZ" sz="2800" spc="-1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5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6741" y="4327570"/>
                <a:ext cx="8879755" cy="778408"/>
              </a:xfrm>
              <a:prstGeom prst="rect">
                <a:avLst/>
              </a:prstGeom>
              <a:blipFill rotWithShape="1">
                <a:blip r:embed="rId6"/>
                <a:stretch>
                  <a:fillRect l="-1442" t="-7813" r="-1442" b="-4296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4" name="Zaoblený obdélník 63"/>
          <p:cNvSpPr/>
          <p:nvPr/>
        </p:nvSpPr>
        <p:spPr>
          <a:xfrm>
            <a:off x="31700" y="5483755"/>
            <a:ext cx="9144000" cy="1340556"/>
          </a:xfrm>
          <a:prstGeom prst="roundRect">
            <a:avLst>
              <a:gd name="adj" fmla="val 9801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9" name="Zástupný symbol pro obsah 2"/>
              <p:cNvSpPr>
                <a:spLocks noGrp="1"/>
              </p:cNvSpPr>
              <p:nvPr/>
            </p:nvSpPr>
            <p:spPr>
              <a:xfrm>
                <a:off x="156741" y="5668126"/>
                <a:ext cx="8879755" cy="77840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b="1" spc="-1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5) </a:t>
                </a:r>
                <a:r>
                  <a:rPr lang="cs-CZ" sz="2800" spc="-1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Narýsujte obdélník a sestrojte osy všech vnitřních úhlů. Délka strany </a:t>
                </a:r>
                <a14:m>
                  <m:oMath xmlns:m="http://schemas.openxmlformats.org/officeDocument/2006/math">
                    <m:r>
                      <a:rPr lang="cs-CZ" sz="2800" b="0" i="1" spc="-1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𝑎</m:t>
                    </m:r>
                    <m:r>
                      <a:rPr lang="cs-CZ" sz="2800" b="0" i="1" spc="-1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=6 </m:t>
                    </m:r>
                    <m:r>
                      <a:rPr lang="cs-CZ" sz="2800" b="0" i="1" spc="-1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𝑐𝑚</m:t>
                    </m:r>
                    <m:r>
                      <a:rPr lang="cs-CZ" sz="2800" b="0" i="1" spc="-1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, </m:t>
                    </m:r>
                    <m:r>
                      <a:rPr lang="cs-CZ" sz="2800" b="0" i="1" spc="-1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𝑏</m:t>
                    </m:r>
                    <m:r>
                      <a:rPr lang="cs-CZ" sz="2800" b="0" i="1" spc="-1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=4 </m:t>
                    </m:r>
                    <m:r>
                      <a:rPr lang="cs-CZ" sz="2800" b="0" i="1" spc="-1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𝑐𝑚</m:t>
                    </m:r>
                    <m:r>
                      <a:rPr lang="cs-CZ" sz="2800" b="0" i="1" spc="-1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.</m:t>
                    </m:r>
                  </m:oMath>
                </a14:m>
                <a:endParaRPr lang="cs-CZ" sz="2800" spc="-1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6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6741" y="5668126"/>
                <a:ext cx="8879755" cy="778408"/>
              </a:xfrm>
              <a:prstGeom prst="rect">
                <a:avLst/>
              </a:prstGeom>
              <a:blipFill rotWithShape="1">
                <a:blip r:embed="rId7"/>
                <a:stretch>
                  <a:fillRect l="-1442" t="-7813" r="-1442" b="-4296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6" name="Picture 2" descr="C:\Users\spravce\AppData\Local\Microsoft\Windows\Temporary Internet Files\Content.IE5\BL96J1IA\MC900434403[5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8114" y="225915"/>
            <a:ext cx="1087089" cy="15229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365500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81448" y="620688"/>
            <a:ext cx="8609307" cy="6120680"/>
          </a:xfrm>
          <a:prstGeom prst="roundRect">
            <a:avLst>
              <a:gd name="adj" fmla="val 303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Obdélník 2">
            <a:hlinkClick r:id="rId2"/>
          </p:cNvPr>
          <p:cNvSpPr/>
          <p:nvPr/>
        </p:nvSpPr>
        <p:spPr>
          <a:xfrm>
            <a:off x="849423" y="3320988"/>
            <a:ext cx="7585396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2"/>
                </a:solidFill>
              </a:rPr>
              <a:t>ZŠ Dobřichovice – pracovní listy</a:t>
            </a:r>
            <a:endParaRPr lang="cs-CZ" sz="2800" b="1" dirty="0">
              <a:solidFill>
                <a:schemeClr val="bg2"/>
              </a:solidFill>
            </a:endParaRPr>
          </a:p>
        </p:txBody>
      </p:sp>
      <p:sp>
        <p:nvSpPr>
          <p:cNvPr id="4" name="Obdélník 3">
            <a:hlinkClick r:id="rId3"/>
          </p:cNvPr>
          <p:cNvSpPr/>
          <p:nvPr/>
        </p:nvSpPr>
        <p:spPr>
          <a:xfrm>
            <a:off x="821891" y="4149080"/>
            <a:ext cx="7585396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2"/>
                </a:solidFill>
              </a:rPr>
              <a:t>Matematika pro každého</a:t>
            </a:r>
          </a:p>
        </p:txBody>
      </p:sp>
      <p:sp>
        <p:nvSpPr>
          <p:cNvPr id="5" name="Obdélník 4">
            <a:hlinkClick r:id="rId4"/>
          </p:cNvPr>
          <p:cNvSpPr/>
          <p:nvPr/>
        </p:nvSpPr>
        <p:spPr>
          <a:xfrm>
            <a:off x="895213" y="866676"/>
            <a:ext cx="7590828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2"/>
                </a:solidFill>
              </a:rPr>
              <a:t>Matematické hry</a:t>
            </a:r>
            <a:endParaRPr lang="cs-CZ" sz="2800" b="1" dirty="0">
              <a:solidFill>
                <a:schemeClr val="bg2"/>
              </a:solidFill>
            </a:endParaRPr>
          </a:p>
        </p:txBody>
      </p:sp>
      <p:sp>
        <p:nvSpPr>
          <p:cNvPr id="6" name="Obdélník 5">
            <a:hlinkClick r:id="rId5"/>
          </p:cNvPr>
          <p:cNvSpPr/>
          <p:nvPr/>
        </p:nvSpPr>
        <p:spPr>
          <a:xfrm>
            <a:off x="851755" y="2528900"/>
            <a:ext cx="7597352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2"/>
                </a:solidFill>
              </a:rPr>
              <a:t>Moje škola – matematika B</a:t>
            </a:r>
            <a:endParaRPr lang="cs-CZ" sz="2800" b="1" dirty="0">
              <a:solidFill>
                <a:schemeClr val="bg2"/>
              </a:solidFill>
            </a:endParaRPr>
          </a:p>
        </p:txBody>
      </p:sp>
      <p:sp>
        <p:nvSpPr>
          <p:cNvPr id="7" name="Obdélník 6">
            <a:hlinkClick r:id="rId6"/>
          </p:cNvPr>
          <p:cNvSpPr/>
          <p:nvPr/>
        </p:nvSpPr>
        <p:spPr>
          <a:xfrm>
            <a:off x="888689" y="1693528"/>
            <a:ext cx="7560418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2"/>
                </a:solidFill>
              </a:rPr>
              <a:t>Moje škola – matematika A</a:t>
            </a:r>
            <a:endParaRPr lang="cs-CZ" sz="2800" b="1" dirty="0">
              <a:solidFill>
                <a:schemeClr val="bg2"/>
              </a:solidFill>
            </a:endParaRPr>
          </a:p>
        </p:txBody>
      </p:sp>
      <p:sp>
        <p:nvSpPr>
          <p:cNvPr id="8" name="Obdélník 7">
            <a:hlinkClick r:id="rId3"/>
          </p:cNvPr>
          <p:cNvSpPr/>
          <p:nvPr/>
        </p:nvSpPr>
        <p:spPr>
          <a:xfrm>
            <a:off x="802667" y="5013176"/>
            <a:ext cx="7585396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2"/>
                </a:solidFill>
              </a:rPr>
              <a:t>Matematika pro základní školy</a:t>
            </a:r>
          </a:p>
        </p:txBody>
      </p:sp>
      <p:sp>
        <p:nvSpPr>
          <p:cNvPr id="9" name="Obdélník 8">
            <a:hlinkClick r:id="rId7"/>
          </p:cNvPr>
          <p:cNvSpPr/>
          <p:nvPr/>
        </p:nvSpPr>
        <p:spPr>
          <a:xfrm>
            <a:off x="791667" y="5805264"/>
            <a:ext cx="7585396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2"/>
                </a:solidFill>
              </a:rPr>
              <a:t>Fyzikální, matematické a chemické tabulky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330213" y="53132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FF00"/>
                </a:solidFill>
              </a:rPr>
              <a:t>Hypertextové odkazy</a:t>
            </a:r>
            <a:endParaRPr lang="cs-CZ" sz="2800" dirty="0">
              <a:solidFill>
                <a:srgbClr val="FFFF00"/>
              </a:solidFill>
            </a:endParaRPr>
          </a:p>
        </p:txBody>
      </p:sp>
      <p:pic>
        <p:nvPicPr>
          <p:cNvPr id="11" name="Picture 3" descr="C:\Users\spravce\AppData\Local\Microsoft\Windows\Temporary Internet Files\Content.IE5\BL96J1IA\MC900440428[2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330" y="186680"/>
            <a:ext cx="1261203" cy="1328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69426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/>
          <p:cNvSpPr/>
          <p:nvPr/>
        </p:nvSpPr>
        <p:spPr>
          <a:xfrm>
            <a:off x="150370" y="193383"/>
            <a:ext cx="8814118" cy="428544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91882" y="1106488"/>
            <a:ext cx="8780246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endParaRPr lang="cs-CZ" sz="1100" dirty="0" smtClean="0">
              <a:solidFill>
                <a:schemeClr val="bg2"/>
              </a:solidFill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>
                <a:solidFill>
                  <a:schemeClr val="bg2"/>
                </a:solidFill>
              </a:rPr>
              <a:t>MOLNÁR, Josef; KOPECKÝ, Milan; LIŠKOVÁ, Hana a kol. Matematika 6.Liberec: </a:t>
            </a:r>
            <a:r>
              <a:rPr lang="cs-CZ" sz="1100" dirty="0" err="1">
                <a:solidFill>
                  <a:schemeClr val="bg2"/>
                </a:solidFill>
              </a:rPr>
              <a:t>Prodos</a:t>
            </a:r>
            <a:r>
              <a:rPr lang="cs-CZ" sz="1100" dirty="0">
                <a:solidFill>
                  <a:schemeClr val="bg2"/>
                </a:solidFill>
              </a:rPr>
              <a:t>, 1998, ISBN 80-85806-98-3.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>
                <a:solidFill>
                  <a:schemeClr val="bg2"/>
                </a:solidFill>
              </a:rPr>
              <a:t>MULLEROVÁ, Jana; MIKULČÁK, Jiří; KABELE, Jiří a kol. Matematika pro 6. ročník. Praha: Kvarta, 1997, ISBN 80-85570-77-7.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>
                <a:solidFill>
                  <a:schemeClr val="bg2"/>
                </a:solidFill>
              </a:rPr>
              <a:t>DYTRYCH, Martin; DOBIASOVÁ, Irena; LIVŇANSKÁ, Libuše. Sbírka úloh z matematiky –početní úlohy. Pohořelice: Fortuna, 2001, ISBN 80-7168-766-9.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>
                <a:solidFill>
                  <a:schemeClr val="bg2"/>
                </a:solidFill>
              </a:rPr>
              <a:t>Galerie klipart MS Office 2010</a:t>
            </a:r>
          </a:p>
          <a:p>
            <a:endParaRPr lang="cs-CZ" sz="1100" dirty="0">
              <a:solidFill>
                <a:schemeClr val="bg2"/>
              </a:solidFill>
            </a:endParaRPr>
          </a:p>
          <a:p>
            <a:pPr marL="285750" indent="-285750">
              <a:buFont typeface="Wingdings" pitchFamily="2" charset="2"/>
              <a:buChar char="v"/>
            </a:pPr>
            <a:endParaRPr lang="cs-CZ" sz="1100" dirty="0" smtClean="0">
              <a:solidFill>
                <a:schemeClr val="bg2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55776" y="215062"/>
            <a:ext cx="26348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Použité zdroje: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78919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1253</TotalTime>
  <Words>593</Words>
  <Application>Microsoft Office PowerPoint</Application>
  <PresentationFormat>Předvádění na obrazovce (4:3)</PresentationFormat>
  <Paragraphs>144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Technický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ZŠ Libina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Sčítání desetinných čísel</dc:title>
  <dc:creator>ZŠ Libina</dc:creator>
  <cp:lastModifiedBy>ZŠ Libina</cp:lastModifiedBy>
  <cp:revision>200</cp:revision>
  <dcterms:created xsi:type="dcterms:W3CDTF">2011-10-16T10:29:28Z</dcterms:created>
  <dcterms:modified xsi:type="dcterms:W3CDTF">2013-03-23T19:13:49Z</dcterms:modified>
</cp:coreProperties>
</file>