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notesMasterIdLst>
    <p:notesMasterId r:id="rId15"/>
  </p:notesMasterIdLst>
  <p:sldIdLst>
    <p:sldId id="269" r:id="rId2"/>
    <p:sldId id="268" r:id="rId3"/>
    <p:sldId id="308" r:id="rId4"/>
    <p:sldId id="309" r:id="rId5"/>
    <p:sldId id="311" r:id="rId6"/>
    <p:sldId id="312" r:id="rId7"/>
    <p:sldId id="313" r:id="rId8"/>
    <p:sldId id="314" r:id="rId9"/>
    <p:sldId id="310" r:id="rId10"/>
    <p:sldId id="315" r:id="rId11"/>
    <p:sldId id="291" r:id="rId12"/>
    <p:sldId id="316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06E04"/>
    <a:srgbClr val="65FD2F"/>
    <a:srgbClr val="CCFF33"/>
    <a:srgbClr val="99FF33"/>
    <a:srgbClr val="49700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373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9F7B1B-2CE1-455B-B1BF-0E9DF46149B3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6E6D46-B826-4A68-88EA-FB31053D734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38286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9DA661B3-DB16-40EB-B3BF-97D15FED7AFE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3763EB3-83AF-4B90-AFEE-D06EA175119F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9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2.png"/><Relationship Id="rId10" Type="http://schemas.openxmlformats.org/officeDocument/2006/relationships/image" Target="../media/image13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6.png"/><Relationship Id="rId5" Type="http://schemas.openxmlformats.org/officeDocument/2006/relationships/image" Target="../media/image14.png"/><Relationship Id="rId10" Type="http://schemas.openxmlformats.org/officeDocument/2006/relationships/image" Target="../media/image13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12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0.png"/><Relationship Id="rId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17.png"/><Relationship Id="rId9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wmf"/><Relationship Id="rId5" Type="http://schemas.openxmlformats.org/officeDocument/2006/relationships/image" Target="../media/image34.png"/><Relationship Id="rId4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aoblený obdélník 12"/>
          <p:cNvSpPr/>
          <p:nvPr/>
        </p:nvSpPr>
        <p:spPr>
          <a:xfrm>
            <a:off x="292246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320468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pic>
        <p:nvPicPr>
          <p:cNvPr id="4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44094" y="4604191"/>
            <a:ext cx="7314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ČÍSLO PROJEKTU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CZ.1.07/1.4.00/21.2364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44094" y="3038485"/>
            <a:ext cx="7610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NÁZEV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VY_32_INOVACE_01_17_M6_Hanak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70289" y="2552432"/>
            <a:ext cx="46537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>
                <a:solidFill>
                  <a:schemeClr val="bg1"/>
                </a:solidFill>
              </a:rPr>
              <a:t>AUTOR</a:t>
            </a:r>
            <a:r>
              <a:rPr lang="cs-CZ" sz="2800" dirty="0">
                <a:solidFill>
                  <a:schemeClr val="bg1"/>
                </a:solidFill>
              </a:rPr>
              <a:t>: Ing. Roman Hanák</a:t>
            </a:r>
          </a:p>
        </p:txBody>
      </p:sp>
      <p:sp>
        <p:nvSpPr>
          <p:cNvPr id="8" name="Obdélník 7"/>
          <p:cNvSpPr/>
          <p:nvPr/>
        </p:nvSpPr>
        <p:spPr>
          <a:xfrm>
            <a:off x="868130" y="3561705"/>
            <a:ext cx="21419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TÉMA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Úhel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19716" y="248538"/>
            <a:ext cx="8228748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bg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Název projektu: </a:t>
            </a:r>
            <a:r>
              <a:rPr lang="cs-CZ" sz="1600" dirty="0" smtClean="0">
                <a:solidFill>
                  <a:schemeClr val="bg1"/>
                </a:solidFill>
              </a:rPr>
              <a:t>Škola hrou</a:t>
            </a:r>
            <a:endParaRPr lang="cs-CZ" sz="1600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bg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bg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bg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844094" y="4072225"/>
            <a:ext cx="790437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>
                <a:solidFill>
                  <a:schemeClr val="bg1"/>
                </a:solidFill>
              </a:rPr>
              <a:t>OBSAH</a:t>
            </a:r>
            <a:r>
              <a:rPr lang="cs-CZ" sz="2800" dirty="0">
                <a:solidFill>
                  <a:schemeClr val="bg1"/>
                </a:solidFill>
              </a:rPr>
              <a:t>: </a:t>
            </a:r>
            <a:r>
              <a:rPr lang="cs-CZ" sz="2800" dirty="0" smtClean="0">
                <a:solidFill>
                  <a:schemeClr val="bg1"/>
                </a:solidFill>
              </a:rPr>
              <a:t>Sčítání úhlů a </a:t>
            </a:r>
            <a:r>
              <a:rPr lang="cs-CZ" sz="2800" smtClean="0">
                <a:solidFill>
                  <a:schemeClr val="bg1"/>
                </a:solidFill>
              </a:rPr>
              <a:t>jejich velikosti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67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70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08440" y="202265"/>
            <a:ext cx="8527119" cy="994487"/>
          </a:xfrm>
          <a:prstGeom prst="roundRect">
            <a:avLst>
              <a:gd name="adj" fmla="val 24231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60711" y="1344712"/>
            <a:ext cx="8609307" cy="5184576"/>
          </a:xfrm>
          <a:prstGeom prst="roundRect">
            <a:avLst>
              <a:gd name="adj" fmla="val 9691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7" name="Nadpis 1"/>
          <p:cNvSpPr>
            <a:spLocks noGrp="1"/>
          </p:cNvSpPr>
          <p:nvPr/>
        </p:nvSpPr>
        <p:spPr>
          <a:xfrm>
            <a:off x="3347864" y="171308"/>
            <a:ext cx="2016224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bg1"/>
                </a:solidFill>
              </a:rPr>
              <a:t>ANOTACE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obsah 2"/>
          <p:cNvSpPr>
            <a:spLocks noGrp="1"/>
          </p:cNvSpPr>
          <p:nvPr/>
        </p:nvSpPr>
        <p:spPr>
          <a:xfrm>
            <a:off x="423750" y="1556792"/>
            <a:ext cx="8296498" cy="2520280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>
                <a:solidFill>
                  <a:schemeClr val="bg1"/>
                </a:solidFill>
              </a:rPr>
              <a:t>H</a:t>
            </a:r>
            <a:r>
              <a:rPr lang="cs-CZ" sz="1800" dirty="0" smtClean="0">
                <a:solidFill>
                  <a:schemeClr val="bg1"/>
                </a:solidFill>
              </a:rPr>
              <a:t>odina je zaměřena na sčítání úhlů. Sčítání budeme dělat graficky i početně. Nalezneme </a:t>
            </a:r>
            <a:r>
              <a:rPr lang="cs-CZ" sz="1800" dirty="0">
                <a:solidFill>
                  <a:schemeClr val="bg1"/>
                </a:solidFill>
              </a:rPr>
              <a:t>zde řešené příklady i příklady pro samostatné procvičení, na kterých si žáci ověří, jestli danou látku pochopili. </a:t>
            </a:r>
          </a:p>
          <a:p>
            <a:r>
              <a:rPr lang="cs-CZ" sz="1800" dirty="0">
                <a:solidFill>
                  <a:schemeClr val="bg1"/>
                </a:solidFill>
              </a:rPr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r>
              <a:rPr lang="cs-CZ" sz="1800" dirty="0">
                <a:solidFill>
                  <a:schemeClr val="bg1"/>
                </a:solidFill>
              </a:rPr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r>
              <a:rPr lang="cs-CZ" sz="1800" dirty="0">
                <a:solidFill>
                  <a:schemeClr val="bg1"/>
                </a:solidFill>
              </a:rPr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tak, aby se 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cs-CZ" sz="1800" dirty="0">
              <a:solidFill>
                <a:schemeClr val="bg1"/>
              </a:solidFill>
            </a:endParaRPr>
          </a:p>
          <a:p>
            <a:pPr marL="0" indent="0" algn="ctr">
              <a:buNone/>
            </a:pPr>
            <a:endParaRPr lang="cs-CZ" sz="1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1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1800" dirty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 marL="0" indent="0" algn="ctr">
              <a:buNone/>
            </a:pPr>
            <a:endParaRPr lang="cs-CZ" sz="18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60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0" y="0"/>
            <a:ext cx="9056311" cy="670454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2" name="Zaoblený obdélník 41"/>
          <p:cNvSpPr/>
          <p:nvPr/>
        </p:nvSpPr>
        <p:spPr>
          <a:xfrm>
            <a:off x="179512" y="5634558"/>
            <a:ext cx="8712967" cy="800472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Zástupný symbol pro obsah 2"/>
              <p:cNvSpPr>
                <a:spLocks noGrp="1"/>
              </p:cNvSpPr>
              <p:nvPr/>
            </p:nvSpPr>
            <p:spPr>
              <a:xfrm>
                <a:off x="391417" y="5760024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Narýsujme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</a:t>
                </a:r>
              </a:p>
            </p:txBody>
          </p:sp>
        </mc:Choice>
        <mc:Fallback xmlns="">
          <p:sp>
            <p:nvSpPr>
              <p:cNvPr id="4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17" y="5760024"/>
                <a:ext cx="8363284" cy="549540"/>
              </a:xfrm>
              <a:prstGeom prst="rect">
                <a:avLst/>
              </a:prstGeom>
              <a:blipFill rotWithShape="1">
                <a:blip r:embed="rId2"/>
                <a:stretch>
                  <a:fillRect l="-1239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Zaoblený obdélník 43"/>
          <p:cNvSpPr/>
          <p:nvPr/>
        </p:nvSpPr>
        <p:spPr>
          <a:xfrm>
            <a:off x="179512" y="332656"/>
            <a:ext cx="8712967" cy="100811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5" name="Zástupný symbol pro obsah 2"/>
              <p:cNvSpPr>
                <a:spLocks noGrp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Narýsujte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 sečtěte je graficky.</a:t>
                </a:r>
              </a:p>
            </p:txBody>
          </p:sp>
        </mc:Choice>
        <mc:Fallback xmlns="">
          <p:sp>
            <p:nvSpPr>
              <p:cNvPr id="4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blipFill rotWithShape="1">
                <a:blip r:embed="rId3"/>
                <a:stretch>
                  <a:fillRect l="-1312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Zaoblený obdélník 45"/>
          <p:cNvSpPr/>
          <p:nvPr/>
        </p:nvSpPr>
        <p:spPr>
          <a:xfrm>
            <a:off x="179512" y="1466137"/>
            <a:ext cx="8712968" cy="4051095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0" name="Oblouk 49"/>
          <p:cNvSpPr/>
          <p:nvPr/>
        </p:nvSpPr>
        <p:spPr>
          <a:xfrm rot="5400000">
            <a:off x="-1124001" y="656294"/>
            <a:ext cx="3208019" cy="3208019"/>
          </a:xfrm>
          <a:prstGeom prst="arc">
            <a:avLst>
              <a:gd name="adj1" fmla="val 19363209"/>
              <a:gd name="adj2" fmla="val 21593938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Zástupný symbol pro obsah 2"/>
              <p:cNvSpPr>
                <a:spLocks noGrp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3" name="Přímá spojnice 52"/>
          <p:cNvCxnSpPr/>
          <p:nvPr/>
        </p:nvCxnSpPr>
        <p:spPr>
          <a:xfrm>
            <a:off x="480008" y="2231916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H="1">
            <a:off x="480008" y="2260304"/>
            <a:ext cx="2" cy="27609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Oblouk 57"/>
          <p:cNvSpPr/>
          <p:nvPr/>
        </p:nvSpPr>
        <p:spPr>
          <a:xfrm rot="14653298">
            <a:off x="1123529" y="2844721"/>
            <a:ext cx="3110356" cy="3110356"/>
          </a:xfrm>
          <a:prstGeom prst="arc">
            <a:avLst>
              <a:gd name="adj1" fmla="val 20905529"/>
              <a:gd name="adj2" fmla="val 3011158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6" name="Přímá spojnice 55"/>
          <p:cNvCxnSpPr/>
          <p:nvPr/>
        </p:nvCxnSpPr>
        <p:spPr>
          <a:xfrm flipH="1">
            <a:off x="2678707" y="1780923"/>
            <a:ext cx="1185680" cy="2654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950512" y="2179135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Zástupný symbol pro obsah 2"/>
              <p:cNvSpPr>
                <a:spLocks noGrp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5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683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0" grpId="0" animBg="1"/>
      <p:bldP spid="51" grpId="0"/>
      <p:bldP spid="58" grpId="0" animBg="1"/>
      <p:bldP spid="5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70454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79512" y="332656"/>
            <a:ext cx="8712967" cy="100811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Narýsujte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 sečtěte je graficky.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blipFill rotWithShape="1">
                <a:blip r:embed="rId2"/>
                <a:stretch>
                  <a:fillRect l="-1312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aoblený obdélník 4"/>
          <p:cNvSpPr/>
          <p:nvPr/>
        </p:nvSpPr>
        <p:spPr>
          <a:xfrm>
            <a:off x="179512" y="1466137"/>
            <a:ext cx="8712968" cy="4051095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9" name="Oblouk 8"/>
          <p:cNvSpPr/>
          <p:nvPr/>
        </p:nvSpPr>
        <p:spPr>
          <a:xfrm rot="5400000">
            <a:off x="-1124001" y="656294"/>
            <a:ext cx="3208019" cy="3208019"/>
          </a:xfrm>
          <a:prstGeom prst="arc">
            <a:avLst>
              <a:gd name="adj1" fmla="val 19363209"/>
              <a:gd name="adj2" fmla="val 21593938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louk 9"/>
          <p:cNvSpPr/>
          <p:nvPr/>
        </p:nvSpPr>
        <p:spPr>
          <a:xfrm rot="14653298">
            <a:off x="1123529" y="2880554"/>
            <a:ext cx="3110356" cy="3110356"/>
          </a:xfrm>
          <a:prstGeom prst="arc">
            <a:avLst>
              <a:gd name="adj1" fmla="val 20905529"/>
              <a:gd name="adj2" fmla="val 3011158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Zástupný symbol pro obsah 2"/>
              <p:cNvSpPr>
                <a:spLocks noGrp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" name="Přímá spojnice 12"/>
          <p:cNvCxnSpPr/>
          <p:nvPr/>
        </p:nvCxnSpPr>
        <p:spPr>
          <a:xfrm>
            <a:off x="480008" y="2231916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480008" y="2260304"/>
            <a:ext cx="2" cy="27609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950512" y="2179135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2678707" y="1780923"/>
            <a:ext cx="1185680" cy="2654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aoblený obdélník 16"/>
          <p:cNvSpPr/>
          <p:nvPr/>
        </p:nvSpPr>
        <p:spPr>
          <a:xfrm>
            <a:off x="179513" y="5634558"/>
            <a:ext cx="8712966" cy="800472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8" name="Zástupný symbol pro obsah 2"/>
          <p:cNvSpPr>
            <a:spLocks noGrp="1"/>
          </p:cNvSpPr>
          <p:nvPr/>
        </p:nvSpPr>
        <p:spPr>
          <a:xfrm>
            <a:off x="391417" y="5760024"/>
            <a:ext cx="8363284" cy="549540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2)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Zvolíme polopřímku VA.</a:t>
            </a:r>
          </a:p>
        </p:txBody>
      </p:sp>
      <p:cxnSp>
        <p:nvCxnSpPr>
          <p:cNvPr id="19" name="Přímá spojnice 18"/>
          <p:cNvCxnSpPr/>
          <p:nvPr/>
        </p:nvCxnSpPr>
        <p:spPr>
          <a:xfrm>
            <a:off x="5655091" y="4869160"/>
            <a:ext cx="309961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ástupný symbol pro obsah 2"/>
              <p:cNvSpPr>
                <a:spLocks noGrp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/>
          <p:cNvCxnSpPr/>
          <p:nvPr/>
        </p:nvCxnSpPr>
        <p:spPr>
          <a:xfrm flipV="1">
            <a:off x="8532440" y="4721696"/>
            <a:ext cx="0" cy="3684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5665831" y="4731692"/>
            <a:ext cx="0" cy="3684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630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70454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79512" y="332656"/>
            <a:ext cx="8712967" cy="100811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Narýsujte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 sečtěte je graficky.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blipFill rotWithShape="1">
                <a:blip r:embed="rId2"/>
                <a:stretch>
                  <a:fillRect l="-1312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aoblený obdélník 4"/>
          <p:cNvSpPr/>
          <p:nvPr/>
        </p:nvSpPr>
        <p:spPr>
          <a:xfrm>
            <a:off x="179512" y="1466137"/>
            <a:ext cx="8712968" cy="4051095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louk 5"/>
          <p:cNvSpPr/>
          <p:nvPr/>
        </p:nvSpPr>
        <p:spPr>
          <a:xfrm rot="5400000">
            <a:off x="-1124001" y="656294"/>
            <a:ext cx="3208019" cy="3208019"/>
          </a:xfrm>
          <a:prstGeom prst="arc">
            <a:avLst>
              <a:gd name="adj1" fmla="val 19363209"/>
              <a:gd name="adj2" fmla="val 21593938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4653298">
            <a:off x="1123529" y="2880554"/>
            <a:ext cx="3110356" cy="3110356"/>
          </a:xfrm>
          <a:prstGeom prst="arc">
            <a:avLst>
              <a:gd name="adj1" fmla="val 20905529"/>
              <a:gd name="adj2" fmla="val 3011158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480008" y="2231916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80008" y="2260304"/>
            <a:ext cx="2" cy="27609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950512" y="2179135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2678707" y="1780923"/>
            <a:ext cx="1185680" cy="2654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 13"/>
          <p:cNvSpPr/>
          <p:nvPr/>
        </p:nvSpPr>
        <p:spPr>
          <a:xfrm>
            <a:off x="179513" y="5634558"/>
            <a:ext cx="8712966" cy="962794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182961" y="5648097"/>
                <a:ext cx="8575188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3)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K polopřímce VA přeneseme úhel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 Tento úhel označíme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𝛼</m:t>
                        </m:r>
                      </m:e>
                      <m:sup>
                        <m: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´</m:t>
                        </m:r>
                      </m:sup>
                    </m:sSup>
                    <m:r>
                      <a:rPr lang="cs-CZ" sz="2600" b="0" i="1" dirty="0" smtClean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Úhel </a:t>
                </a:r>
                <a14:m>
                  <m:oMath xmlns:m="http://schemas.openxmlformats.org/officeDocument/2006/math">
                    <m:r>
                      <a:rPr lang="cs-CZ" sz="26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je shodný s úhlem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𝛼</m:t>
                        </m:r>
                      </m:e>
                      <m:sup>
                        <m: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´</m:t>
                        </m:r>
                      </m:sup>
                    </m:sSup>
                    <m:r>
                      <a:rPr lang="cs-CZ" sz="2600" i="1" dirty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sz="26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961" y="5648097"/>
                <a:ext cx="8575188" cy="549540"/>
              </a:xfrm>
              <a:prstGeom prst="rect">
                <a:avLst/>
              </a:prstGeom>
              <a:blipFill rotWithShape="1">
                <a:blip r:embed="rId5"/>
                <a:stretch>
                  <a:fillRect l="-1208" t="-10000" r="-1350" b="-9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8532440" y="4721696"/>
            <a:ext cx="0" cy="3684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Oblouk 20"/>
          <p:cNvSpPr/>
          <p:nvPr/>
        </p:nvSpPr>
        <p:spPr>
          <a:xfrm rot="5400000">
            <a:off x="-1560997" y="208583"/>
            <a:ext cx="4103441" cy="4103441"/>
          </a:xfrm>
          <a:prstGeom prst="arc">
            <a:avLst>
              <a:gd name="adj1" fmla="val 19020468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louk 21"/>
          <p:cNvSpPr/>
          <p:nvPr/>
        </p:nvSpPr>
        <p:spPr>
          <a:xfrm>
            <a:off x="3614110" y="2601100"/>
            <a:ext cx="4103441" cy="4103441"/>
          </a:xfrm>
          <a:prstGeom prst="arc">
            <a:avLst>
              <a:gd name="adj1" fmla="val 19102353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5" name="Přímá spojnice 24"/>
          <p:cNvCxnSpPr/>
          <p:nvPr/>
        </p:nvCxnSpPr>
        <p:spPr>
          <a:xfrm flipV="1">
            <a:off x="5665831" y="2987154"/>
            <a:ext cx="2495004" cy="188200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5655091" y="4869160"/>
            <a:ext cx="309961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blouk 26"/>
          <p:cNvSpPr/>
          <p:nvPr/>
        </p:nvSpPr>
        <p:spPr>
          <a:xfrm>
            <a:off x="907034" y="321746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>
            <a:off x="6890324" y="3561109"/>
            <a:ext cx="942973" cy="606408"/>
          </a:xfrm>
          <a:prstGeom prst="arc">
            <a:avLst>
              <a:gd name="adj1" fmla="val 13713391"/>
              <a:gd name="adj2" fmla="val 19071756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Zástupný symbol pro obsah 2"/>
              <p:cNvSpPr>
                <a:spLocks noGrp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28347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70454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79512" y="332656"/>
            <a:ext cx="8712967" cy="100811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Narýsujte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 sečtěte je graficky.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blipFill rotWithShape="1">
                <a:blip r:embed="rId2"/>
                <a:stretch>
                  <a:fillRect l="-1312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aoblený obdélník 4"/>
          <p:cNvSpPr/>
          <p:nvPr/>
        </p:nvSpPr>
        <p:spPr>
          <a:xfrm>
            <a:off x="179512" y="1466137"/>
            <a:ext cx="8712968" cy="4051095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louk 5"/>
          <p:cNvSpPr/>
          <p:nvPr/>
        </p:nvSpPr>
        <p:spPr>
          <a:xfrm rot="5400000">
            <a:off x="-1124001" y="656294"/>
            <a:ext cx="3208019" cy="3208019"/>
          </a:xfrm>
          <a:prstGeom prst="arc">
            <a:avLst>
              <a:gd name="adj1" fmla="val 19363209"/>
              <a:gd name="adj2" fmla="val 21593938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4653298">
            <a:off x="1123529" y="2880554"/>
            <a:ext cx="3110356" cy="3110356"/>
          </a:xfrm>
          <a:prstGeom prst="arc">
            <a:avLst>
              <a:gd name="adj1" fmla="val 20905529"/>
              <a:gd name="adj2" fmla="val 3011158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480008" y="2231916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80008" y="2260304"/>
            <a:ext cx="2" cy="27609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950512" y="2179135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2678707" y="1780923"/>
            <a:ext cx="1185680" cy="2654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 13"/>
          <p:cNvSpPr/>
          <p:nvPr/>
        </p:nvSpPr>
        <p:spPr>
          <a:xfrm>
            <a:off x="179513" y="5634558"/>
            <a:ext cx="8712966" cy="800472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5" name="Zástupný symbol pro obsah 2"/>
          <p:cNvSpPr>
            <a:spLocks noGrp="1"/>
          </p:cNvSpPr>
          <p:nvPr/>
        </p:nvSpPr>
        <p:spPr>
          <a:xfrm>
            <a:off x="391417" y="5760024"/>
            <a:ext cx="8363284" cy="549540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6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4) </a:t>
            </a:r>
            <a:r>
              <a:rPr lang="cs-CZ" sz="26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Druhé rameno označíme VB.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 flipV="1">
            <a:off x="8532440" y="4721696"/>
            <a:ext cx="0" cy="3684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ouk 19"/>
          <p:cNvSpPr/>
          <p:nvPr/>
        </p:nvSpPr>
        <p:spPr>
          <a:xfrm rot="5400000">
            <a:off x="-1560997" y="208583"/>
            <a:ext cx="4103441" cy="4103441"/>
          </a:xfrm>
          <a:prstGeom prst="arc">
            <a:avLst>
              <a:gd name="adj1" fmla="val 19020468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ouk 20"/>
          <p:cNvSpPr/>
          <p:nvPr/>
        </p:nvSpPr>
        <p:spPr>
          <a:xfrm>
            <a:off x="3614110" y="2601100"/>
            <a:ext cx="4103441" cy="4103441"/>
          </a:xfrm>
          <a:prstGeom prst="arc">
            <a:avLst>
              <a:gd name="adj1" fmla="val 19638847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/>
          <p:cNvCxnSpPr/>
          <p:nvPr/>
        </p:nvCxnSpPr>
        <p:spPr>
          <a:xfrm flipV="1">
            <a:off x="5665831" y="2987154"/>
            <a:ext cx="2495004" cy="188200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655091" y="4869160"/>
            <a:ext cx="309961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louk 23"/>
          <p:cNvSpPr/>
          <p:nvPr/>
        </p:nvSpPr>
        <p:spPr>
          <a:xfrm>
            <a:off x="907034" y="321746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Zástupný symbol pro obsah 2"/>
              <p:cNvSpPr>
                <a:spLocks noGrp="1"/>
              </p:cNvSpPr>
              <p:nvPr/>
            </p:nvSpPr>
            <p:spPr>
              <a:xfrm>
                <a:off x="7663938" y="2493542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𝐵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3938" y="2493542"/>
                <a:ext cx="496897" cy="51263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Přímá spojnice 27"/>
          <p:cNvCxnSpPr/>
          <p:nvPr/>
        </p:nvCxnSpPr>
        <p:spPr>
          <a:xfrm flipH="1" flipV="1">
            <a:off x="7912386" y="2939094"/>
            <a:ext cx="204459" cy="3309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7379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813376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79512" y="332656"/>
            <a:ext cx="8712967" cy="100811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Narýsujte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 sečtěte je graficky.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blipFill rotWithShape="1">
                <a:blip r:embed="rId2"/>
                <a:stretch>
                  <a:fillRect l="-1312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aoblený obdélník 4"/>
          <p:cNvSpPr/>
          <p:nvPr/>
        </p:nvSpPr>
        <p:spPr>
          <a:xfrm>
            <a:off x="179512" y="1466137"/>
            <a:ext cx="8712968" cy="4051095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louk 5"/>
          <p:cNvSpPr/>
          <p:nvPr/>
        </p:nvSpPr>
        <p:spPr>
          <a:xfrm rot="5400000">
            <a:off x="-1124001" y="656294"/>
            <a:ext cx="3208019" cy="3208019"/>
          </a:xfrm>
          <a:prstGeom prst="arc">
            <a:avLst>
              <a:gd name="adj1" fmla="val 19363209"/>
              <a:gd name="adj2" fmla="val 21593938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4653298">
            <a:off x="1123529" y="2880554"/>
            <a:ext cx="3110356" cy="3110356"/>
          </a:xfrm>
          <a:prstGeom prst="arc">
            <a:avLst>
              <a:gd name="adj1" fmla="val 20905529"/>
              <a:gd name="adj2" fmla="val 3011158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480008" y="2231916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80008" y="2260304"/>
            <a:ext cx="2" cy="27609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950512" y="2179135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2678707" y="1780923"/>
            <a:ext cx="1185680" cy="2654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 13"/>
          <p:cNvSpPr/>
          <p:nvPr/>
        </p:nvSpPr>
        <p:spPr>
          <a:xfrm>
            <a:off x="179513" y="5634557"/>
            <a:ext cx="8712966" cy="1069983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391417" y="5760024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5) </a:t>
                </a:r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K polopřímce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VB </a:t>
                </a:r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přeneseme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úhel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 Tento úhel označíme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i="1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𝛽</m:t>
                        </m:r>
                      </m:e>
                      <m:sup>
                        <m: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´</m:t>
                        </m:r>
                      </m:sup>
                    </m:sSup>
                    <m:r>
                      <a:rPr lang="cs-CZ" sz="2600" i="1" dirty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Úhel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je shodný s úhlem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</m:ctrlPr>
                      </m:sSupPr>
                      <m:e>
                        <m:r>
                          <a:rPr lang="cs-CZ" sz="2600" i="1" dirty="0" smtClean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𝛽</m:t>
                        </m:r>
                      </m:e>
                      <m:sup>
                        <m:r>
                          <a:rPr lang="cs-CZ" sz="2600" i="1" dirty="0">
                            <a:solidFill>
                              <a:schemeClr val="bg1"/>
                            </a:solidFill>
                            <a:latin typeface="Cambria Math"/>
                            <a:ea typeface="Cambria Math"/>
                          </a:rPr>
                          <m:t>´</m:t>
                        </m:r>
                      </m:sup>
                    </m:sSup>
                    <m:r>
                      <a:rPr lang="cs-CZ" sz="2600" i="1" dirty="0">
                        <a:solidFill>
                          <a:schemeClr val="bg1"/>
                        </a:solidFill>
                        <a:latin typeface="Cambria Math"/>
                        <a:ea typeface="Cambria Math"/>
                      </a:rPr>
                      <m:t>.</m:t>
                    </m:r>
                  </m:oMath>
                </a14:m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 algn="just">
                  <a:buNone/>
                </a:pP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cs-CZ" sz="26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417" y="5760024"/>
                <a:ext cx="8363284" cy="549540"/>
              </a:xfrm>
              <a:prstGeom prst="rect">
                <a:avLst/>
              </a:prstGeom>
              <a:blipFill rotWithShape="1">
                <a:blip r:embed="rId5"/>
                <a:stretch>
                  <a:fillRect l="-1239" t="-10000" r="-1385" b="-2011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 flipV="1">
            <a:off x="8532440" y="4721696"/>
            <a:ext cx="0" cy="3684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ouk 19"/>
          <p:cNvSpPr/>
          <p:nvPr/>
        </p:nvSpPr>
        <p:spPr>
          <a:xfrm rot="5400000">
            <a:off x="-1560997" y="208583"/>
            <a:ext cx="4103441" cy="4103441"/>
          </a:xfrm>
          <a:prstGeom prst="arc">
            <a:avLst>
              <a:gd name="adj1" fmla="val 19020468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ouk 20"/>
          <p:cNvSpPr/>
          <p:nvPr/>
        </p:nvSpPr>
        <p:spPr>
          <a:xfrm>
            <a:off x="3614110" y="2601100"/>
            <a:ext cx="4103441" cy="4103441"/>
          </a:xfrm>
          <a:prstGeom prst="arc">
            <a:avLst>
              <a:gd name="adj1" fmla="val 15336184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/>
          <p:cNvCxnSpPr/>
          <p:nvPr/>
        </p:nvCxnSpPr>
        <p:spPr>
          <a:xfrm flipV="1">
            <a:off x="5665831" y="2856408"/>
            <a:ext cx="2650585" cy="201275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655091" y="4869160"/>
            <a:ext cx="309961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louk 23"/>
          <p:cNvSpPr/>
          <p:nvPr/>
        </p:nvSpPr>
        <p:spPr>
          <a:xfrm>
            <a:off x="907034" y="321746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7663938" y="2493542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𝐵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63938" y="2493542"/>
                <a:ext cx="496897" cy="51263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/>
          <p:cNvCxnSpPr/>
          <p:nvPr/>
        </p:nvCxnSpPr>
        <p:spPr>
          <a:xfrm flipH="1" flipV="1">
            <a:off x="7912386" y="2939094"/>
            <a:ext cx="204459" cy="3309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louk 27"/>
          <p:cNvSpPr/>
          <p:nvPr/>
        </p:nvSpPr>
        <p:spPr>
          <a:xfrm rot="14653298">
            <a:off x="771385" y="2466681"/>
            <a:ext cx="3814643" cy="3814643"/>
          </a:xfrm>
          <a:prstGeom prst="arc">
            <a:avLst>
              <a:gd name="adj1" fmla="val 20539474"/>
              <a:gd name="adj2" fmla="val 3605381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 rot="12017038">
            <a:off x="1437531" y="249354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3" name="Přímá spojnice 32"/>
          <p:cNvCxnSpPr/>
          <p:nvPr/>
        </p:nvCxnSpPr>
        <p:spPr>
          <a:xfrm flipH="1" flipV="1">
            <a:off x="5225695" y="1827014"/>
            <a:ext cx="440137" cy="306015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Oblouk 34"/>
          <p:cNvSpPr/>
          <p:nvPr/>
        </p:nvSpPr>
        <p:spPr>
          <a:xfrm rot="12017038">
            <a:off x="5281213" y="2292454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>
                <a:off x="5903539" y="3521405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3539" y="3521405"/>
                <a:ext cx="496897" cy="51263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969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aoblený obdélník 2"/>
          <p:cNvSpPr/>
          <p:nvPr/>
        </p:nvSpPr>
        <p:spPr>
          <a:xfrm>
            <a:off x="0" y="0"/>
            <a:ext cx="9056311" cy="6813376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179512" y="332656"/>
            <a:ext cx="8712967" cy="100811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Zástupný symbol pro obsah 2"/>
              <p:cNvSpPr>
                <a:spLocks noGrp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Narýsujte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 sečtěte je graficky.</a:t>
                </a:r>
              </a:p>
            </p:txBody>
          </p:sp>
        </mc:Choice>
        <mc:Fallback xmlns="">
          <p:sp>
            <p:nvSpPr>
              <p:cNvPr id="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blipFill rotWithShape="1">
                <a:blip r:embed="rId2"/>
                <a:stretch>
                  <a:fillRect l="-1312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Zaoblený obdélník 5"/>
          <p:cNvSpPr/>
          <p:nvPr/>
        </p:nvSpPr>
        <p:spPr>
          <a:xfrm>
            <a:off x="179512" y="1466137"/>
            <a:ext cx="8712968" cy="4051095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7" name="Oblouk 6"/>
          <p:cNvSpPr/>
          <p:nvPr/>
        </p:nvSpPr>
        <p:spPr>
          <a:xfrm rot="5400000">
            <a:off x="-1124001" y="656294"/>
            <a:ext cx="3208019" cy="3208019"/>
          </a:xfrm>
          <a:prstGeom prst="arc">
            <a:avLst>
              <a:gd name="adj1" fmla="val 19363209"/>
              <a:gd name="adj2" fmla="val 21593938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louk 7"/>
          <p:cNvSpPr/>
          <p:nvPr/>
        </p:nvSpPr>
        <p:spPr>
          <a:xfrm rot="14653298">
            <a:off x="1123529" y="2880554"/>
            <a:ext cx="3110356" cy="3110356"/>
          </a:xfrm>
          <a:prstGeom prst="arc">
            <a:avLst>
              <a:gd name="adj1" fmla="val 20905529"/>
              <a:gd name="adj2" fmla="val 3011158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Zástupný symbol pro obsah 2"/>
              <p:cNvSpPr>
                <a:spLocks noGrp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9126" y="2856408"/>
                <a:ext cx="496897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Přímá spojnice 10"/>
          <p:cNvCxnSpPr/>
          <p:nvPr/>
        </p:nvCxnSpPr>
        <p:spPr>
          <a:xfrm>
            <a:off x="480008" y="2231916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480008" y="2260304"/>
            <a:ext cx="2" cy="27609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950512" y="2179135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2678707" y="1780923"/>
            <a:ext cx="1185680" cy="2654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aoblený obdélník 14"/>
          <p:cNvSpPr/>
          <p:nvPr/>
        </p:nvSpPr>
        <p:spPr>
          <a:xfrm>
            <a:off x="179513" y="5634557"/>
            <a:ext cx="8712966" cy="1069983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412192" y="5894778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6)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Třetí </a:t>
                </a:r>
                <a:r>
                  <a:rPr lang="cs-CZ" sz="26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rameno označíme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VC.</a:t>
                </a: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cs-CZ" sz="26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894778"/>
                <a:ext cx="8363284" cy="549540"/>
              </a:xfrm>
              <a:prstGeom prst="rect">
                <a:avLst/>
              </a:prstGeom>
              <a:blipFill rotWithShape="1">
                <a:blip r:embed="rId5"/>
                <a:stretch>
                  <a:fillRect l="-1312" t="-10000" b="-4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8532440" y="4721696"/>
            <a:ext cx="0" cy="3684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blouk 19"/>
          <p:cNvSpPr/>
          <p:nvPr/>
        </p:nvSpPr>
        <p:spPr>
          <a:xfrm rot="5400000">
            <a:off x="-1560997" y="208583"/>
            <a:ext cx="4103441" cy="4103441"/>
          </a:xfrm>
          <a:prstGeom prst="arc">
            <a:avLst>
              <a:gd name="adj1" fmla="val 19020468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Oblouk 20"/>
          <p:cNvSpPr/>
          <p:nvPr/>
        </p:nvSpPr>
        <p:spPr>
          <a:xfrm>
            <a:off x="3614110" y="2601100"/>
            <a:ext cx="4103441" cy="4103441"/>
          </a:xfrm>
          <a:prstGeom prst="arc">
            <a:avLst>
              <a:gd name="adj1" fmla="val 15635719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22" name="Přímá spojnice 21"/>
          <p:cNvCxnSpPr/>
          <p:nvPr/>
        </p:nvCxnSpPr>
        <p:spPr>
          <a:xfrm flipV="1">
            <a:off x="5665831" y="2856408"/>
            <a:ext cx="2650585" cy="201275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5655091" y="4869160"/>
            <a:ext cx="309961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blouk 23"/>
          <p:cNvSpPr/>
          <p:nvPr/>
        </p:nvSpPr>
        <p:spPr>
          <a:xfrm>
            <a:off x="907034" y="321746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4535996" y="1717271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𝐶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5996" y="1717271"/>
                <a:ext cx="496897" cy="51263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/>
          <p:cNvCxnSpPr/>
          <p:nvPr/>
        </p:nvCxnSpPr>
        <p:spPr>
          <a:xfrm flipH="1" flipV="1">
            <a:off x="7912386" y="2939094"/>
            <a:ext cx="204459" cy="3309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louk 27"/>
          <p:cNvSpPr/>
          <p:nvPr/>
        </p:nvSpPr>
        <p:spPr>
          <a:xfrm rot="14653298">
            <a:off x="771385" y="2466681"/>
            <a:ext cx="3814643" cy="3814643"/>
          </a:xfrm>
          <a:prstGeom prst="arc">
            <a:avLst>
              <a:gd name="adj1" fmla="val 20539474"/>
              <a:gd name="adj2" fmla="val 3605381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louk 28"/>
          <p:cNvSpPr/>
          <p:nvPr/>
        </p:nvSpPr>
        <p:spPr>
          <a:xfrm rot="12017038">
            <a:off x="1437531" y="249354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0" name="Přímá spojnice 29"/>
          <p:cNvCxnSpPr/>
          <p:nvPr/>
        </p:nvCxnSpPr>
        <p:spPr>
          <a:xfrm flipH="1" flipV="1">
            <a:off x="5225695" y="1827014"/>
            <a:ext cx="440137" cy="306015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5903539" y="3521405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3539" y="3521405"/>
                <a:ext cx="496897" cy="51263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7912386" y="255917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𝐵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2386" y="2559174"/>
                <a:ext cx="496897" cy="51263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Přímá spojnice 33"/>
          <p:cNvCxnSpPr/>
          <p:nvPr/>
        </p:nvCxnSpPr>
        <p:spPr>
          <a:xfrm flipH="1">
            <a:off x="5123466" y="1916832"/>
            <a:ext cx="322297" cy="5974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6262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813376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79512" y="332656"/>
            <a:ext cx="8712967" cy="100811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Narýsujte dva ostré úhly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a sečtěte je graficky.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48680"/>
                <a:ext cx="8363284" cy="549540"/>
              </a:xfrm>
              <a:prstGeom prst="rect">
                <a:avLst/>
              </a:prstGeom>
              <a:blipFill rotWithShape="1">
                <a:blip r:embed="rId2"/>
                <a:stretch>
                  <a:fillRect l="-1312" t="-10000" b="-1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Zaoblený obdélník 4"/>
          <p:cNvSpPr/>
          <p:nvPr/>
        </p:nvSpPr>
        <p:spPr>
          <a:xfrm>
            <a:off x="179512" y="1466137"/>
            <a:ext cx="8712968" cy="4051095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6" name="Oblouk 5"/>
          <p:cNvSpPr/>
          <p:nvPr/>
        </p:nvSpPr>
        <p:spPr>
          <a:xfrm rot="5400000">
            <a:off x="-1124001" y="656294"/>
            <a:ext cx="3208019" cy="3208019"/>
          </a:xfrm>
          <a:prstGeom prst="arc">
            <a:avLst>
              <a:gd name="adj1" fmla="val 19363209"/>
              <a:gd name="adj2" fmla="val 21593938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louk 6"/>
          <p:cNvSpPr/>
          <p:nvPr/>
        </p:nvSpPr>
        <p:spPr>
          <a:xfrm rot="14653298">
            <a:off x="1123529" y="2880554"/>
            <a:ext cx="3110356" cy="3110356"/>
          </a:xfrm>
          <a:prstGeom prst="arc">
            <a:avLst>
              <a:gd name="adj1" fmla="val 20905529"/>
              <a:gd name="adj2" fmla="val 3011158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Zástupný symbol pro obsah 2"/>
              <p:cNvSpPr>
                <a:spLocks noGrp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009" y="2987154"/>
                <a:ext cx="496897" cy="51263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Zástupný symbol pro obsah 2"/>
              <p:cNvSpPr>
                <a:spLocks noGrp="1"/>
              </p:cNvSpPr>
              <p:nvPr/>
            </p:nvSpPr>
            <p:spPr>
              <a:xfrm>
                <a:off x="2105087" y="2856408"/>
                <a:ext cx="804976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087" y="2856408"/>
                <a:ext cx="804976" cy="51263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Přímá spojnice 9"/>
          <p:cNvCxnSpPr/>
          <p:nvPr/>
        </p:nvCxnSpPr>
        <p:spPr>
          <a:xfrm>
            <a:off x="480008" y="2231916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 flipH="1">
            <a:off x="480008" y="2260304"/>
            <a:ext cx="2" cy="276097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950512" y="2179135"/>
            <a:ext cx="1728195" cy="2256923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2678707" y="1780923"/>
            <a:ext cx="1185680" cy="265480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aoblený obdélník 13"/>
          <p:cNvSpPr/>
          <p:nvPr/>
        </p:nvSpPr>
        <p:spPr>
          <a:xfrm>
            <a:off x="179513" y="5634557"/>
            <a:ext cx="8712966" cy="1069983"/>
          </a:xfrm>
          <a:prstGeom prst="roundRect">
            <a:avLst>
              <a:gd name="adj" fmla="val 1470"/>
            </a:avLst>
          </a:prstGeom>
          <a:solidFill>
            <a:schemeClr val="tx1"/>
          </a:soli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Zástupný symbol pro obsah 2"/>
              <p:cNvSpPr>
                <a:spLocks noGrp="1"/>
              </p:cNvSpPr>
              <p:nvPr/>
            </p:nvSpPr>
            <p:spPr>
              <a:xfrm>
                <a:off x="412192" y="5894778"/>
                <a:ext cx="8363284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6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7) </a:t>
                </a:r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Úhel AVC je grafický součtem úhlů </a:t>
                </a:r>
                <a14:m>
                  <m:oMath xmlns:m="http://schemas.openxmlformats.org/officeDocument/2006/math"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6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, </m:t>
                    </m:r>
                    <m:r>
                      <a:rPr lang="cs-CZ" sz="26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sz="26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</a:t>
                </a:r>
                <a:endParaRPr lang="cs-CZ" sz="26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6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.</m:t>
                      </m:r>
                    </m:oMath>
                  </m:oMathPara>
                </a14:m>
                <a:endParaRPr lang="cs-CZ" sz="26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192" y="5894778"/>
                <a:ext cx="8363284" cy="549540"/>
              </a:xfrm>
              <a:prstGeom prst="rect">
                <a:avLst/>
              </a:prstGeom>
              <a:blipFill rotWithShape="1">
                <a:blip r:embed="rId5"/>
                <a:stretch>
                  <a:fillRect l="-1312" t="-10000" b="-4000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ástupný symbol pro obsah 2"/>
              <p:cNvSpPr>
                <a:spLocks noGrp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𝑉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5091" y="4887168"/>
                <a:ext cx="496897" cy="512637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Zástupný symbol pro obsah 2"/>
              <p:cNvSpPr>
                <a:spLocks noGrp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1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60835" y="4887168"/>
                <a:ext cx="496897" cy="51263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Přímá spojnice 17"/>
          <p:cNvCxnSpPr/>
          <p:nvPr/>
        </p:nvCxnSpPr>
        <p:spPr>
          <a:xfrm flipV="1">
            <a:off x="8532440" y="4721696"/>
            <a:ext cx="0" cy="36842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blouk 18"/>
          <p:cNvSpPr/>
          <p:nvPr/>
        </p:nvSpPr>
        <p:spPr>
          <a:xfrm rot="5400000">
            <a:off x="-1560997" y="208583"/>
            <a:ext cx="4103441" cy="4103441"/>
          </a:xfrm>
          <a:prstGeom prst="arc">
            <a:avLst>
              <a:gd name="adj1" fmla="val 19020468"/>
              <a:gd name="adj2" fmla="val 375468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Oblouk 22"/>
          <p:cNvSpPr/>
          <p:nvPr/>
        </p:nvSpPr>
        <p:spPr>
          <a:xfrm>
            <a:off x="907034" y="321746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4535996" y="1717271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𝐶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5996" y="1717271"/>
                <a:ext cx="496897" cy="51263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Oblouk 26"/>
          <p:cNvSpPr/>
          <p:nvPr/>
        </p:nvSpPr>
        <p:spPr>
          <a:xfrm rot="14653298">
            <a:off x="771385" y="2466681"/>
            <a:ext cx="3814643" cy="3814643"/>
          </a:xfrm>
          <a:prstGeom prst="arc">
            <a:avLst>
              <a:gd name="adj1" fmla="val 20539474"/>
              <a:gd name="adj2" fmla="val 3605381"/>
            </a:avLst>
          </a:prstGeom>
          <a:noFill/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Oblouk 27"/>
          <p:cNvSpPr/>
          <p:nvPr/>
        </p:nvSpPr>
        <p:spPr>
          <a:xfrm rot="12017038">
            <a:off x="1437531" y="2493541"/>
            <a:ext cx="860635" cy="1156541"/>
          </a:xfrm>
          <a:prstGeom prst="arc">
            <a:avLst>
              <a:gd name="adj1" fmla="val 20197305"/>
              <a:gd name="adj2" fmla="val 2754999"/>
            </a:avLst>
          </a:prstGeom>
          <a:ln w="222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Zástupný symbol pro obsah 2"/>
              <p:cNvSpPr>
                <a:spLocks noGrp="1"/>
              </p:cNvSpPr>
              <p:nvPr/>
            </p:nvSpPr>
            <p:spPr>
              <a:xfrm>
                <a:off x="7912386" y="2559174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𝐵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1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12386" y="2559174"/>
                <a:ext cx="496897" cy="512637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2" name="Přímá spojnice 31"/>
          <p:cNvCxnSpPr/>
          <p:nvPr/>
        </p:nvCxnSpPr>
        <p:spPr>
          <a:xfrm flipH="1">
            <a:off x="5123466" y="1916832"/>
            <a:ext cx="322297" cy="5974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blouk 35"/>
          <p:cNvSpPr/>
          <p:nvPr/>
        </p:nvSpPr>
        <p:spPr>
          <a:xfrm>
            <a:off x="2910062" y="2288863"/>
            <a:ext cx="5511538" cy="5234089"/>
          </a:xfrm>
          <a:prstGeom prst="arc">
            <a:avLst>
              <a:gd name="adj1" fmla="val 15731641"/>
              <a:gd name="adj2" fmla="val 21580626"/>
            </a:avLst>
          </a:prstGeom>
          <a:solidFill>
            <a:srgbClr val="FFFF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louk 19"/>
          <p:cNvSpPr/>
          <p:nvPr/>
        </p:nvSpPr>
        <p:spPr>
          <a:xfrm>
            <a:off x="3879342" y="3093793"/>
            <a:ext cx="3644986" cy="3496525"/>
          </a:xfrm>
          <a:prstGeom prst="arc">
            <a:avLst>
              <a:gd name="adj1" fmla="val 19414328"/>
              <a:gd name="adj2" fmla="val 29434"/>
            </a:avLst>
          </a:prstGeom>
          <a:solidFill>
            <a:srgbClr val="FF000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louk 34"/>
          <p:cNvSpPr/>
          <p:nvPr/>
        </p:nvSpPr>
        <p:spPr>
          <a:xfrm>
            <a:off x="3879342" y="3041443"/>
            <a:ext cx="3572980" cy="3601224"/>
          </a:xfrm>
          <a:prstGeom prst="arc">
            <a:avLst>
              <a:gd name="adj1" fmla="val 15657534"/>
              <a:gd name="adj2" fmla="val 19404343"/>
            </a:avLst>
          </a:prstGeom>
          <a:solidFill>
            <a:srgbClr val="0070C0"/>
          </a:solidFill>
          <a:ln w="317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5903539" y="3521405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𝛽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03539" y="3521405"/>
                <a:ext cx="496897" cy="512637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𝛼</m:t>
                          </m:r>
                        </m:e>
                        <m:sup>
                          <m:r>
                            <a:rPr lang="cs-CZ" sz="2800" b="0" i="1" dirty="0" smtClean="0">
                              <a:solidFill>
                                <a:schemeClr val="bg1"/>
                              </a:solidFill>
                              <a:latin typeface="Cambria Math"/>
                              <a:ea typeface="Cambria Math"/>
                            </a:rPr>
                            <m:t>´</m:t>
                          </m:r>
                        </m:sup>
                      </m:sSup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7999" y="4167517"/>
                <a:ext cx="496897" cy="512637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/>
          <p:cNvCxnSpPr/>
          <p:nvPr/>
        </p:nvCxnSpPr>
        <p:spPr>
          <a:xfrm flipH="1" flipV="1">
            <a:off x="7912386" y="2939094"/>
            <a:ext cx="204459" cy="33096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 flipV="1">
            <a:off x="5665831" y="2856408"/>
            <a:ext cx="2650585" cy="201275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 flipV="1">
            <a:off x="5225695" y="1827014"/>
            <a:ext cx="440137" cy="306015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5655091" y="4869160"/>
            <a:ext cx="309961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Zástupný symbol pro obsah 2"/>
              <p:cNvSpPr>
                <a:spLocks noGrp="1"/>
              </p:cNvSpPr>
              <p:nvPr/>
            </p:nvSpPr>
            <p:spPr>
              <a:xfrm rot="1913123">
                <a:off x="6250485" y="2785124"/>
                <a:ext cx="1411924" cy="512637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dirty="0" smtClean="0">
                          <a:solidFill>
                            <a:schemeClr val="bg1"/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 rot="1913123">
                <a:off x="6250485" y="2785124"/>
                <a:ext cx="1411924" cy="512637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8971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056311" cy="6704542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40" name="Zaoblený obdélník 39"/>
          <p:cNvSpPr/>
          <p:nvPr/>
        </p:nvSpPr>
        <p:spPr>
          <a:xfrm>
            <a:off x="66434" y="4109171"/>
            <a:ext cx="8887808" cy="2056133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FF3399"/>
              </a:gs>
              <a:gs pos="0">
                <a:schemeClr val="accent2">
                  <a:lumMod val="40000"/>
                  <a:lumOff val="60000"/>
                </a:schemeClr>
              </a:gs>
              <a:gs pos="50000">
                <a:srgbClr val="FFFF00"/>
              </a:gs>
              <a:gs pos="100000">
                <a:schemeClr val="accent2">
                  <a:lumMod val="40000"/>
                  <a:lumOff val="60000"/>
                </a:schemeClr>
              </a:gs>
              <a:gs pos="100000">
                <a:srgbClr val="3366FF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3" name="Zaoblený obdélník 2"/>
          <p:cNvSpPr/>
          <p:nvPr/>
        </p:nvSpPr>
        <p:spPr>
          <a:xfrm>
            <a:off x="36594" y="30172"/>
            <a:ext cx="8917648" cy="1339320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269274" y="246196"/>
                <a:ext cx="8655128" cy="1123296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2) </a:t>
                </a: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Sečtěte početně úhly: a) 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=65° 51´,</m:t>
                    </m:r>
                    <m:r>
                      <a:rPr lang="cs-CZ" sz="28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=38° 53´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                                       b</a:t>
                </a: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  </a:t>
                </a: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=51° 31´,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=22° 33´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 </a:t>
                </a: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274" y="246196"/>
                <a:ext cx="8655128" cy="1123296"/>
              </a:xfrm>
              <a:prstGeom prst="rect">
                <a:avLst/>
              </a:prstGeom>
              <a:blipFill rotWithShape="1">
                <a:blip r:embed="rId2"/>
                <a:stretch>
                  <a:fillRect l="-1408" t="-5405" r="-9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Zaoblený obdélník 20"/>
          <p:cNvSpPr/>
          <p:nvPr/>
        </p:nvSpPr>
        <p:spPr>
          <a:xfrm>
            <a:off x="36594" y="1919031"/>
            <a:ext cx="8887808" cy="2190139"/>
          </a:xfrm>
          <a:prstGeom prst="roundRect">
            <a:avLst>
              <a:gd name="adj" fmla="val 1470"/>
            </a:avLst>
          </a:prstGeom>
          <a:gradFill>
            <a:gsLst>
              <a:gs pos="0">
                <a:srgbClr val="FF3399"/>
              </a:gs>
              <a:gs pos="0">
                <a:schemeClr val="accent2">
                  <a:lumMod val="40000"/>
                  <a:lumOff val="60000"/>
                </a:schemeClr>
              </a:gs>
              <a:gs pos="50000">
                <a:srgbClr val="FFFF00"/>
              </a:gs>
              <a:gs pos="100000">
                <a:schemeClr val="accent2">
                  <a:lumMod val="40000"/>
                  <a:lumOff val="60000"/>
                </a:schemeClr>
              </a:gs>
              <a:gs pos="100000">
                <a:srgbClr val="3366FF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1430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2800" dirty="0"/>
          </a:p>
        </p:txBody>
      </p:sp>
      <p:sp>
        <p:nvSpPr>
          <p:cNvPr id="22" name="Zástupný symbol pro obsah 2"/>
          <p:cNvSpPr>
            <a:spLocks noGrp="1"/>
          </p:cNvSpPr>
          <p:nvPr/>
        </p:nvSpPr>
        <p:spPr>
          <a:xfrm>
            <a:off x="269274" y="1369492"/>
            <a:ext cx="2285111" cy="549540"/>
          </a:xfrm>
          <a:prstGeom prst="rect">
            <a:avLst/>
          </a:prstGeom>
          <a:noFill/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Řešení: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Zástupný symbol pro obsah 2"/>
              <p:cNvSpPr>
                <a:spLocks noGrp="1"/>
              </p:cNvSpPr>
              <p:nvPr/>
            </p:nvSpPr>
            <p:spPr>
              <a:xfrm>
                <a:off x="240030" y="2194911"/>
                <a:ext cx="4925611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/>
                  </a:rPr>
                  <a:t>a)  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=65° 51´+38° 53´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0030" y="2194911"/>
                <a:ext cx="4925611" cy="549540"/>
              </a:xfrm>
              <a:prstGeom prst="rect">
                <a:avLst/>
              </a:prstGeom>
              <a:blipFill rotWithShape="1">
                <a:blip r:embed="rId3"/>
                <a:stretch>
                  <a:fillRect l="-2475" t="-11111" b="-2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ástupný symbol pro obsah 2"/>
              <p:cNvSpPr>
                <a:spLocks noGrp="1"/>
              </p:cNvSpPr>
              <p:nvPr/>
            </p:nvSpPr>
            <p:spPr>
              <a:xfrm>
                <a:off x="798517" y="2760143"/>
                <a:ext cx="351173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=103° 104´</m:t>
                      </m:r>
                      <m:r>
                        <m:rPr>
                          <m:nor/>
                        </m:rPr>
                        <a:rPr lang="cs-CZ" sz="2800" spc="3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m:t> </m:t>
                      </m:r>
                    </m:oMath>
                  </m:oMathPara>
                </a14:m>
                <a:endParaRPr lang="cs-CZ" sz="2800" spc="3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517" y="2760143"/>
                <a:ext cx="3511736" cy="54954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ástupný symbol pro obsah 2"/>
              <p:cNvSpPr>
                <a:spLocks noGrp="1"/>
              </p:cNvSpPr>
              <p:nvPr/>
            </p:nvSpPr>
            <p:spPr>
              <a:xfrm>
                <a:off x="6524600" y="2203368"/>
                <a:ext cx="158417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65° 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 </m:t>
                    </m:r>
                    <m:r>
                      <a:rPr lang="cs-CZ" sz="2800" i="1" spc="3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51´</m:t>
                    </m:r>
                  </m:oMath>
                </a14:m>
                <a:r>
                  <a:rPr lang="cs-CZ" sz="2800" spc="3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4600" y="2203368"/>
                <a:ext cx="1584176" cy="549540"/>
              </a:xfrm>
              <a:prstGeom prst="rect">
                <a:avLst/>
              </a:prstGeom>
              <a:blipFill rotWithShape="1">
                <a:blip r:embed="rId5"/>
                <a:stretch>
                  <a:fillRect r="-3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Zástupný symbol pro obsah 2"/>
              <p:cNvSpPr>
                <a:spLocks noGrp="1"/>
              </p:cNvSpPr>
              <p:nvPr/>
            </p:nvSpPr>
            <p:spPr>
              <a:xfrm>
                <a:off x="6524600" y="2670276"/>
                <a:ext cx="158417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38</m:t>
                    </m:r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° 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 </m:t>
                    </m:r>
                    <m:r>
                      <a:rPr lang="cs-CZ" sz="2800" i="1" spc="3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5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3</m:t>
                    </m:r>
                    <m:r>
                      <a:rPr lang="cs-CZ" sz="2800" i="1" spc="3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´</m:t>
                    </m:r>
                  </m:oMath>
                </a14:m>
                <a:r>
                  <a:rPr lang="cs-CZ" sz="2800" spc="3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4600" y="2670276"/>
                <a:ext cx="1584176" cy="549540"/>
              </a:xfrm>
              <a:prstGeom prst="rect">
                <a:avLst/>
              </a:prstGeom>
              <a:blipFill rotWithShape="1">
                <a:blip r:embed="rId6"/>
                <a:stretch>
                  <a:fillRect r="-3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7" name="Přímá spojnice 26"/>
          <p:cNvCxnSpPr/>
          <p:nvPr/>
        </p:nvCxnSpPr>
        <p:spPr>
          <a:xfrm>
            <a:off x="6372200" y="3192778"/>
            <a:ext cx="194748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Zástupný symbol pro obsah 2"/>
              <p:cNvSpPr>
                <a:spLocks noGrp="1"/>
              </p:cNvSpPr>
              <p:nvPr/>
            </p:nvSpPr>
            <p:spPr>
              <a:xfrm>
                <a:off x="6311461" y="3291966"/>
                <a:ext cx="158417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103</m:t>
                    </m:r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° 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104</m:t>
                    </m:r>
                    <m:r>
                      <a:rPr lang="cs-CZ" sz="2800" i="1" spc="3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´</m:t>
                    </m:r>
                  </m:oMath>
                </a14:m>
                <a:r>
                  <a:rPr lang="cs-CZ" sz="2800" spc="3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11461" y="3291966"/>
                <a:ext cx="1584176" cy="549540"/>
              </a:xfrm>
              <a:prstGeom prst="rect">
                <a:avLst/>
              </a:prstGeom>
              <a:blipFill rotWithShape="1">
                <a:blip r:embed="rId7"/>
                <a:stretch>
                  <a:fillRect r="-1846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Zástupný symbol pro obsah 2"/>
              <p:cNvSpPr>
                <a:spLocks noGrp="1"/>
              </p:cNvSpPr>
              <p:nvPr/>
            </p:nvSpPr>
            <p:spPr>
              <a:xfrm>
                <a:off x="798517" y="3318937"/>
                <a:ext cx="351173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=104° 54´</m:t>
                      </m:r>
                      <m:r>
                        <m:rPr>
                          <m:nor/>
                        </m:rPr>
                        <a:rPr lang="cs-CZ" sz="2800" spc="3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m:t> </m:t>
                      </m:r>
                    </m:oMath>
                  </m:oMathPara>
                </a14:m>
                <a:endParaRPr lang="cs-CZ" sz="2800" spc="3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8517" y="3318937"/>
                <a:ext cx="3511736" cy="54954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Zástupný symbol pro obsah 2"/>
              <p:cNvSpPr>
                <a:spLocks noGrp="1"/>
              </p:cNvSpPr>
              <p:nvPr/>
            </p:nvSpPr>
            <p:spPr>
              <a:xfrm>
                <a:off x="213638" y="4243892"/>
                <a:ext cx="4925611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:r>
                  <a:rPr lang="cs-CZ" sz="2800" b="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  <a:ea typeface="Cambria Math"/>
                  </a:rPr>
                  <a:t>b)   </a:t>
                </a:r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+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=15° 31´+22° 33´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638" y="4243892"/>
                <a:ext cx="4925611" cy="549540"/>
              </a:xfrm>
              <a:prstGeom prst="rect">
                <a:avLst/>
              </a:prstGeom>
              <a:blipFill rotWithShape="1">
                <a:blip r:embed="rId9"/>
                <a:stretch>
                  <a:fillRect l="-2475" t="-11111" b="-255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Zástupný symbol pro obsah 2"/>
              <p:cNvSpPr>
                <a:spLocks noGrp="1"/>
              </p:cNvSpPr>
              <p:nvPr/>
            </p:nvSpPr>
            <p:spPr>
              <a:xfrm>
                <a:off x="772125" y="4809124"/>
                <a:ext cx="351173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=73° 64´</m:t>
                      </m:r>
                      <m:r>
                        <m:rPr>
                          <m:nor/>
                        </m:rPr>
                        <a:rPr lang="cs-CZ" sz="2800" spc="3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m:t> </m:t>
                      </m:r>
                    </m:oMath>
                  </m:oMathPara>
                </a14:m>
                <a:endParaRPr lang="cs-CZ" sz="2800" spc="3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125" y="4809124"/>
                <a:ext cx="3511736" cy="54954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Zástupný symbol pro obsah 2"/>
              <p:cNvSpPr>
                <a:spLocks noGrp="1"/>
              </p:cNvSpPr>
              <p:nvPr/>
            </p:nvSpPr>
            <p:spPr>
              <a:xfrm>
                <a:off x="6498208" y="4252349"/>
                <a:ext cx="158417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5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1</m:t>
                    </m:r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° 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 3</m:t>
                    </m:r>
                    <m:r>
                      <a:rPr lang="cs-CZ" sz="2800" i="1" spc="3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1´</m:t>
                    </m:r>
                  </m:oMath>
                </a14:m>
                <a:r>
                  <a:rPr lang="cs-CZ" sz="2800" spc="3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5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208" y="4252349"/>
                <a:ext cx="1584176" cy="549540"/>
              </a:xfrm>
              <a:prstGeom prst="rect">
                <a:avLst/>
              </a:prstGeom>
              <a:blipFill rotWithShape="1">
                <a:blip r:embed="rId11"/>
                <a:stretch>
                  <a:fillRect r="-3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Zástupný symbol pro obsah 2"/>
              <p:cNvSpPr>
                <a:spLocks noGrp="1"/>
              </p:cNvSpPr>
              <p:nvPr/>
            </p:nvSpPr>
            <p:spPr>
              <a:xfrm>
                <a:off x="6498208" y="4719257"/>
                <a:ext cx="158417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22</m:t>
                    </m:r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° 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 33</m:t>
                    </m:r>
                    <m:r>
                      <a:rPr lang="cs-CZ" sz="2800" i="1" spc="3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´</m:t>
                    </m:r>
                  </m:oMath>
                </a14:m>
                <a:r>
                  <a:rPr lang="cs-CZ" sz="2800" spc="3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6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208" y="4719257"/>
                <a:ext cx="1584176" cy="549540"/>
              </a:xfrm>
              <a:prstGeom prst="rect">
                <a:avLst/>
              </a:prstGeom>
              <a:blipFill rotWithShape="1">
                <a:blip r:embed="rId12"/>
                <a:stretch>
                  <a:fillRect r="-3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7" name="Přímá spojnice 36"/>
          <p:cNvCxnSpPr/>
          <p:nvPr/>
        </p:nvCxnSpPr>
        <p:spPr>
          <a:xfrm>
            <a:off x="6345808" y="5241759"/>
            <a:ext cx="1947482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Zástupný symbol pro obsah 2"/>
              <p:cNvSpPr>
                <a:spLocks noGrp="1"/>
              </p:cNvSpPr>
              <p:nvPr/>
            </p:nvSpPr>
            <p:spPr>
              <a:xfrm>
                <a:off x="6498208" y="5336765"/>
                <a:ext cx="158417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 xmlns:m="http://schemas.openxmlformats.org/officeDocument/2006/math"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7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3</m:t>
                    </m:r>
                    <m:r>
                      <a:rPr lang="cs-CZ" sz="280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° </m:t>
                    </m:r>
                    <m:r>
                      <a:rPr lang="cs-CZ" sz="2800" b="0" i="1" spc="30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 64</m:t>
                    </m:r>
                    <m:r>
                      <a:rPr lang="cs-CZ" sz="2800" i="1" spc="3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´</m:t>
                    </m:r>
                  </m:oMath>
                </a14:m>
                <a:r>
                  <a:rPr lang="cs-CZ" sz="2800" spc="3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98208" y="5336765"/>
                <a:ext cx="1584176" cy="549540"/>
              </a:xfrm>
              <a:prstGeom prst="rect">
                <a:avLst/>
              </a:prstGeom>
              <a:blipFill rotWithShape="1">
                <a:blip r:embed="rId13"/>
                <a:stretch>
                  <a:fillRect r="-3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Zástupný symbol pro obsah 2"/>
              <p:cNvSpPr>
                <a:spLocks noGrp="1"/>
              </p:cNvSpPr>
              <p:nvPr/>
            </p:nvSpPr>
            <p:spPr>
              <a:xfrm>
                <a:off x="772125" y="5367918"/>
                <a:ext cx="3511736" cy="549540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𝛼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+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=74° 4´</m:t>
                      </m:r>
                      <m:r>
                        <m:rPr>
                          <m:nor/>
                        </m:rPr>
                        <a:rPr lang="cs-CZ" sz="2800" spc="300" dirty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</a:rPr>
                        <m:t> </m:t>
                      </m:r>
                    </m:oMath>
                  </m:oMathPara>
                </a14:m>
                <a:endParaRPr lang="cs-CZ" sz="2800" spc="3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2125" y="5367918"/>
                <a:ext cx="3511736" cy="549540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56873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3" grpId="0"/>
      <p:bldP spid="24" grpId="0"/>
      <p:bldP spid="25" grpId="0"/>
      <p:bldP spid="26" grpId="0"/>
      <p:bldP spid="30" grpId="0"/>
      <p:bldP spid="32" grpId="0"/>
      <p:bldP spid="33" grpId="0"/>
      <p:bldP spid="34" grpId="0"/>
      <p:bldP spid="35" grpId="0"/>
      <p:bldP spid="36" grpId="0"/>
      <p:bldP spid="38" grpId="0"/>
      <p:bldP spid="3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40740"/>
            <a:ext cx="9144000" cy="6803048"/>
          </a:xfrm>
          <a:prstGeom prst="roundRect">
            <a:avLst>
              <a:gd name="adj" fmla="val 957"/>
            </a:avLst>
          </a:prstGeom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0" y="1260311"/>
            <a:ext cx="9144000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2"/>
              <p:cNvSpPr>
                <a:spLocks noGrp="1"/>
              </p:cNvSpPr>
              <p:nvPr/>
            </p:nvSpPr>
            <p:spPr>
              <a:xfrm>
                <a:off x="156741" y="1260311"/>
                <a:ext cx="9269980" cy="7784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1) </a:t>
                </a: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Sečtěte graficky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=36°,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=69°</m:t>
                    </m:r>
                  </m:oMath>
                </a14:m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</a:t>
                </a:r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41" y="1260311"/>
                <a:ext cx="9269980" cy="778408"/>
              </a:xfrm>
              <a:prstGeom prst="rect">
                <a:avLst/>
              </a:prstGeom>
              <a:blipFill rotWithShape="1">
                <a:blip r:embed="rId2"/>
                <a:stretch>
                  <a:fillRect l="-1382" b="-6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Zaoblený obdélník 44"/>
          <p:cNvSpPr/>
          <p:nvPr/>
        </p:nvSpPr>
        <p:spPr>
          <a:xfrm>
            <a:off x="0" y="2070471"/>
            <a:ext cx="9144000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Zástupný symbol pro obsah 2"/>
              <p:cNvSpPr>
                <a:spLocks noGrp="1"/>
              </p:cNvSpPr>
              <p:nvPr/>
            </p:nvSpPr>
            <p:spPr>
              <a:xfrm>
                <a:off x="156741" y="2070471"/>
                <a:ext cx="7934508" cy="778408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just">
                  <a:lnSpc>
                    <a:spcPct val="150000"/>
                  </a:lnSpc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2) </a:t>
                </a: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Sečtěte graficky</a:t>
                </a: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=125°,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=130°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.</a:t>
                </a: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  <a:cs typeface="Calibri" pitchFamily="34" charset="0"/>
                </a:endParaRPr>
              </a:p>
            </p:txBody>
          </p:sp>
        </mc:Choice>
        <mc:Fallback xmlns="">
          <p:sp>
            <p:nvSpPr>
              <p:cNvPr id="47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6741" y="2070471"/>
                <a:ext cx="7934508" cy="778408"/>
              </a:xfrm>
              <a:prstGeom prst="rect">
                <a:avLst/>
              </a:prstGeom>
              <a:blipFill rotWithShape="1">
                <a:blip r:embed="rId4"/>
                <a:stretch>
                  <a:fillRect l="-1614" b="-629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Zaoblený obdélník 47"/>
          <p:cNvSpPr/>
          <p:nvPr/>
        </p:nvSpPr>
        <p:spPr>
          <a:xfrm>
            <a:off x="209277" y="208976"/>
            <a:ext cx="7429722" cy="778408"/>
          </a:xfrm>
          <a:prstGeom prst="roundRect">
            <a:avLst>
              <a:gd name="adj" fmla="val 9801"/>
            </a:avLst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55" name="Zástupný symbol pro obsah 2"/>
          <p:cNvSpPr>
            <a:spLocks noGrp="1"/>
          </p:cNvSpPr>
          <p:nvPr/>
        </p:nvSpPr>
        <p:spPr>
          <a:xfrm>
            <a:off x="433648" y="208976"/>
            <a:ext cx="6773303" cy="77840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cs-CZ" sz="2800" b="1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Příklady na samostatné procvičení:</a:t>
            </a:r>
            <a:endParaRPr lang="cs-CZ" sz="2800" dirty="0" smtClean="0">
              <a:solidFill>
                <a:schemeClr val="bg1">
                  <a:lumMod val="95000"/>
                  <a:lumOff val="5000"/>
                </a:schemeClr>
              </a:solidFill>
              <a:cs typeface="Calibri" pitchFamily="34" charset="0"/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0" y="2848878"/>
            <a:ext cx="9144000" cy="3994909"/>
          </a:xfrm>
          <a:prstGeom prst="roundRect">
            <a:avLst>
              <a:gd name="adj" fmla="val 3761"/>
            </a:avLst>
          </a:prstGeom>
          <a:gradFill>
            <a:gsLst>
              <a:gs pos="0">
                <a:srgbClr val="825600"/>
              </a:gs>
              <a:gs pos="0">
                <a:srgbClr val="FFA800"/>
              </a:gs>
              <a:gs pos="0">
                <a:srgbClr val="825600"/>
              </a:gs>
              <a:gs pos="1000">
                <a:srgbClr val="FFA800"/>
              </a:gs>
              <a:gs pos="100000">
                <a:srgbClr val="825600"/>
              </a:gs>
              <a:gs pos="96000">
                <a:srgbClr val="FFA800"/>
              </a:gs>
              <a:gs pos="100000">
                <a:srgbClr val="825600"/>
              </a:gs>
              <a:gs pos="100000">
                <a:srgbClr val="FFA800"/>
              </a:gs>
            </a:gsLst>
            <a:lin ang="16200000" scaled="0"/>
          </a:gradFill>
          <a:ln w="295275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196850" h="3048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209277" y="3140968"/>
                <a:ext cx="8655128" cy="3528392"/>
              </a:xfrm>
              <a:prstGeom prst="rect">
                <a:avLst/>
              </a:prstGeom>
              <a:noFill/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3) </a:t>
                </a: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Sečtěte početně úhly: </a:t>
                </a: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a)  </a:t>
                </a:r>
                <a14:m>
                  <m:oMath xmlns:m="http://schemas.openxmlformats.org/officeDocument/2006/math"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=165° 41´,</m:t>
                    </m:r>
                    <m:r>
                      <a:rPr lang="cs-CZ" sz="280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=18° 32´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b</a:t>
                </a: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  </a:t>
                </a: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=12° 13´,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=62° 53´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c</a:t>
                </a: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  </a:t>
                </a: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=165° 59´,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=82° 58´</m:t>
                    </m:r>
                  </m:oMath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d</a:t>
                </a: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  </a:t>
                </a: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=5° 37´,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=29° 42´</m:t>
                    </m:r>
                  </m:oMath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>
                  <a:buNone/>
                </a:pP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e</a:t>
                </a: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  </a:t>
                </a: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=15° 1´,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=78° 59´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f</a:t>
                </a: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)  </a:t>
                </a:r>
                <a:r>
                  <a:rPr lang="cs-CZ" sz="2800" dirty="0" smtClean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=18° 19´,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=11° 52´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277" y="3140968"/>
                <a:ext cx="8655128" cy="3528392"/>
              </a:xfrm>
              <a:prstGeom prst="rect">
                <a:avLst/>
              </a:prstGeom>
              <a:blipFill rotWithShape="1">
                <a:blip r:embed="rId5"/>
                <a:stretch>
                  <a:fillRect l="-1408" t="-1727" b="-6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 descr="C:\Users\spravce\AppData\Local\Microsoft\Windows\Temporary Internet Files\Content.IE5\D1R1SU0N\MC900440450[4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600" y="1138238"/>
            <a:ext cx="1828800" cy="138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2" name="Zástupný symbol pro obsah 2"/>
              <p:cNvSpPr>
                <a:spLocks noGrp="1"/>
              </p:cNvSpPr>
              <p:nvPr/>
            </p:nvSpPr>
            <p:spPr>
              <a:xfrm>
                <a:off x="5508104" y="3717032"/>
                <a:ext cx="1434421" cy="2748633"/>
              </a:xfrm>
              <a:prstGeom prst="rect">
                <a:avLst/>
              </a:prstGeom>
              <a:solidFill>
                <a:srgbClr val="FFFF00"/>
              </a:solidFill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184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° 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13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14:m>
                  <m:oMath xmlns:m="http://schemas.openxmlformats.org/officeDocument/2006/math">
                    <m:r>
                      <a:rPr lang="cs-CZ" sz="280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7</m:t>
                    </m:r>
                    <m:r>
                      <a:rPr lang="cs-CZ" sz="2800" b="0" i="0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5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° </m:t>
                    </m:r>
                    <m:r>
                      <a:rPr lang="cs-CZ" sz="2800" b="0" i="1" smtClean="0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6</m:t>
                    </m:r>
                    <m:r>
                      <a:rPr lang="cs-CZ" sz="2800" i="1">
                        <a:solidFill>
                          <a:schemeClr val="bg1">
                            <a:lumMod val="95000"/>
                            <a:lumOff val="5000"/>
                          </a:schemeClr>
                        </a:solidFill>
                        <a:latin typeface="Cambria Math"/>
                        <a:ea typeface="Cambria Math"/>
                      </a:rPr>
                      <m:t>´</m:t>
                    </m:r>
                  </m:oMath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>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248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° 5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7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3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5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° 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19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endParaRPr lang="cs-CZ" sz="2800" dirty="0" smtClean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94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° </m:t>
                      </m:r>
                    </m:oMath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30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° 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cs-CZ" sz="2800" b="0" i="1" smtClean="0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1</m:t>
                      </m:r>
                      <m:r>
                        <a:rPr lang="cs-CZ" sz="2800" i="1">
                          <a:solidFill>
                            <a:schemeClr val="bg1">
                              <a:lumMod val="95000"/>
                              <a:lumOff val="5000"/>
                            </a:schemeClr>
                          </a:solidFill>
                          <a:latin typeface="Cambria Math"/>
                          <a:ea typeface="Cambria Math"/>
                        </a:rPr>
                        <m:t>´</m:t>
                      </m:r>
                    </m:oMath>
                  </m:oMathPara>
                </a14:m>
                <a: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  <a:t/>
                </a:r>
                <a:br>
                  <a:rPr lang="cs-CZ" sz="2800" dirty="0">
                    <a:solidFill>
                      <a:schemeClr val="bg1">
                        <a:lumMod val="95000"/>
                        <a:lumOff val="5000"/>
                      </a:schemeClr>
                    </a:solidFill>
                  </a:rPr>
                </a:br>
                <a:endParaRPr lang="cs-CZ" sz="2800" dirty="0">
                  <a:solidFill>
                    <a:schemeClr val="bg1">
                      <a:lumMod val="95000"/>
                      <a:lumOff val="5000"/>
                    </a:schemeClr>
                  </a:solidFill>
                </a:endParaRPr>
              </a:p>
            </p:txBody>
          </p:sp>
        </mc:Choice>
        <mc:Fallback>
          <p:sp>
            <p:nvSpPr>
              <p:cNvPr id="12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8104" y="3717032"/>
                <a:ext cx="1434421" cy="274863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36550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3" name="Obdélník 2">
            <a:hlinkClick r:id="rId2"/>
          </p:cNvPr>
          <p:cNvSpPr/>
          <p:nvPr/>
        </p:nvSpPr>
        <p:spPr>
          <a:xfrm>
            <a:off x="849423" y="3320988"/>
            <a:ext cx="7585396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ZŠ Dobřichovice – pracovní listy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4" name="Obdélník 3">
            <a:hlinkClick r:id="rId3"/>
          </p:cNvPr>
          <p:cNvSpPr/>
          <p:nvPr/>
        </p:nvSpPr>
        <p:spPr>
          <a:xfrm>
            <a:off x="821891" y="4149080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každého</a:t>
            </a:r>
          </a:p>
        </p:txBody>
      </p:sp>
      <p:sp>
        <p:nvSpPr>
          <p:cNvPr id="5" name="Obdélník 4">
            <a:hlinkClick r:id="rId4"/>
          </p:cNvPr>
          <p:cNvSpPr/>
          <p:nvPr/>
        </p:nvSpPr>
        <p:spPr>
          <a:xfrm>
            <a:off x="895213" y="866676"/>
            <a:ext cx="759082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Matematické hry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6" name="Obdélník 5">
            <a:hlinkClick r:id="rId5"/>
          </p:cNvPr>
          <p:cNvSpPr/>
          <p:nvPr/>
        </p:nvSpPr>
        <p:spPr>
          <a:xfrm>
            <a:off x="851755" y="2528900"/>
            <a:ext cx="7597352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B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7" name="Obdélník 6">
            <a:hlinkClick r:id="rId6"/>
          </p:cNvPr>
          <p:cNvSpPr/>
          <p:nvPr/>
        </p:nvSpPr>
        <p:spPr>
          <a:xfrm>
            <a:off x="888689" y="1693528"/>
            <a:ext cx="7560418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Moje škola – matematika A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8" name="Obdélník 7">
            <a:hlinkClick r:id="rId3"/>
          </p:cNvPr>
          <p:cNvSpPr/>
          <p:nvPr/>
        </p:nvSpPr>
        <p:spPr>
          <a:xfrm>
            <a:off x="802667" y="5013176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Matematika pro základní školy</a:t>
            </a:r>
          </a:p>
        </p:txBody>
      </p:sp>
      <p:sp>
        <p:nvSpPr>
          <p:cNvPr id="9" name="Obdélník 8">
            <a:hlinkClick r:id="rId7"/>
          </p:cNvPr>
          <p:cNvSpPr/>
          <p:nvPr/>
        </p:nvSpPr>
        <p:spPr>
          <a:xfrm>
            <a:off x="791667" y="5805264"/>
            <a:ext cx="7585396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bg1"/>
                </a:solidFill>
              </a:rPr>
              <a:t>Fyzikální, matematické a chemické tabulky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Hypertextové odkazy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1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981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150370" y="193383"/>
            <a:ext cx="8814118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0226" y="1124744"/>
            <a:ext cx="87802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MOLNÁR, Josef; KOPECKÝ, Milan; LIŠKOVÁ, Hana a kol. Matematika 6.Liberec: </a:t>
            </a:r>
            <a:r>
              <a:rPr lang="cs-CZ" sz="1100" dirty="0" err="1">
                <a:solidFill>
                  <a:schemeClr val="bg1"/>
                </a:solidFill>
              </a:rPr>
              <a:t>Prodos</a:t>
            </a:r>
            <a:r>
              <a:rPr lang="cs-CZ" sz="1100" dirty="0">
                <a:solidFill>
                  <a:schemeClr val="bg1"/>
                </a:solidFill>
              </a:rPr>
              <a:t>, 1998, ISBN 80-85806-98-3.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MULLEROVÁ, Jana; MIKULČÁK, Jiří; KABELE, Jiří a kol. Matematika pro 6. ročník. Praha: Kvarta, 1997, ISBN 80-85570-77-7.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DYTRYCH, Martin; DOBIASOVÁ, Irena; LIVŇANSKÁ, Libuše. Sbírka úloh z matematiky –početní úlohy. Pohořelice: Fortuna, 2001, ISBN 80-7168-766-9.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>
                <a:solidFill>
                  <a:schemeClr val="bg1"/>
                </a:solidFill>
              </a:rPr>
              <a:t>Galerie klipart MS Office 2010</a:t>
            </a:r>
          </a:p>
          <a:p>
            <a:endParaRPr lang="cs-CZ" sz="1100" dirty="0">
              <a:solidFill>
                <a:schemeClr val="bg1"/>
              </a:solidFill>
            </a:endParaRPr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>
              <a:solidFill>
                <a:schemeClr val="bg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55776" y="215062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Použité zdroje: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891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1353</TotalTime>
  <Words>626</Words>
  <Application>Microsoft Office PowerPoint</Application>
  <PresentationFormat>Předvádění na obrazovce (4:3)</PresentationFormat>
  <Paragraphs>118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Technický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Sčítání desetinných čísel</dc:title>
  <dc:creator>ZŠ Libina</dc:creator>
  <cp:lastModifiedBy>ZŠ Libina</cp:lastModifiedBy>
  <cp:revision>214</cp:revision>
  <dcterms:created xsi:type="dcterms:W3CDTF">2011-10-16T10:29:28Z</dcterms:created>
  <dcterms:modified xsi:type="dcterms:W3CDTF">2013-03-23T19:18:46Z</dcterms:modified>
</cp:coreProperties>
</file>