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5"/>
  </p:notesMasterIdLst>
  <p:sldIdLst>
    <p:sldId id="269" r:id="rId2"/>
    <p:sldId id="268" r:id="rId3"/>
    <p:sldId id="308" r:id="rId4"/>
    <p:sldId id="330" r:id="rId5"/>
    <p:sldId id="327" r:id="rId6"/>
    <p:sldId id="328" r:id="rId7"/>
    <p:sldId id="326" r:id="rId8"/>
    <p:sldId id="317" r:id="rId9"/>
    <p:sldId id="318" r:id="rId10"/>
    <p:sldId id="315" r:id="rId11"/>
    <p:sldId id="291" r:id="rId12"/>
    <p:sldId id="331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06E04"/>
    <a:srgbClr val="65FD2F"/>
    <a:srgbClr val="CCFF33"/>
    <a:srgbClr val="99FF33"/>
    <a:srgbClr val="497002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9F7B1B-2CE1-455B-B1BF-0E9DF46149B3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E6D46-B826-4A68-88EA-FB31053D73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828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4.png"/><Relationship Id="rId7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4.png"/><Relationship Id="rId7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6.png"/><Relationship Id="rId4" Type="http://schemas.openxmlformats.org/officeDocument/2006/relationships/image" Target="../media/image7.png"/><Relationship Id="rId9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4.png"/><Relationship Id="rId7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5.png"/><Relationship Id="rId5" Type="http://schemas.openxmlformats.org/officeDocument/2006/relationships/image" Target="../media/image8.png"/><Relationship Id="rId10" Type="http://schemas.openxmlformats.org/officeDocument/2006/relationships/image" Target="../media/image6.png"/><Relationship Id="rId4" Type="http://schemas.openxmlformats.org/officeDocument/2006/relationships/image" Target="../media/image7.png"/><Relationship Id="rId9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4.png"/><Relationship Id="rId7" Type="http://schemas.openxmlformats.org/officeDocument/2006/relationships/image" Target="../media/image11.png"/><Relationship Id="rId12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7.png"/><Relationship Id="rId5" Type="http://schemas.openxmlformats.org/officeDocument/2006/relationships/image" Target="../media/image7.png"/><Relationship Id="rId10" Type="http://schemas.openxmlformats.org/officeDocument/2006/relationships/image" Target="../media/image9.png"/><Relationship Id="rId4" Type="http://schemas.openxmlformats.org/officeDocument/2006/relationships/image" Target="../media/image16.png"/><Relationship Id="rId9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9.png"/><Relationship Id="rId3" Type="http://schemas.openxmlformats.org/officeDocument/2006/relationships/image" Target="../media/image19.png"/><Relationship Id="rId7" Type="http://schemas.openxmlformats.org/officeDocument/2006/relationships/image" Target="../media/image22.png"/><Relationship Id="rId12" Type="http://schemas.openxmlformats.org/officeDocument/2006/relationships/image" Target="../media/image28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7.png"/><Relationship Id="rId5" Type="http://schemas.openxmlformats.org/officeDocument/2006/relationships/image" Target="../media/image24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Relationship Id="rId1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7" Type="http://schemas.openxmlformats.org/officeDocument/2006/relationships/image" Target="../media/image4.wmf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1.png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292246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0468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ČÍSLO PROJEKTU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CZ.1.07/1.4.00/21.2364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NÁZEV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VY_32_INOVACE_01_18_M6_Hanak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AUTOR</a:t>
            </a:r>
            <a:r>
              <a:rPr lang="cs-CZ" sz="2800" dirty="0">
                <a:solidFill>
                  <a:schemeClr val="bg1"/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1419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TÉMA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Úhel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228748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Název projektu: </a:t>
            </a:r>
            <a:r>
              <a:rPr lang="cs-CZ" sz="1600" dirty="0" smtClean="0">
                <a:solidFill>
                  <a:schemeClr val="bg1"/>
                </a:solidFill>
              </a:rPr>
              <a:t>Škola hrou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790437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</a:rPr>
              <a:t>OBSAH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Odčítání úhlů a jejich velikosti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267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70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23720" y="202265"/>
            <a:ext cx="8527119" cy="850471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13352" y="1340768"/>
            <a:ext cx="8609307" cy="5400600"/>
          </a:xfrm>
          <a:prstGeom prst="roundRect">
            <a:avLst>
              <a:gd name="adj" fmla="val 7334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3327152" y="15944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39030" y="1520788"/>
            <a:ext cx="8296498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chemeClr val="bg1"/>
                </a:solidFill>
              </a:rPr>
              <a:t>H</a:t>
            </a:r>
            <a:r>
              <a:rPr lang="cs-CZ" sz="1800" dirty="0" smtClean="0">
                <a:solidFill>
                  <a:schemeClr val="bg1"/>
                </a:solidFill>
              </a:rPr>
              <a:t>odina je zaměřena na odčítání úhlů. Odčítání budeme dělat graficky i početně. Nalezneme </a:t>
            </a:r>
            <a:r>
              <a:rPr lang="cs-CZ" sz="1800" dirty="0">
                <a:solidFill>
                  <a:schemeClr val="bg1"/>
                </a:solidFill>
              </a:rPr>
              <a:t>zde řešené příklady i příklady pro samostatné procvičení, na kterých si žáci ověří, jestli danou látku pochopili.</a:t>
            </a:r>
            <a:r>
              <a:rPr lang="cs-CZ" sz="1800" dirty="0">
                <a:solidFill>
                  <a:schemeClr val="bg1"/>
                </a:solidFill>
              </a:rPr>
              <a:t> </a:t>
            </a:r>
            <a:endParaRPr lang="cs-CZ" sz="1800" dirty="0">
              <a:solidFill>
                <a:schemeClr val="bg1"/>
              </a:solidFill>
            </a:endParaRP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Inovativnost </a:t>
            </a:r>
            <a:r>
              <a:rPr lang="cs-CZ" sz="1800" dirty="0">
                <a:solidFill>
                  <a:schemeClr val="bg1"/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60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0" y="0"/>
            <a:ext cx="9056311" cy="6813376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179512" y="332656"/>
            <a:ext cx="8712967" cy="100811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179512" y="548680"/>
                <a:ext cx="9200368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Narýsujte tupý úhel </a:t>
                </a: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a ostrý úhel </a:t>
                </a: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odečtěte je graficky.</a:t>
                </a: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548680"/>
                <a:ext cx="9200368" cy="549540"/>
              </a:xfrm>
              <a:prstGeom prst="rect">
                <a:avLst/>
              </a:prstGeom>
              <a:blipFill rotWithShape="1">
                <a:blip r:embed="rId2"/>
                <a:stretch>
                  <a:fillRect l="-1126" t="-10000"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Zaoblený obdélník 19"/>
          <p:cNvSpPr/>
          <p:nvPr/>
        </p:nvSpPr>
        <p:spPr>
          <a:xfrm>
            <a:off x="179512" y="1466137"/>
            <a:ext cx="8712968" cy="4051095"/>
          </a:xfrm>
          <a:prstGeom prst="roundRect">
            <a:avLst>
              <a:gd name="adj" fmla="val 1470"/>
            </a:avLst>
          </a:prstGeom>
          <a:solidFill>
            <a:schemeClr val="tx1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1" name="Oblouk 20"/>
          <p:cNvSpPr/>
          <p:nvPr/>
        </p:nvSpPr>
        <p:spPr>
          <a:xfrm rot="14653298">
            <a:off x="2033909" y="2438398"/>
            <a:ext cx="3110356" cy="3110356"/>
          </a:xfrm>
          <a:prstGeom prst="arc">
            <a:avLst>
              <a:gd name="adj1" fmla="val 20905529"/>
              <a:gd name="adj2" fmla="val 3011158"/>
            </a:avLst>
          </a:prstGeom>
          <a:solidFill>
            <a:srgbClr val="0070C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3015467" y="2414252"/>
                <a:ext cx="804976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5467" y="2414252"/>
                <a:ext cx="804976" cy="51263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>
            <a:off x="1860892" y="1736979"/>
            <a:ext cx="1728195" cy="2256923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3589087" y="1717270"/>
            <a:ext cx="1012422" cy="2276306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Zaoblený obdélník 24"/>
          <p:cNvSpPr/>
          <p:nvPr/>
        </p:nvSpPr>
        <p:spPr>
          <a:xfrm>
            <a:off x="179513" y="5634557"/>
            <a:ext cx="8712966" cy="1069983"/>
          </a:xfrm>
          <a:prstGeom prst="roundRect">
            <a:avLst>
              <a:gd name="adj" fmla="val 1470"/>
            </a:avLst>
          </a:prstGeom>
          <a:solidFill>
            <a:schemeClr val="tx1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412192" y="5894778"/>
                <a:ext cx="8363284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b="1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</a:t>
                </a:r>
                <a:r>
                  <a:rPr lang="cs-CZ" sz="2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)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Narýsujeme tupý úhel </a:t>
                </a: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a ostrý úhel </a:t>
                </a: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.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192" y="5894778"/>
                <a:ext cx="8363284" cy="549540"/>
              </a:xfrm>
              <a:prstGeom prst="rect">
                <a:avLst/>
              </a:prstGeom>
              <a:blipFill rotWithShape="1">
                <a:blip r:embed="rId4"/>
                <a:stretch>
                  <a:fillRect l="-1312" t="-10000" b="-4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9" name="Oblouk 58"/>
          <p:cNvSpPr/>
          <p:nvPr/>
        </p:nvSpPr>
        <p:spPr>
          <a:xfrm>
            <a:off x="-1112151" y="3307948"/>
            <a:ext cx="3890936" cy="3695068"/>
          </a:xfrm>
          <a:prstGeom prst="arc">
            <a:avLst>
              <a:gd name="adj1" fmla="val 15731641"/>
              <a:gd name="adj2" fmla="val 21580626"/>
            </a:avLst>
          </a:prstGeom>
          <a:solidFill>
            <a:srgbClr val="FF000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0" name="Přímá spojnice 59"/>
          <p:cNvCxnSpPr/>
          <p:nvPr/>
        </p:nvCxnSpPr>
        <p:spPr>
          <a:xfrm flipH="1" flipV="1">
            <a:off x="412193" y="2140943"/>
            <a:ext cx="440136" cy="3014539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833317" y="5155482"/>
            <a:ext cx="309961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2" name="Zástupný symbol pro obsah 2"/>
              <p:cNvSpPr>
                <a:spLocks noGrp="1"/>
              </p:cNvSpPr>
              <p:nvPr/>
            </p:nvSpPr>
            <p:spPr>
              <a:xfrm>
                <a:off x="1263893" y="395318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3893" y="3953183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6839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/>
      <p:bldP spid="26" grpId="0"/>
      <p:bldP spid="59" grpId="0" animBg="1"/>
      <p:bldP spid="6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56311" cy="6813376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79512" y="332656"/>
            <a:ext cx="8712967" cy="100811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79512" y="548680"/>
                <a:ext cx="9200368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Narýsujte tupý úhel </a:t>
                </a: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a ostrý úhel </a:t>
                </a: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odečtěte je graficky.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548680"/>
                <a:ext cx="9200368" cy="549540"/>
              </a:xfrm>
              <a:prstGeom prst="rect">
                <a:avLst/>
              </a:prstGeom>
              <a:blipFill rotWithShape="1">
                <a:blip r:embed="rId2"/>
                <a:stretch>
                  <a:fillRect l="-1126" t="-10000"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179512" y="1466137"/>
            <a:ext cx="8712968" cy="4051095"/>
          </a:xfrm>
          <a:prstGeom prst="roundRect">
            <a:avLst>
              <a:gd name="adj" fmla="val 1470"/>
            </a:avLst>
          </a:prstGeom>
          <a:solidFill>
            <a:schemeClr val="tx1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Oblouk 5"/>
          <p:cNvSpPr/>
          <p:nvPr/>
        </p:nvSpPr>
        <p:spPr>
          <a:xfrm rot="14653298">
            <a:off x="2033909" y="2438398"/>
            <a:ext cx="3110356" cy="3110356"/>
          </a:xfrm>
          <a:prstGeom prst="arc">
            <a:avLst>
              <a:gd name="adj1" fmla="val 20905529"/>
              <a:gd name="adj2" fmla="val 3011158"/>
            </a:avLst>
          </a:prstGeom>
          <a:solidFill>
            <a:srgbClr val="0070C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3015467" y="2414252"/>
                <a:ext cx="804976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5467" y="2414252"/>
                <a:ext cx="804976" cy="51263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1860892" y="1736979"/>
            <a:ext cx="1728195" cy="2256923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3589087" y="1717270"/>
            <a:ext cx="1012422" cy="2276306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5655091" y="4887168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5091" y="4887168"/>
                <a:ext cx="496897" cy="51263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8160835" y="4887168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𝐴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60835" y="4887168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 flipV="1">
            <a:off x="8532440" y="4721696"/>
            <a:ext cx="0" cy="368424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 flipV="1">
            <a:off x="5669424" y="4658485"/>
            <a:ext cx="10742" cy="42135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655091" y="4869160"/>
            <a:ext cx="309961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louk 19"/>
          <p:cNvSpPr/>
          <p:nvPr/>
        </p:nvSpPr>
        <p:spPr>
          <a:xfrm>
            <a:off x="-1112151" y="3307948"/>
            <a:ext cx="3890936" cy="3695068"/>
          </a:xfrm>
          <a:prstGeom prst="arc">
            <a:avLst>
              <a:gd name="adj1" fmla="val 15731641"/>
              <a:gd name="adj2" fmla="val 21580626"/>
            </a:avLst>
          </a:prstGeom>
          <a:solidFill>
            <a:srgbClr val="FF000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 flipH="1" flipV="1">
            <a:off x="391417" y="2098897"/>
            <a:ext cx="440137" cy="3060155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833317" y="5155482"/>
            <a:ext cx="309961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1263893" y="395318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3893" y="3953183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Zaoblený obdélník 28"/>
          <p:cNvSpPr/>
          <p:nvPr/>
        </p:nvSpPr>
        <p:spPr>
          <a:xfrm>
            <a:off x="179513" y="5634558"/>
            <a:ext cx="8712966" cy="800472"/>
          </a:xfrm>
          <a:prstGeom prst="roundRect">
            <a:avLst>
              <a:gd name="adj" fmla="val 1470"/>
            </a:avLst>
          </a:prstGeom>
          <a:solidFill>
            <a:schemeClr val="tx1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391417" y="5760024"/>
            <a:ext cx="8363284" cy="54954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2) 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Zvolíme polopřímku VA.</a:t>
            </a:r>
          </a:p>
        </p:txBody>
      </p:sp>
    </p:spTree>
    <p:extLst>
      <p:ext uri="{BB962C8B-B14F-4D97-AF65-F5344CB8AC3E}">
        <p14:creationId xmlns:p14="http://schemas.microsoft.com/office/powerpoint/2010/main" val="2594468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56311" cy="6813376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79512" y="332656"/>
            <a:ext cx="8712967" cy="100811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79512" y="548680"/>
                <a:ext cx="9200368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Narýsujte tupý úhel </a:t>
                </a: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a ostrý úhel </a:t>
                </a: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odečtěte je graficky.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548680"/>
                <a:ext cx="9200368" cy="549540"/>
              </a:xfrm>
              <a:prstGeom prst="rect">
                <a:avLst/>
              </a:prstGeom>
              <a:blipFill rotWithShape="1">
                <a:blip r:embed="rId2"/>
                <a:stretch>
                  <a:fillRect l="-1126" t="-10000"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179512" y="1466137"/>
            <a:ext cx="8712968" cy="4051095"/>
          </a:xfrm>
          <a:prstGeom prst="roundRect">
            <a:avLst>
              <a:gd name="adj" fmla="val 1470"/>
            </a:avLst>
          </a:prstGeom>
          <a:solidFill>
            <a:schemeClr val="tx1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Oblouk 5"/>
          <p:cNvSpPr/>
          <p:nvPr/>
        </p:nvSpPr>
        <p:spPr>
          <a:xfrm rot="14653298">
            <a:off x="2033909" y="2438398"/>
            <a:ext cx="3110356" cy="3110356"/>
          </a:xfrm>
          <a:prstGeom prst="arc">
            <a:avLst>
              <a:gd name="adj1" fmla="val 20905529"/>
              <a:gd name="adj2" fmla="val 3011158"/>
            </a:avLst>
          </a:prstGeom>
          <a:solidFill>
            <a:srgbClr val="0070C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3015467" y="2414252"/>
                <a:ext cx="804976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5467" y="2414252"/>
                <a:ext cx="804976" cy="51263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1860892" y="1736979"/>
            <a:ext cx="1728195" cy="2256923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3589087" y="1717270"/>
            <a:ext cx="1012422" cy="2276306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5655091" y="4887168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5091" y="4887168"/>
                <a:ext cx="496897" cy="51263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8160835" y="4887168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𝐴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60835" y="4887168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 flipV="1">
            <a:off x="8532440" y="4721696"/>
            <a:ext cx="0" cy="368424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louk 14"/>
          <p:cNvSpPr/>
          <p:nvPr/>
        </p:nvSpPr>
        <p:spPr>
          <a:xfrm rot="12017038">
            <a:off x="5235513" y="2039294"/>
            <a:ext cx="860635" cy="1156541"/>
          </a:xfrm>
          <a:prstGeom prst="arc">
            <a:avLst>
              <a:gd name="adj1" fmla="val 20197305"/>
              <a:gd name="adj2" fmla="val 2754999"/>
            </a:avLst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>
            <a:off x="2910062" y="2288863"/>
            <a:ext cx="5511538" cy="5234089"/>
          </a:xfrm>
          <a:prstGeom prst="arc">
            <a:avLst>
              <a:gd name="adj1" fmla="val 15311628"/>
              <a:gd name="adj2" fmla="val 21580626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6811407" y="2785124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  <m:sup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1407" y="2785124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 flipH="1" flipV="1">
            <a:off x="5225695" y="1827014"/>
            <a:ext cx="440137" cy="3060155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655091" y="4869160"/>
            <a:ext cx="309961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louk 20"/>
          <p:cNvSpPr/>
          <p:nvPr/>
        </p:nvSpPr>
        <p:spPr>
          <a:xfrm>
            <a:off x="-1792455" y="2717519"/>
            <a:ext cx="5251543" cy="4987182"/>
          </a:xfrm>
          <a:prstGeom prst="arc">
            <a:avLst>
              <a:gd name="adj1" fmla="val 15425744"/>
              <a:gd name="adj2" fmla="val 229696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louk 21"/>
          <p:cNvSpPr/>
          <p:nvPr/>
        </p:nvSpPr>
        <p:spPr>
          <a:xfrm>
            <a:off x="-1112151" y="3307948"/>
            <a:ext cx="3890936" cy="3695068"/>
          </a:xfrm>
          <a:prstGeom prst="arc">
            <a:avLst>
              <a:gd name="adj1" fmla="val 15731641"/>
              <a:gd name="adj2" fmla="val 21580626"/>
            </a:avLst>
          </a:prstGeom>
          <a:solidFill>
            <a:srgbClr val="FF000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/>
          <p:nvPr/>
        </p:nvCxnSpPr>
        <p:spPr>
          <a:xfrm flipH="1" flipV="1">
            <a:off x="412192" y="2140942"/>
            <a:ext cx="440137" cy="3060155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833317" y="5155482"/>
            <a:ext cx="309961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1263893" y="395318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3893" y="3953183"/>
                <a:ext cx="496897" cy="51263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Oblouk 25"/>
          <p:cNvSpPr/>
          <p:nvPr/>
        </p:nvSpPr>
        <p:spPr>
          <a:xfrm rot="12017038">
            <a:off x="427106" y="2402182"/>
            <a:ext cx="860635" cy="1156541"/>
          </a:xfrm>
          <a:prstGeom prst="arc">
            <a:avLst>
              <a:gd name="adj1" fmla="val 20197305"/>
              <a:gd name="adj2" fmla="val 2754999"/>
            </a:avLst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179513" y="5634558"/>
            <a:ext cx="8712966" cy="962794"/>
          </a:xfrm>
          <a:prstGeom prst="roundRect">
            <a:avLst>
              <a:gd name="adj" fmla="val 1470"/>
            </a:avLst>
          </a:prstGeom>
          <a:solidFill>
            <a:schemeClr val="tx1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182961" y="5648097"/>
                <a:ext cx="8575188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3)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K polopřímce VA přeneseme úhel </a:t>
                </a: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 Tento úhel označíme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</m:e>
                      <m:sup>
                        <m: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</a:rPr>
                          <m:t>´</m:t>
                        </m:r>
                      </m:sup>
                    </m:sSup>
                    <m:r>
                      <a:rPr lang="cs-CZ" sz="26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Úhel </a:t>
                </a:r>
                <a14:m>
                  <m:oMath xmlns:m="http://schemas.openxmlformats.org/officeDocument/2006/math">
                    <m:r>
                      <a:rPr lang="cs-CZ" sz="26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je shodný s úhlem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</m:e>
                      <m:sup>
                        <m: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</a:rPr>
                          <m:t>´</m:t>
                        </m:r>
                      </m:sup>
                    </m:sSup>
                    <m:r>
                      <a:rPr lang="cs-CZ" sz="2600" i="1" dirty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961" y="5648097"/>
                <a:ext cx="8575188" cy="549540"/>
              </a:xfrm>
              <a:prstGeom prst="rect">
                <a:avLst/>
              </a:prstGeom>
              <a:blipFill rotWithShape="1">
                <a:blip r:embed="rId8"/>
                <a:stretch>
                  <a:fillRect l="-1208" t="-10000" r="-1350" b="-9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5537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56311" cy="6813376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79512" y="332656"/>
            <a:ext cx="8712967" cy="100811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79512" y="548680"/>
                <a:ext cx="9200368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Narýsujte tupý úhel </a:t>
                </a: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a ostrý úhel </a:t>
                </a: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odečtěte je graficky.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548680"/>
                <a:ext cx="9200368" cy="549540"/>
              </a:xfrm>
              <a:prstGeom prst="rect">
                <a:avLst/>
              </a:prstGeom>
              <a:blipFill rotWithShape="1">
                <a:blip r:embed="rId2"/>
                <a:stretch>
                  <a:fillRect l="-1126" t="-10000"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179512" y="1466137"/>
            <a:ext cx="8712968" cy="4051095"/>
          </a:xfrm>
          <a:prstGeom prst="roundRect">
            <a:avLst>
              <a:gd name="adj" fmla="val 1470"/>
            </a:avLst>
          </a:prstGeom>
          <a:solidFill>
            <a:schemeClr val="tx1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Oblouk 5"/>
          <p:cNvSpPr/>
          <p:nvPr/>
        </p:nvSpPr>
        <p:spPr>
          <a:xfrm rot="14653298">
            <a:off x="2033909" y="2438398"/>
            <a:ext cx="3110356" cy="3110356"/>
          </a:xfrm>
          <a:prstGeom prst="arc">
            <a:avLst>
              <a:gd name="adj1" fmla="val 20905529"/>
              <a:gd name="adj2" fmla="val 3011158"/>
            </a:avLst>
          </a:prstGeom>
          <a:solidFill>
            <a:srgbClr val="0070C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3015467" y="2414252"/>
                <a:ext cx="804976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5467" y="2414252"/>
                <a:ext cx="804976" cy="51263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1860892" y="1736979"/>
            <a:ext cx="1728195" cy="2256923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3589087" y="1717270"/>
            <a:ext cx="1012422" cy="2276306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5655091" y="4887168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5091" y="4887168"/>
                <a:ext cx="496897" cy="51263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8160835" y="4887168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𝐴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60835" y="4887168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 flipV="1">
            <a:off x="8532440" y="4721696"/>
            <a:ext cx="0" cy="368424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5453386" y="1588419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𝐶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3386" y="1588419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 flipH="1">
            <a:off x="5123466" y="1916832"/>
            <a:ext cx="322297" cy="5974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louk 17"/>
          <p:cNvSpPr/>
          <p:nvPr/>
        </p:nvSpPr>
        <p:spPr>
          <a:xfrm>
            <a:off x="2910062" y="2288863"/>
            <a:ext cx="5511538" cy="5234089"/>
          </a:xfrm>
          <a:prstGeom prst="arc">
            <a:avLst>
              <a:gd name="adj1" fmla="val 15731641"/>
              <a:gd name="adj2" fmla="val 21580626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6811407" y="2785124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  <m:sup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1407" y="2785124"/>
                <a:ext cx="496897" cy="51263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 flipH="1" flipV="1">
            <a:off x="5225695" y="1827014"/>
            <a:ext cx="440137" cy="3060155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655091" y="4869160"/>
            <a:ext cx="309961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louk 25"/>
          <p:cNvSpPr/>
          <p:nvPr/>
        </p:nvSpPr>
        <p:spPr>
          <a:xfrm>
            <a:off x="-1792455" y="2717519"/>
            <a:ext cx="5251543" cy="4987182"/>
          </a:xfrm>
          <a:prstGeom prst="arc">
            <a:avLst>
              <a:gd name="adj1" fmla="val 15425744"/>
              <a:gd name="adj2" fmla="val 229696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louk 26"/>
          <p:cNvSpPr/>
          <p:nvPr/>
        </p:nvSpPr>
        <p:spPr>
          <a:xfrm>
            <a:off x="-1112151" y="3307948"/>
            <a:ext cx="3890936" cy="3695068"/>
          </a:xfrm>
          <a:prstGeom prst="arc">
            <a:avLst>
              <a:gd name="adj1" fmla="val 15731641"/>
              <a:gd name="adj2" fmla="val 21580626"/>
            </a:avLst>
          </a:prstGeom>
          <a:solidFill>
            <a:srgbClr val="FF000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/>
          <p:nvPr/>
        </p:nvCxnSpPr>
        <p:spPr>
          <a:xfrm flipH="1" flipV="1">
            <a:off x="412192" y="2140942"/>
            <a:ext cx="440137" cy="3060155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833317" y="5155482"/>
            <a:ext cx="309961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1263893" y="395318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3893" y="3953183"/>
                <a:ext cx="496897" cy="51263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Oblouk 30"/>
          <p:cNvSpPr/>
          <p:nvPr/>
        </p:nvSpPr>
        <p:spPr>
          <a:xfrm rot="12017038">
            <a:off x="427106" y="2402182"/>
            <a:ext cx="860635" cy="1156541"/>
          </a:xfrm>
          <a:prstGeom prst="arc">
            <a:avLst>
              <a:gd name="adj1" fmla="val 20197305"/>
              <a:gd name="adj2" fmla="val 2754999"/>
            </a:avLst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179513" y="5634558"/>
            <a:ext cx="8712966" cy="800472"/>
          </a:xfrm>
          <a:prstGeom prst="roundRect">
            <a:avLst>
              <a:gd name="adj" fmla="val 1470"/>
            </a:avLst>
          </a:prstGeom>
          <a:solidFill>
            <a:schemeClr val="tx1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391417" y="5760024"/>
            <a:ext cx="8363284" cy="54954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4) 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Druhé rameno označíme VC.</a:t>
            </a:r>
          </a:p>
        </p:txBody>
      </p:sp>
    </p:spTree>
    <p:extLst>
      <p:ext uri="{BB962C8B-B14F-4D97-AF65-F5344CB8AC3E}">
        <p14:creationId xmlns:p14="http://schemas.microsoft.com/office/powerpoint/2010/main" val="3388219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56311" cy="6813376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79512" y="332656"/>
            <a:ext cx="8712967" cy="100811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79512" y="548680"/>
                <a:ext cx="9200368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Narýsujte tupý úhel </a:t>
                </a: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a ostrý úhel </a:t>
                </a: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odečtěte je graficky.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548680"/>
                <a:ext cx="9200368" cy="549540"/>
              </a:xfrm>
              <a:prstGeom prst="rect">
                <a:avLst/>
              </a:prstGeom>
              <a:blipFill rotWithShape="1">
                <a:blip r:embed="rId2"/>
                <a:stretch>
                  <a:fillRect l="-1126" t="-10000"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179512" y="1466137"/>
            <a:ext cx="8712968" cy="4051095"/>
          </a:xfrm>
          <a:prstGeom prst="roundRect">
            <a:avLst>
              <a:gd name="adj" fmla="val 1470"/>
            </a:avLst>
          </a:prstGeom>
          <a:solidFill>
            <a:schemeClr val="tx1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Oblouk 5"/>
          <p:cNvSpPr/>
          <p:nvPr/>
        </p:nvSpPr>
        <p:spPr>
          <a:xfrm rot="14653298">
            <a:off x="2033909" y="2438398"/>
            <a:ext cx="3110356" cy="3110356"/>
          </a:xfrm>
          <a:prstGeom prst="arc">
            <a:avLst>
              <a:gd name="adj1" fmla="val 20905529"/>
              <a:gd name="adj2" fmla="val 3011158"/>
            </a:avLst>
          </a:prstGeom>
          <a:solidFill>
            <a:srgbClr val="0070C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3015467" y="2414252"/>
                <a:ext cx="804976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5467" y="2414252"/>
                <a:ext cx="804976" cy="51263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1860892" y="1736979"/>
            <a:ext cx="1728195" cy="2256923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3589087" y="1717270"/>
            <a:ext cx="1012422" cy="2276306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5655091" y="4887168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5091" y="4887168"/>
                <a:ext cx="496897" cy="51263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8160835" y="4887168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𝐴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60835" y="4887168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 flipV="1">
            <a:off x="8532440" y="4721696"/>
            <a:ext cx="0" cy="368424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5453386" y="1588419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𝐶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3386" y="1588419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Oblouk 13"/>
          <p:cNvSpPr/>
          <p:nvPr/>
        </p:nvSpPr>
        <p:spPr>
          <a:xfrm rot="14653298">
            <a:off x="1681765" y="2024525"/>
            <a:ext cx="3814643" cy="3814643"/>
          </a:xfrm>
          <a:prstGeom prst="arc">
            <a:avLst>
              <a:gd name="adj1" fmla="val 20539474"/>
              <a:gd name="adj2" fmla="val 3605381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 rot="19425081">
            <a:off x="3595421" y="1805511"/>
            <a:ext cx="860635" cy="1156541"/>
          </a:xfrm>
          <a:prstGeom prst="arc">
            <a:avLst>
              <a:gd name="adj1" fmla="val 20197305"/>
              <a:gd name="adj2" fmla="val 2754999"/>
            </a:avLst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7912386" y="2559174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𝐵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2386" y="2559174"/>
                <a:ext cx="496897" cy="51263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 flipH="1">
            <a:off x="5123466" y="1916832"/>
            <a:ext cx="322297" cy="5974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louk 17"/>
          <p:cNvSpPr/>
          <p:nvPr/>
        </p:nvSpPr>
        <p:spPr>
          <a:xfrm>
            <a:off x="2910062" y="2288863"/>
            <a:ext cx="5511538" cy="5234089"/>
          </a:xfrm>
          <a:prstGeom prst="arc">
            <a:avLst>
              <a:gd name="adj1" fmla="val 15731641"/>
              <a:gd name="adj2" fmla="val 21580626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ouk 19"/>
          <p:cNvSpPr/>
          <p:nvPr/>
        </p:nvSpPr>
        <p:spPr>
          <a:xfrm>
            <a:off x="3879342" y="3041443"/>
            <a:ext cx="3572980" cy="3601224"/>
          </a:xfrm>
          <a:prstGeom prst="arc">
            <a:avLst>
              <a:gd name="adj1" fmla="val 15657534"/>
              <a:gd name="adj2" fmla="val 20253211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5903539" y="3521405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</m:e>
                        <m:sup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3539" y="3521405"/>
                <a:ext cx="496897" cy="51263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6811407" y="2785124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  <m:sup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1407" y="2785124"/>
                <a:ext cx="496897" cy="51263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 flipH="1" flipV="1">
            <a:off x="7912386" y="2939094"/>
            <a:ext cx="204459" cy="330964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5665831" y="2856408"/>
            <a:ext cx="2650585" cy="201275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 flipV="1">
            <a:off x="5225695" y="1827014"/>
            <a:ext cx="440137" cy="3060155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655091" y="4869160"/>
            <a:ext cx="309961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louk 26"/>
          <p:cNvSpPr/>
          <p:nvPr/>
        </p:nvSpPr>
        <p:spPr>
          <a:xfrm>
            <a:off x="-1792455" y="2717519"/>
            <a:ext cx="5251543" cy="4987182"/>
          </a:xfrm>
          <a:prstGeom prst="arc">
            <a:avLst>
              <a:gd name="adj1" fmla="val 15425744"/>
              <a:gd name="adj2" fmla="val 229696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louk 27"/>
          <p:cNvSpPr/>
          <p:nvPr/>
        </p:nvSpPr>
        <p:spPr>
          <a:xfrm>
            <a:off x="-1112151" y="3307948"/>
            <a:ext cx="3890936" cy="3695068"/>
          </a:xfrm>
          <a:prstGeom prst="arc">
            <a:avLst>
              <a:gd name="adj1" fmla="val 15731641"/>
              <a:gd name="adj2" fmla="val 21580626"/>
            </a:avLst>
          </a:prstGeom>
          <a:solidFill>
            <a:srgbClr val="FF000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28"/>
          <p:cNvCxnSpPr/>
          <p:nvPr/>
        </p:nvCxnSpPr>
        <p:spPr>
          <a:xfrm flipH="1" flipV="1">
            <a:off x="412192" y="2140942"/>
            <a:ext cx="440137" cy="3060155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833317" y="5155482"/>
            <a:ext cx="309961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1263893" y="395318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3893" y="3953183"/>
                <a:ext cx="496897" cy="51263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Oblouk 31"/>
          <p:cNvSpPr/>
          <p:nvPr/>
        </p:nvSpPr>
        <p:spPr>
          <a:xfrm rot="12017038">
            <a:off x="427106" y="2402182"/>
            <a:ext cx="860635" cy="1156541"/>
          </a:xfrm>
          <a:prstGeom prst="arc">
            <a:avLst>
              <a:gd name="adj1" fmla="val 20197305"/>
              <a:gd name="adj2" fmla="val 2754999"/>
            </a:avLst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179513" y="5634557"/>
            <a:ext cx="8712966" cy="1069983"/>
          </a:xfrm>
          <a:prstGeom prst="roundRect">
            <a:avLst>
              <a:gd name="adj" fmla="val 1470"/>
            </a:avLst>
          </a:prstGeom>
          <a:solidFill>
            <a:schemeClr val="tx1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391417" y="5760024"/>
                <a:ext cx="8363284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5) </a:t>
                </a:r>
                <a:r>
                  <a:rPr lang="cs-CZ" sz="26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K polopřímce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VC </a:t>
                </a:r>
                <a:r>
                  <a:rPr lang="cs-CZ" sz="26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přeneseme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úhel </a:t>
                </a: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6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 Tento úhel označíme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60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</a:rPr>
                          <m:t>𝛽</m:t>
                        </m:r>
                      </m:e>
                      <m:sup>
                        <m: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</a:rPr>
                          <m:t>´</m:t>
                        </m:r>
                      </m:sup>
                    </m:sSup>
                    <m:r>
                      <a:rPr lang="cs-CZ" sz="2600" i="1" dirty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6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Úhel </a:t>
                </a: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6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je shodný s úhlem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60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</a:rPr>
                          <m:t>𝛽</m:t>
                        </m:r>
                      </m:e>
                      <m:sup>
                        <m: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</a:rPr>
                          <m:t>´</m:t>
                        </m:r>
                      </m:sup>
                    </m:sSup>
                    <m:r>
                      <a:rPr lang="cs-CZ" sz="2600" i="1" dirty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  <a:p>
                <a:pPr marL="0" indent="0" algn="just">
                  <a:buNone/>
                </a:pPr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.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417" y="5760024"/>
                <a:ext cx="8363284" cy="549540"/>
              </a:xfrm>
              <a:prstGeom prst="rect">
                <a:avLst/>
              </a:prstGeom>
              <a:blipFill rotWithShape="1">
                <a:blip r:embed="rId11"/>
                <a:stretch>
                  <a:fillRect l="-1239" t="-10000" r="-1385" b="-20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Oblouk 36"/>
          <p:cNvSpPr/>
          <p:nvPr/>
        </p:nvSpPr>
        <p:spPr>
          <a:xfrm rot="376356">
            <a:off x="6266303" y="3029013"/>
            <a:ext cx="860635" cy="1156541"/>
          </a:xfrm>
          <a:prstGeom prst="arc">
            <a:avLst>
              <a:gd name="adj1" fmla="val 20197305"/>
              <a:gd name="adj2" fmla="val 2754999"/>
            </a:avLst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993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56311" cy="6813376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79512" y="332656"/>
            <a:ext cx="8712967" cy="100811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79512" y="548680"/>
                <a:ext cx="9200368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Narýsujte tupý úhel </a:t>
                </a: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a ostrý úhel </a:t>
                </a: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odečtěte je graficky.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548680"/>
                <a:ext cx="9200368" cy="549540"/>
              </a:xfrm>
              <a:prstGeom prst="rect">
                <a:avLst/>
              </a:prstGeom>
              <a:blipFill rotWithShape="1">
                <a:blip r:embed="rId2"/>
                <a:stretch>
                  <a:fillRect l="-1126" t="-10000"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179512" y="1466137"/>
            <a:ext cx="8712968" cy="4051095"/>
          </a:xfrm>
          <a:prstGeom prst="roundRect">
            <a:avLst>
              <a:gd name="adj" fmla="val 1470"/>
            </a:avLst>
          </a:prstGeom>
          <a:solidFill>
            <a:schemeClr val="tx1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Oblouk 5"/>
          <p:cNvSpPr/>
          <p:nvPr/>
        </p:nvSpPr>
        <p:spPr>
          <a:xfrm rot="14653298">
            <a:off x="2033909" y="2438398"/>
            <a:ext cx="3110356" cy="3110356"/>
          </a:xfrm>
          <a:prstGeom prst="arc">
            <a:avLst>
              <a:gd name="adj1" fmla="val 20905529"/>
              <a:gd name="adj2" fmla="val 3011158"/>
            </a:avLst>
          </a:prstGeom>
          <a:solidFill>
            <a:srgbClr val="0070C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3015467" y="2414252"/>
                <a:ext cx="804976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5467" y="2414252"/>
                <a:ext cx="804976" cy="51263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1860892" y="1736979"/>
            <a:ext cx="1728195" cy="2256923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3589087" y="1717270"/>
            <a:ext cx="1012422" cy="2276306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5655091" y="4887168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5091" y="4887168"/>
                <a:ext cx="496897" cy="51263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8160835" y="4887168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𝐴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60835" y="4887168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 flipV="1">
            <a:off x="8532440" y="4721696"/>
            <a:ext cx="0" cy="368424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5453386" y="1588419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𝐶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3386" y="1588419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louk 15"/>
          <p:cNvSpPr/>
          <p:nvPr/>
        </p:nvSpPr>
        <p:spPr>
          <a:xfrm rot="14653298">
            <a:off x="1681765" y="2024525"/>
            <a:ext cx="3814643" cy="3814643"/>
          </a:xfrm>
          <a:prstGeom prst="arc">
            <a:avLst>
              <a:gd name="adj1" fmla="val 20539474"/>
              <a:gd name="adj2" fmla="val 3605381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7912386" y="2559174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𝐵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2386" y="2559174"/>
                <a:ext cx="496897" cy="51263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 flipH="1">
            <a:off x="5123466" y="1916832"/>
            <a:ext cx="322297" cy="5974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louk 19"/>
          <p:cNvSpPr/>
          <p:nvPr/>
        </p:nvSpPr>
        <p:spPr>
          <a:xfrm>
            <a:off x="2910062" y="2288863"/>
            <a:ext cx="5511538" cy="5234089"/>
          </a:xfrm>
          <a:prstGeom prst="arc">
            <a:avLst>
              <a:gd name="adj1" fmla="val 15731641"/>
              <a:gd name="adj2" fmla="val 21580626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louk 21"/>
          <p:cNvSpPr/>
          <p:nvPr/>
        </p:nvSpPr>
        <p:spPr>
          <a:xfrm>
            <a:off x="3879342" y="3041443"/>
            <a:ext cx="3572980" cy="3601224"/>
          </a:xfrm>
          <a:prstGeom prst="arc">
            <a:avLst>
              <a:gd name="adj1" fmla="val 15657534"/>
              <a:gd name="adj2" fmla="val 19404343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5903539" y="3521405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</m:e>
                        <m:sup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3539" y="3521405"/>
                <a:ext cx="496897" cy="51263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6811407" y="2785124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  <m:sup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1407" y="2785124"/>
                <a:ext cx="496897" cy="51263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Přímá spojnice 24"/>
          <p:cNvCxnSpPr/>
          <p:nvPr/>
        </p:nvCxnSpPr>
        <p:spPr>
          <a:xfrm flipH="1" flipV="1">
            <a:off x="7912386" y="2939094"/>
            <a:ext cx="204459" cy="330964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5665831" y="2856408"/>
            <a:ext cx="2650585" cy="201275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 flipV="1">
            <a:off x="5225695" y="1827014"/>
            <a:ext cx="440137" cy="3060155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655091" y="4869160"/>
            <a:ext cx="309961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louk 29"/>
          <p:cNvSpPr/>
          <p:nvPr/>
        </p:nvSpPr>
        <p:spPr>
          <a:xfrm>
            <a:off x="-1792455" y="2717519"/>
            <a:ext cx="5251543" cy="4987182"/>
          </a:xfrm>
          <a:prstGeom prst="arc">
            <a:avLst>
              <a:gd name="adj1" fmla="val 15425744"/>
              <a:gd name="adj2" fmla="val 229696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louk 30"/>
          <p:cNvSpPr/>
          <p:nvPr/>
        </p:nvSpPr>
        <p:spPr>
          <a:xfrm>
            <a:off x="-1112151" y="3307948"/>
            <a:ext cx="3890936" cy="3695068"/>
          </a:xfrm>
          <a:prstGeom prst="arc">
            <a:avLst>
              <a:gd name="adj1" fmla="val 15731641"/>
              <a:gd name="adj2" fmla="val 21580626"/>
            </a:avLst>
          </a:prstGeom>
          <a:solidFill>
            <a:srgbClr val="FF000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 flipH="1" flipV="1">
            <a:off x="412192" y="2140942"/>
            <a:ext cx="440137" cy="3060155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833317" y="5155482"/>
            <a:ext cx="309961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1263893" y="395318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3893" y="3953183"/>
                <a:ext cx="496897" cy="51263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Oblouk 34"/>
          <p:cNvSpPr/>
          <p:nvPr/>
        </p:nvSpPr>
        <p:spPr>
          <a:xfrm rot="12017038">
            <a:off x="427106" y="2402182"/>
            <a:ext cx="860635" cy="1156541"/>
          </a:xfrm>
          <a:prstGeom prst="arc">
            <a:avLst>
              <a:gd name="adj1" fmla="val 20197305"/>
              <a:gd name="adj2" fmla="val 2754999"/>
            </a:avLst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226367" y="5572684"/>
            <a:ext cx="8712966" cy="1069983"/>
          </a:xfrm>
          <a:prstGeom prst="roundRect">
            <a:avLst>
              <a:gd name="adj" fmla="val 1470"/>
            </a:avLst>
          </a:prstGeom>
          <a:solidFill>
            <a:schemeClr val="tx1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459046" y="5832905"/>
                <a:ext cx="8363284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6)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Třetí </a:t>
                </a:r>
                <a:r>
                  <a:rPr lang="cs-CZ" sz="26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rameno označíme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VB.</a:t>
                </a:r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.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046" y="5832905"/>
                <a:ext cx="8363284" cy="549540"/>
              </a:xfrm>
              <a:prstGeom prst="rect">
                <a:avLst/>
              </a:prstGeom>
              <a:blipFill rotWithShape="1">
                <a:blip r:embed="rId11"/>
                <a:stretch>
                  <a:fillRect l="-1239" t="-10000" b="-4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Oblouk 37"/>
          <p:cNvSpPr/>
          <p:nvPr/>
        </p:nvSpPr>
        <p:spPr>
          <a:xfrm rot="19425081">
            <a:off x="3595421" y="1805511"/>
            <a:ext cx="860635" cy="1156541"/>
          </a:xfrm>
          <a:prstGeom prst="arc">
            <a:avLst>
              <a:gd name="adj1" fmla="val 20197305"/>
              <a:gd name="adj2" fmla="val 2754999"/>
            </a:avLst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257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56311" cy="6813376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79512" y="332656"/>
            <a:ext cx="8712967" cy="100811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79512" y="548680"/>
                <a:ext cx="9200368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Narýsujte tupý úhel </a:t>
                </a: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a ostrý úhel </a:t>
                </a: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odečtěte je graficky.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548680"/>
                <a:ext cx="9200368" cy="549540"/>
              </a:xfrm>
              <a:prstGeom prst="rect">
                <a:avLst/>
              </a:prstGeom>
              <a:blipFill rotWithShape="1">
                <a:blip r:embed="rId2"/>
                <a:stretch>
                  <a:fillRect l="-1126" t="-10000"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179512" y="1466137"/>
            <a:ext cx="8712968" cy="4051095"/>
          </a:xfrm>
          <a:prstGeom prst="roundRect">
            <a:avLst>
              <a:gd name="adj" fmla="val 1470"/>
            </a:avLst>
          </a:prstGeom>
          <a:solidFill>
            <a:schemeClr val="tx1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Oblouk 6"/>
          <p:cNvSpPr/>
          <p:nvPr/>
        </p:nvSpPr>
        <p:spPr>
          <a:xfrm rot="14653298">
            <a:off x="2033909" y="2438398"/>
            <a:ext cx="3110356" cy="3110356"/>
          </a:xfrm>
          <a:prstGeom prst="arc">
            <a:avLst>
              <a:gd name="adj1" fmla="val 20905529"/>
              <a:gd name="adj2" fmla="val 3011158"/>
            </a:avLst>
          </a:prstGeom>
          <a:solidFill>
            <a:srgbClr val="0070C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3015467" y="2414252"/>
                <a:ext cx="804976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5467" y="2414252"/>
                <a:ext cx="804976" cy="51263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>
            <a:off x="1860892" y="1736979"/>
            <a:ext cx="1728195" cy="2256923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3589087" y="1717270"/>
            <a:ext cx="1012422" cy="2276306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aoblený obdélník 13"/>
          <p:cNvSpPr/>
          <p:nvPr/>
        </p:nvSpPr>
        <p:spPr>
          <a:xfrm>
            <a:off x="179513" y="5634557"/>
            <a:ext cx="8712966" cy="1069983"/>
          </a:xfrm>
          <a:prstGeom prst="roundRect">
            <a:avLst>
              <a:gd name="adj" fmla="val 1470"/>
            </a:avLst>
          </a:prstGeom>
          <a:solidFill>
            <a:schemeClr val="tx1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412192" y="5894778"/>
                <a:ext cx="8363284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7)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Úhel AVB je grafický rozdílem úhlů </a:t>
                </a: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.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192" y="5894778"/>
                <a:ext cx="8363284" cy="549540"/>
              </a:xfrm>
              <a:prstGeom prst="rect">
                <a:avLst/>
              </a:prstGeom>
              <a:blipFill rotWithShape="1">
                <a:blip r:embed="rId4"/>
                <a:stretch>
                  <a:fillRect l="-1312" t="-10000" b="-4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5655091" y="4887168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5091" y="4887168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8160835" y="4887168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𝐴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60835" y="4887168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 flipV="1">
            <a:off x="8532440" y="4721696"/>
            <a:ext cx="0" cy="368424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5453386" y="1588419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𝐶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3386" y="1588419"/>
                <a:ext cx="496897" cy="51263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Oblouk 21"/>
          <p:cNvSpPr/>
          <p:nvPr/>
        </p:nvSpPr>
        <p:spPr>
          <a:xfrm rot="14653298">
            <a:off x="1681765" y="2024525"/>
            <a:ext cx="3814643" cy="3814643"/>
          </a:xfrm>
          <a:prstGeom prst="arc">
            <a:avLst>
              <a:gd name="adj1" fmla="val 20539474"/>
              <a:gd name="adj2" fmla="val 3605381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7912386" y="2559174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𝐵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2386" y="2559174"/>
                <a:ext cx="496897" cy="51263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Přímá spojnice 24"/>
          <p:cNvCxnSpPr/>
          <p:nvPr/>
        </p:nvCxnSpPr>
        <p:spPr>
          <a:xfrm flipH="1">
            <a:off x="5123466" y="1916832"/>
            <a:ext cx="322297" cy="5974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louk 25"/>
          <p:cNvSpPr/>
          <p:nvPr/>
        </p:nvSpPr>
        <p:spPr>
          <a:xfrm>
            <a:off x="2910062" y="2288863"/>
            <a:ext cx="5511538" cy="5234089"/>
          </a:xfrm>
          <a:prstGeom prst="arc">
            <a:avLst>
              <a:gd name="adj1" fmla="val 15731641"/>
              <a:gd name="adj2" fmla="val 21580626"/>
            </a:avLst>
          </a:prstGeom>
          <a:solidFill>
            <a:srgbClr val="FF000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louk 26"/>
          <p:cNvSpPr/>
          <p:nvPr/>
        </p:nvSpPr>
        <p:spPr>
          <a:xfrm>
            <a:off x="3879342" y="3093793"/>
            <a:ext cx="3644986" cy="3496525"/>
          </a:xfrm>
          <a:prstGeom prst="arc">
            <a:avLst>
              <a:gd name="adj1" fmla="val 19414328"/>
              <a:gd name="adj2" fmla="val 29434"/>
            </a:avLst>
          </a:prstGeom>
          <a:solidFill>
            <a:srgbClr val="FFFF0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louk 27"/>
          <p:cNvSpPr/>
          <p:nvPr/>
        </p:nvSpPr>
        <p:spPr>
          <a:xfrm>
            <a:off x="3879342" y="3041443"/>
            <a:ext cx="3572980" cy="3601224"/>
          </a:xfrm>
          <a:prstGeom prst="arc">
            <a:avLst>
              <a:gd name="adj1" fmla="val 15657534"/>
              <a:gd name="adj2" fmla="val 19404343"/>
            </a:avLst>
          </a:prstGeom>
          <a:solidFill>
            <a:srgbClr val="0070C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5903539" y="3521405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</m:e>
                        <m:sup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3539" y="3521405"/>
                <a:ext cx="496897" cy="51263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6811407" y="2785124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  <m:sup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1407" y="2785124"/>
                <a:ext cx="496897" cy="51263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1" name="Přímá spojnice 30"/>
          <p:cNvCxnSpPr/>
          <p:nvPr/>
        </p:nvCxnSpPr>
        <p:spPr>
          <a:xfrm flipH="1" flipV="1">
            <a:off x="7912386" y="2939094"/>
            <a:ext cx="204459" cy="330964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5665831" y="2856408"/>
            <a:ext cx="2650585" cy="201275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 flipV="1">
            <a:off x="5225695" y="1827014"/>
            <a:ext cx="440137" cy="3060155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655091" y="4869160"/>
            <a:ext cx="309961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6252540" y="4312024"/>
                <a:ext cx="1271788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0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m:rPr>
                          <m:sty m:val="p"/>
                        </m:rPr>
                        <a:rPr lang="el-GR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β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2540" y="4312024"/>
                <a:ext cx="1271788" cy="51263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Oblouk 36"/>
          <p:cNvSpPr/>
          <p:nvPr/>
        </p:nvSpPr>
        <p:spPr>
          <a:xfrm>
            <a:off x="-1792455" y="2717519"/>
            <a:ext cx="5251543" cy="4987182"/>
          </a:xfrm>
          <a:prstGeom prst="arc">
            <a:avLst>
              <a:gd name="adj1" fmla="val 15425744"/>
              <a:gd name="adj2" fmla="val 229696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louk 40"/>
          <p:cNvSpPr/>
          <p:nvPr/>
        </p:nvSpPr>
        <p:spPr>
          <a:xfrm>
            <a:off x="-1112151" y="3307948"/>
            <a:ext cx="3890936" cy="3695068"/>
          </a:xfrm>
          <a:prstGeom prst="arc">
            <a:avLst>
              <a:gd name="adj1" fmla="val 15731641"/>
              <a:gd name="adj2" fmla="val 21580626"/>
            </a:avLst>
          </a:prstGeom>
          <a:solidFill>
            <a:srgbClr val="FF000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 flipH="1" flipV="1">
            <a:off x="412192" y="2140942"/>
            <a:ext cx="440137" cy="3060155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833317" y="5155482"/>
            <a:ext cx="309961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1263893" y="395318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3893" y="3953183"/>
                <a:ext cx="496897" cy="51263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Oblouk 41"/>
          <p:cNvSpPr/>
          <p:nvPr/>
        </p:nvSpPr>
        <p:spPr>
          <a:xfrm rot="12017038">
            <a:off x="427106" y="2402182"/>
            <a:ext cx="860635" cy="1156541"/>
          </a:xfrm>
          <a:prstGeom prst="arc">
            <a:avLst>
              <a:gd name="adj1" fmla="val 20197305"/>
              <a:gd name="adj2" fmla="val 2754999"/>
            </a:avLst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louk 42"/>
          <p:cNvSpPr/>
          <p:nvPr/>
        </p:nvSpPr>
        <p:spPr>
          <a:xfrm rot="19425081">
            <a:off x="3595421" y="1805511"/>
            <a:ext cx="860635" cy="1156541"/>
          </a:xfrm>
          <a:prstGeom prst="arc">
            <a:avLst>
              <a:gd name="adj1" fmla="val 20197305"/>
              <a:gd name="adj2" fmla="val 2754999"/>
            </a:avLst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2833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56311" cy="670454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0" name="Zaoblený obdélník 39"/>
          <p:cNvSpPr/>
          <p:nvPr/>
        </p:nvSpPr>
        <p:spPr>
          <a:xfrm>
            <a:off x="66434" y="4109171"/>
            <a:ext cx="8887808" cy="2056133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FF3399"/>
              </a:gs>
              <a:gs pos="0">
                <a:schemeClr val="accent2">
                  <a:lumMod val="40000"/>
                  <a:lumOff val="60000"/>
                </a:schemeClr>
              </a:gs>
              <a:gs pos="50000">
                <a:srgbClr val="FFFF00"/>
              </a:gs>
              <a:gs pos="100000">
                <a:schemeClr val="accent2">
                  <a:lumMod val="40000"/>
                  <a:lumOff val="60000"/>
                </a:schemeClr>
              </a:gs>
              <a:gs pos="100000">
                <a:srgbClr val="3366FF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3" name="Zaoblený obdélník 2"/>
          <p:cNvSpPr/>
          <p:nvPr/>
        </p:nvSpPr>
        <p:spPr>
          <a:xfrm>
            <a:off x="36594" y="30172"/>
            <a:ext cx="8917648" cy="133932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66434" y="246196"/>
                <a:ext cx="9077566" cy="1123296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2)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Odečtěte početně úhly: a)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=65° 51´−38° 33´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/>
                </a:r>
                <a:b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                                        b)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=35° 21´−15° 42´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/>
                </a:r>
                <a:b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434" y="246196"/>
                <a:ext cx="9077566" cy="1123296"/>
              </a:xfrm>
              <a:prstGeom prst="rect">
                <a:avLst/>
              </a:prstGeom>
              <a:blipFill rotWithShape="1">
                <a:blip r:embed="rId2"/>
                <a:stretch>
                  <a:fillRect l="-1410" t="-54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Zaoblený obdélník 20"/>
          <p:cNvSpPr/>
          <p:nvPr/>
        </p:nvSpPr>
        <p:spPr>
          <a:xfrm>
            <a:off x="36594" y="1919031"/>
            <a:ext cx="8887808" cy="2190139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FF3399"/>
              </a:gs>
              <a:gs pos="0">
                <a:schemeClr val="accent2">
                  <a:lumMod val="40000"/>
                  <a:lumOff val="60000"/>
                </a:schemeClr>
              </a:gs>
              <a:gs pos="50000">
                <a:srgbClr val="FFFF00"/>
              </a:gs>
              <a:gs pos="100000">
                <a:schemeClr val="accent2">
                  <a:lumMod val="40000"/>
                  <a:lumOff val="60000"/>
                </a:schemeClr>
              </a:gs>
              <a:gs pos="100000">
                <a:srgbClr val="3366FF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269274" y="1369492"/>
            <a:ext cx="2285111" cy="54954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40030" y="2194911"/>
                <a:ext cx="4925611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/>
                  </a:rPr>
                  <a:t>a)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=65° 51´−38° 33´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030" y="2194911"/>
                <a:ext cx="4925611" cy="549540"/>
              </a:xfrm>
              <a:prstGeom prst="rect">
                <a:avLst/>
              </a:prstGeom>
              <a:blipFill rotWithShape="1">
                <a:blip r:embed="rId3"/>
                <a:stretch>
                  <a:fillRect l="-2475" t="-11111" b="-25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798517" y="2760143"/>
                <a:ext cx="3511736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=27° 18´</m:t>
                      </m:r>
                      <m:r>
                        <m:rPr>
                          <m:nor/>
                        </m:rPr>
                        <a:rPr lang="cs-CZ" sz="2800" spc="300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m:t> </m:t>
                      </m:r>
                    </m:oMath>
                  </m:oMathPara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8517" y="2760143"/>
                <a:ext cx="3511736" cy="54954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6524600" y="2203368"/>
                <a:ext cx="1584176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65° 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  </m:t>
                    </m:r>
                    <m:r>
                      <a:rPr lang="cs-CZ" sz="2800" i="1" spc="30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51´</m:t>
                    </m:r>
                  </m:oMath>
                </a14:m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4600" y="2203368"/>
                <a:ext cx="1584176" cy="549540"/>
              </a:xfrm>
              <a:prstGeom prst="rect">
                <a:avLst/>
              </a:prstGeom>
              <a:blipFill rotWithShape="1">
                <a:blip r:embed="rId5"/>
                <a:stretch>
                  <a:fillRect r="-34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6524600" y="2670276"/>
                <a:ext cx="1584176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38</m:t>
                    </m:r>
                    <m:r>
                      <a:rPr lang="cs-CZ" sz="280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° 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  33</m:t>
                    </m:r>
                    <m:r>
                      <a:rPr lang="cs-CZ" sz="2800" i="1" spc="30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4600" y="2670276"/>
                <a:ext cx="1584176" cy="549540"/>
              </a:xfrm>
              <a:prstGeom prst="rect">
                <a:avLst/>
              </a:prstGeom>
              <a:blipFill rotWithShape="1">
                <a:blip r:embed="rId6"/>
                <a:stretch>
                  <a:fillRect r="-34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" name="Přímá spojnice 26"/>
          <p:cNvCxnSpPr/>
          <p:nvPr/>
        </p:nvCxnSpPr>
        <p:spPr>
          <a:xfrm>
            <a:off x="6372200" y="3192778"/>
            <a:ext cx="194748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6520961" y="3291966"/>
                <a:ext cx="1584176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2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7</m:t>
                    </m:r>
                    <m:r>
                      <a:rPr lang="cs-CZ" sz="280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° 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  18</m:t>
                    </m:r>
                    <m:r>
                      <a:rPr lang="cs-CZ" sz="2800" i="1" spc="30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0961" y="3291966"/>
                <a:ext cx="1584176" cy="549540"/>
              </a:xfrm>
              <a:prstGeom prst="rect">
                <a:avLst/>
              </a:prstGeom>
              <a:blipFill rotWithShape="1">
                <a:blip r:embed="rId7"/>
                <a:stretch>
                  <a:fillRect r="-30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213638" y="4243892"/>
                <a:ext cx="4925611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/>
                  </a:rPr>
                  <a:t>b)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=35° 21´−15° 42´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638" y="4243892"/>
                <a:ext cx="4925611" cy="549540"/>
              </a:xfrm>
              <a:prstGeom prst="rect">
                <a:avLst/>
              </a:prstGeom>
              <a:blipFill rotWithShape="1">
                <a:blip r:embed="rId8"/>
                <a:stretch>
                  <a:fillRect l="-2475" t="-11111" b="-25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538639" y="4809124"/>
                <a:ext cx="4275608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=34° 81´−15° 42´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639" y="4809124"/>
                <a:ext cx="4275608" cy="54954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6498208" y="4252349"/>
                <a:ext cx="1584176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34</m:t>
                    </m:r>
                    <m:r>
                      <a:rPr lang="cs-CZ" sz="280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° 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  8</m:t>
                    </m:r>
                    <m:r>
                      <a:rPr lang="cs-CZ" sz="2800" i="1" spc="30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1´</m:t>
                    </m:r>
                  </m:oMath>
                </a14:m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98208" y="4252349"/>
                <a:ext cx="1584176" cy="549540"/>
              </a:xfrm>
              <a:prstGeom prst="rect">
                <a:avLst/>
              </a:prstGeom>
              <a:blipFill rotWithShape="1">
                <a:blip r:embed="rId10"/>
                <a:stretch>
                  <a:fillRect r="-30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6498208" y="4719257"/>
                <a:ext cx="1584176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15</m:t>
                    </m:r>
                    <m:r>
                      <a:rPr lang="cs-CZ" sz="280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° 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  42</m:t>
                    </m:r>
                    <m:r>
                      <a:rPr lang="cs-CZ" sz="2800" i="1" spc="30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98208" y="4719257"/>
                <a:ext cx="1584176" cy="549540"/>
              </a:xfrm>
              <a:prstGeom prst="rect">
                <a:avLst/>
              </a:prstGeom>
              <a:blipFill rotWithShape="1">
                <a:blip r:embed="rId11"/>
                <a:stretch>
                  <a:fillRect r="-30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7" name="Přímá spojnice 36"/>
          <p:cNvCxnSpPr/>
          <p:nvPr/>
        </p:nvCxnSpPr>
        <p:spPr>
          <a:xfrm>
            <a:off x="6345808" y="5241759"/>
            <a:ext cx="194748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6498208" y="5336765"/>
                <a:ext cx="1584176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19</m:t>
                    </m:r>
                    <m:r>
                      <a:rPr lang="cs-CZ" sz="280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° 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  39</m:t>
                    </m:r>
                    <m:r>
                      <a:rPr lang="cs-CZ" sz="2800" i="1" spc="30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98208" y="5336765"/>
                <a:ext cx="1584176" cy="549540"/>
              </a:xfrm>
              <a:prstGeom prst="rect">
                <a:avLst/>
              </a:prstGeom>
              <a:blipFill rotWithShape="1">
                <a:blip r:embed="rId12"/>
                <a:stretch>
                  <a:fillRect r="-30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570563" y="5367918"/>
                <a:ext cx="3511736" cy="54954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=19° 39´</m:t>
                      </m:r>
                      <m:r>
                        <m:rPr>
                          <m:nor/>
                        </m:rPr>
                        <a:rPr lang="cs-CZ" sz="2800" spc="300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m:t> </m:t>
                      </m:r>
                    </m:oMath>
                  </m:oMathPara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563" y="5367918"/>
                <a:ext cx="3511736" cy="54954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0BASIBLT\MC900437791[3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2254" y="704839"/>
            <a:ext cx="1481161" cy="1214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6873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6" grpId="0"/>
      <p:bldP spid="30" grpId="0"/>
      <p:bldP spid="33" grpId="0"/>
      <p:bldP spid="34" grpId="0"/>
      <p:bldP spid="35" grpId="0"/>
      <p:bldP spid="36" grpId="0"/>
      <p:bldP spid="38" grpId="0"/>
      <p:bldP spid="3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0740"/>
            <a:ext cx="9144000" cy="680304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0" y="1260311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56741" y="1260311"/>
                <a:ext cx="9269980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Odečtěte graficky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=236°,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=69°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41" y="1260311"/>
                <a:ext cx="9269980" cy="778408"/>
              </a:xfrm>
              <a:prstGeom prst="rect">
                <a:avLst/>
              </a:prstGeom>
              <a:blipFill rotWithShape="1">
                <a:blip r:embed="rId2"/>
                <a:stretch>
                  <a:fillRect l="-1382" b="-6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Zaoblený obdélník 44"/>
          <p:cNvSpPr/>
          <p:nvPr/>
        </p:nvSpPr>
        <p:spPr>
          <a:xfrm>
            <a:off x="0" y="2070471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156741" y="2070471"/>
                <a:ext cx="7934508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2)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Odečtěte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graficky</a:t>
                </a:r>
                <a14:m>
                  <m:oMath xmlns:m="http://schemas.openxmlformats.org/officeDocument/2006/math">
                    <m:r>
                      <a:rPr lang="cs-CZ" sz="280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=189°, 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=130°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41" y="2070471"/>
                <a:ext cx="7934508" cy="778408"/>
              </a:xfrm>
              <a:prstGeom prst="rect">
                <a:avLst/>
              </a:prstGeom>
              <a:blipFill rotWithShape="1">
                <a:blip r:embed="rId4"/>
                <a:stretch>
                  <a:fillRect l="-1614" b="-6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8" name="Zaoblený obdélník 47"/>
          <p:cNvSpPr/>
          <p:nvPr/>
        </p:nvSpPr>
        <p:spPr>
          <a:xfrm>
            <a:off x="209277" y="208976"/>
            <a:ext cx="7429722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5" name="Zástupný symbol pro obsah 2"/>
          <p:cNvSpPr>
            <a:spLocks noGrp="1"/>
          </p:cNvSpPr>
          <p:nvPr/>
        </p:nvSpPr>
        <p:spPr>
          <a:xfrm>
            <a:off x="433648" y="208976"/>
            <a:ext cx="6773303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56" name="Zaoblený obdélník 55"/>
          <p:cNvSpPr/>
          <p:nvPr/>
        </p:nvSpPr>
        <p:spPr>
          <a:xfrm>
            <a:off x="0" y="2848878"/>
            <a:ext cx="9144000" cy="3994909"/>
          </a:xfrm>
          <a:prstGeom prst="roundRect">
            <a:avLst>
              <a:gd name="adj" fmla="val 376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209277" y="3140968"/>
                <a:ext cx="5442843" cy="352839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3)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Odečtěte početně úhly: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a) 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=165° 41´−18° 32´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/>
                </a:r>
                <a:b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b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)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  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=132° 13´−62° 53´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c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)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=165° 51´−82° 58´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d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)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=85° 37´−29° 42´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e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)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=15° 1´ − 8° 59´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/>
                </a:r>
                <a:b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f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)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=18° 19´−11° 52´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/>
                </a:r>
                <a:b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/>
                </a:r>
                <a:b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/>
                </a:r>
                <a:b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277" y="3140968"/>
                <a:ext cx="5442843" cy="3528392"/>
              </a:xfrm>
              <a:prstGeom prst="rect">
                <a:avLst/>
              </a:prstGeom>
              <a:blipFill rotWithShape="1">
                <a:blip r:embed="rId5"/>
                <a:stretch>
                  <a:fillRect l="-2240" t="-1727" b="-6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5508104" y="3717032"/>
                <a:ext cx="1434421" cy="274863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147° 9´</m:t>
                      </m:r>
                    </m:oMath>
                  </m:oMathPara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/>
                </a:r>
                <a:b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69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°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20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82° 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3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55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°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55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7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°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2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  <m:oMath xmlns:m="http://schemas.openxmlformats.org/officeDocument/2006/math"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6°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17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/>
                </a:r>
                <a:b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3717032"/>
                <a:ext cx="1434421" cy="274863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40452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1513" y="589558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6550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4580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50370" y="193383"/>
            <a:ext cx="8814118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0226" y="1124744"/>
            <a:ext cx="878024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KOPECKÝ, Milan; LIŠKOVÁ, Hana a kol. Matematika 6.Liberec: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1998, ISBN 80-85806-98-3.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MIKULČÁK, Jiří; KABELE, Jiří a kol. Matematika pro 6. ročník.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Galerie klipart MS Office 2010</a:t>
            </a: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Použité zdroje: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89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1426</TotalTime>
  <Words>630</Words>
  <Application>Microsoft Office PowerPoint</Application>
  <PresentationFormat>Předvádění na obrazovce (4:3)</PresentationFormat>
  <Paragraphs>119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desetinných čísel</dc:title>
  <dc:creator>ZŠ Libina</dc:creator>
  <cp:lastModifiedBy>ZŠ Libina</cp:lastModifiedBy>
  <cp:revision>222</cp:revision>
  <dcterms:created xsi:type="dcterms:W3CDTF">2011-10-16T10:29:28Z</dcterms:created>
  <dcterms:modified xsi:type="dcterms:W3CDTF">2013-03-23T18:55:40Z</dcterms:modified>
</cp:coreProperties>
</file>