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sldIdLst>
    <p:sldId id="290" r:id="rId2"/>
    <p:sldId id="258" r:id="rId3"/>
    <p:sldId id="259" r:id="rId4"/>
    <p:sldId id="286" r:id="rId5"/>
    <p:sldId id="287" r:id="rId6"/>
    <p:sldId id="288" r:id="rId7"/>
    <p:sldId id="289" r:id="rId8"/>
    <p:sldId id="291" r:id="rId9"/>
    <p:sldId id="294" r:id="rId10"/>
    <p:sldId id="292" r:id="rId11"/>
    <p:sldId id="293" r:id="rId12"/>
    <p:sldId id="295" r:id="rId13"/>
    <p:sldId id="268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1373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91AA31-00DD-49FF-B277-FE0580E0C33A}" type="datetimeFigureOut">
              <a:rPr lang="cs-CZ" smtClean="0"/>
              <a:t>24.3.2013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E697A520-3333-4CCD-8238-0434B6768EA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91AA31-00DD-49FF-B277-FE0580E0C33A}" type="datetimeFigureOut">
              <a:rPr lang="cs-CZ" smtClean="0"/>
              <a:t>24.3.2013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E697A520-3333-4CCD-8238-0434B6768EA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91AA31-00DD-49FF-B277-FE0580E0C33A}" type="datetimeFigureOut">
              <a:rPr lang="cs-CZ" smtClean="0"/>
              <a:t>24.3.2013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97A520-3333-4CCD-8238-0434B6768EA5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91AA31-00DD-49FF-B277-FE0580E0C33A}" type="datetimeFigureOut">
              <a:rPr lang="cs-CZ" smtClean="0"/>
              <a:t>24.3.2013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97A520-3333-4CCD-8238-0434B6768EA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91AA31-00DD-49FF-B277-FE0580E0C33A}" type="datetimeFigureOut">
              <a:rPr lang="cs-CZ" smtClean="0"/>
              <a:t>24.3.2013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E697A520-3333-4CCD-8238-0434B6768EA5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91AA31-00DD-49FF-B277-FE0580E0C33A}" type="datetimeFigureOut">
              <a:rPr lang="cs-CZ" smtClean="0"/>
              <a:t>24.3.2013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97A520-3333-4CCD-8238-0434B6768EA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91AA31-00DD-49FF-B277-FE0580E0C33A}" type="datetimeFigureOut">
              <a:rPr lang="cs-CZ" smtClean="0"/>
              <a:t>24.3.2013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97A520-3333-4CCD-8238-0434B6768EA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91AA31-00DD-49FF-B277-FE0580E0C33A}" type="datetimeFigureOut">
              <a:rPr lang="cs-CZ" smtClean="0"/>
              <a:t>24.3.2013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97A520-3333-4CCD-8238-0434B6768EA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91AA31-00DD-49FF-B277-FE0580E0C33A}" type="datetimeFigureOut">
              <a:rPr lang="cs-CZ" smtClean="0"/>
              <a:t>24.3.2013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97A520-3333-4CCD-8238-0434B6768EA5}" type="slidenum">
              <a:rPr lang="cs-CZ" smtClean="0"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91AA31-00DD-49FF-B277-FE0580E0C33A}" type="datetimeFigureOut">
              <a:rPr lang="cs-CZ" smtClean="0"/>
              <a:t>24.3.2013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97A520-3333-4CCD-8238-0434B6768EA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91AA31-00DD-49FF-B277-FE0580E0C33A}" type="datetimeFigureOut">
              <a:rPr lang="cs-CZ" smtClean="0"/>
              <a:t>24.3.2013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97A520-3333-4CCD-8238-0434B6768EA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9191AA31-00DD-49FF-B277-FE0580E0C33A}" type="datetimeFigureOut">
              <a:rPr lang="cs-CZ" smtClean="0"/>
              <a:t>24.3.2013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E697A520-3333-4CCD-8238-0434B6768EA5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wmf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5.wmf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7" Type="http://schemas.openxmlformats.org/officeDocument/2006/relationships/image" Target="../media/image5.wmf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7" Type="http://schemas.openxmlformats.org/officeDocument/2006/relationships/image" Target="../media/image5.wmf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7" Type="http://schemas.openxmlformats.org/officeDocument/2006/relationships/image" Target="../media/image5.wmf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image" Target="../media/image27.png"/><Relationship Id="rId7" Type="http://schemas.openxmlformats.org/officeDocument/2006/relationships/image" Target="../media/image3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10" Type="http://schemas.openxmlformats.org/officeDocument/2006/relationships/image" Target="../media/image6.wmf"/><Relationship Id="rId4" Type="http://schemas.openxmlformats.org/officeDocument/2006/relationships/image" Target="../media/image28.png"/><Relationship Id="rId9" Type="http://schemas.openxmlformats.org/officeDocument/2006/relationships/image" Target="../media/image33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13" Type="http://schemas.openxmlformats.org/officeDocument/2006/relationships/image" Target="../media/image46.png"/><Relationship Id="rId3" Type="http://schemas.openxmlformats.org/officeDocument/2006/relationships/image" Target="../media/image36.png"/><Relationship Id="rId7" Type="http://schemas.openxmlformats.org/officeDocument/2006/relationships/image" Target="../media/image40.png"/><Relationship Id="rId12" Type="http://schemas.openxmlformats.org/officeDocument/2006/relationships/image" Target="../media/image45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png"/><Relationship Id="rId11" Type="http://schemas.openxmlformats.org/officeDocument/2006/relationships/image" Target="../media/image44.png"/><Relationship Id="rId5" Type="http://schemas.openxmlformats.org/officeDocument/2006/relationships/image" Target="../media/image38.png"/><Relationship Id="rId10" Type="http://schemas.openxmlformats.org/officeDocument/2006/relationships/image" Target="../media/image43.png"/><Relationship Id="rId4" Type="http://schemas.openxmlformats.org/officeDocument/2006/relationships/image" Target="../media/image37.png"/><Relationship Id="rId9" Type="http://schemas.openxmlformats.org/officeDocument/2006/relationships/image" Target="../media/image42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png"/><Relationship Id="rId3" Type="http://schemas.openxmlformats.org/officeDocument/2006/relationships/image" Target="../media/image47.png"/><Relationship Id="rId7" Type="http://schemas.openxmlformats.org/officeDocument/2006/relationships/image" Target="../media/image5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0.png"/><Relationship Id="rId11" Type="http://schemas.openxmlformats.org/officeDocument/2006/relationships/image" Target="../media/image7.wmf"/><Relationship Id="rId5" Type="http://schemas.openxmlformats.org/officeDocument/2006/relationships/image" Target="../media/image49.png"/><Relationship Id="rId10" Type="http://schemas.openxmlformats.org/officeDocument/2006/relationships/image" Target="../media/image54.png"/><Relationship Id="rId4" Type="http://schemas.openxmlformats.org/officeDocument/2006/relationships/image" Target="../media/image48.png"/><Relationship Id="rId9" Type="http://schemas.openxmlformats.org/officeDocument/2006/relationships/image" Target="../media/image53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png"/><Relationship Id="rId13" Type="http://schemas.openxmlformats.org/officeDocument/2006/relationships/image" Target="../media/image66.png"/><Relationship Id="rId3" Type="http://schemas.openxmlformats.org/officeDocument/2006/relationships/image" Target="../media/image56.png"/><Relationship Id="rId7" Type="http://schemas.openxmlformats.org/officeDocument/2006/relationships/image" Target="../media/image60.png"/><Relationship Id="rId12" Type="http://schemas.openxmlformats.org/officeDocument/2006/relationships/image" Target="../media/image65.pn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9.png"/><Relationship Id="rId11" Type="http://schemas.openxmlformats.org/officeDocument/2006/relationships/image" Target="../media/image64.png"/><Relationship Id="rId5" Type="http://schemas.openxmlformats.org/officeDocument/2006/relationships/image" Target="../media/image58.png"/><Relationship Id="rId10" Type="http://schemas.openxmlformats.org/officeDocument/2006/relationships/image" Target="../media/image63.png"/><Relationship Id="rId4" Type="http://schemas.openxmlformats.org/officeDocument/2006/relationships/image" Target="../media/image57.png"/><Relationship Id="rId9" Type="http://schemas.openxmlformats.org/officeDocument/2006/relationships/image" Target="../media/image62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wmf"/><Relationship Id="rId3" Type="http://schemas.openxmlformats.org/officeDocument/2006/relationships/hyperlink" Target="http://matematika-online-a.kvalitne.cz/uvodni-stranka.htm" TargetMode="External"/><Relationship Id="rId7" Type="http://schemas.openxmlformats.org/officeDocument/2006/relationships/hyperlink" Target="http://www.labo.cz/mftabulky.htm" TargetMode="External"/><Relationship Id="rId2" Type="http://schemas.openxmlformats.org/officeDocument/2006/relationships/hyperlink" Target="http://www.zsdobrichovice.cz/programy/matika/praclisty/listy.htm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mojeskola.cz/Learning/matematika.php" TargetMode="External"/><Relationship Id="rId5" Type="http://schemas.openxmlformats.org/officeDocument/2006/relationships/hyperlink" Target="http://www.mojeskola.cz/SkolaHrou/Linky/matematika.php" TargetMode="External"/><Relationship Id="rId4" Type="http://schemas.openxmlformats.org/officeDocument/2006/relationships/hyperlink" Target="http://www.educaweb.cz/e-knihovna/metodicke-vzory-moduly-odkazy-apod/vyuziti-ict-ve-vyuce-matematiky/" TargetMode="Externa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417689" y="2239898"/>
            <a:ext cx="8609307" cy="4285446"/>
          </a:xfrm>
          <a:prstGeom prst="roundRect">
            <a:avLst/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3" name="Zaoblený obdélník 2"/>
          <p:cNvSpPr/>
          <p:nvPr/>
        </p:nvSpPr>
        <p:spPr>
          <a:xfrm>
            <a:off x="405981" y="248538"/>
            <a:ext cx="8609307" cy="1736544"/>
          </a:xfrm>
          <a:prstGeom prst="roundRect">
            <a:avLst/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pic>
        <p:nvPicPr>
          <p:cNvPr id="4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4720" y="5323127"/>
            <a:ext cx="4529225" cy="98380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844094" y="4604191"/>
            <a:ext cx="713047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cs-CZ" sz="2800" b="1" dirty="0"/>
              <a:t>ČÍSLO PROJEKTU</a:t>
            </a:r>
            <a:r>
              <a:rPr lang="cs-CZ" sz="2800" dirty="0"/>
              <a:t>: </a:t>
            </a:r>
            <a:r>
              <a:rPr lang="cs-CZ" sz="2800" dirty="0" smtClean="0"/>
              <a:t>CZ.1.07/1.4.00/21.2364</a:t>
            </a:r>
            <a:endParaRPr lang="cs-CZ" sz="2800" dirty="0"/>
          </a:p>
        </p:txBody>
      </p:sp>
      <p:sp>
        <p:nvSpPr>
          <p:cNvPr id="6" name="Obdélník 5"/>
          <p:cNvSpPr/>
          <p:nvPr/>
        </p:nvSpPr>
        <p:spPr>
          <a:xfrm>
            <a:off x="844094" y="3038485"/>
            <a:ext cx="686296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800" b="1" dirty="0"/>
              <a:t>NÁZEV</a:t>
            </a:r>
            <a:r>
              <a:rPr lang="cs-CZ" sz="2800"/>
              <a:t>: </a:t>
            </a:r>
            <a:r>
              <a:rPr lang="cs-CZ" sz="2800" smtClean="0"/>
              <a:t>VY_32_INOVACE_02_04_M7_Hanak</a:t>
            </a:r>
            <a:endParaRPr lang="cs-CZ" sz="2800" dirty="0"/>
          </a:p>
        </p:txBody>
      </p:sp>
      <p:sp>
        <p:nvSpPr>
          <p:cNvPr id="7" name="Obdélník 6"/>
          <p:cNvSpPr/>
          <p:nvPr/>
        </p:nvSpPr>
        <p:spPr>
          <a:xfrm>
            <a:off x="870289" y="2552432"/>
            <a:ext cx="444634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800" b="1" dirty="0"/>
              <a:t>AUTOR</a:t>
            </a:r>
            <a:r>
              <a:rPr lang="cs-CZ" sz="2800" dirty="0"/>
              <a:t>: Ing. Roman Hanák</a:t>
            </a:r>
          </a:p>
        </p:txBody>
      </p:sp>
      <p:sp>
        <p:nvSpPr>
          <p:cNvPr id="8" name="Obdélník 7"/>
          <p:cNvSpPr/>
          <p:nvPr/>
        </p:nvSpPr>
        <p:spPr>
          <a:xfrm>
            <a:off x="868130" y="3561705"/>
            <a:ext cx="229742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dirty="0" smtClean="0"/>
              <a:t>TÉMA</a:t>
            </a:r>
            <a:r>
              <a:rPr lang="cs-CZ" sz="2800" dirty="0"/>
              <a:t>: </a:t>
            </a:r>
            <a:r>
              <a:rPr lang="cs-CZ" sz="2800" dirty="0" smtClean="0"/>
              <a:t>Zlomky</a:t>
            </a:r>
            <a:endParaRPr lang="cs-CZ" sz="28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519716" y="248538"/>
            <a:ext cx="8424936" cy="193899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cs-CZ" sz="1600" dirty="0"/>
              <a:t>Základní škola Libina, příspěvková </a:t>
            </a:r>
            <a:r>
              <a:rPr lang="cs-CZ" sz="1600" dirty="0" smtClean="0"/>
              <a:t>organizace, Libina 548,788 05,IČ: 708 708 61</a:t>
            </a:r>
          </a:p>
          <a:p>
            <a:pPr>
              <a:lnSpc>
                <a:spcPct val="150000"/>
              </a:lnSpc>
            </a:pPr>
            <a:r>
              <a:rPr lang="cs-CZ" sz="1600" dirty="0"/>
              <a:t>Název projektu</a:t>
            </a:r>
            <a:r>
              <a:rPr lang="cs-CZ" sz="1600"/>
              <a:t>: </a:t>
            </a:r>
            <a:r>
              <a:rPr lang="cs-CZ" sz="1600" smtClean="0"/>
              <a:t>Škola hrou</a:t>
            </a:r>
            <a:endParaRPr lang="cs-CZ" sz="1600" dirty="0"/>
          </a:p>
          <a:p>
            <a:pPr>
              <a:lnSpc>
                <a:spcPct val="150000"/>
              </a:lnSpc>
            </a:pPr>
            <a:r>
              <a:rPr lang="cs-CZ" sz="1600" dirty="0"/>
              <a:t>Tento projekt je spolufinancován Evropským sociálním fondem </a:t>
            </a:r>
            <a:r>
              <a:rPr lang="cs-CZ" sz="1600" dirty="0" smtClean="0"/>
              <a:t>republiky</a:t>
            </a:r>
          </a:p>
          <a:p>
            <a:pPr>
              <a:lnSpc>
                <a:spcPct val="150000"/>
              </a:lnSpc>
            </a:pPr>
            <a:r>
              <a:rPr lang="cs-CZ" sz="1600" dirty="0"/>
              <a:t>Vzdělávací oblast Matematika a její aplikace</a:t>
            </a:r>
          </a:p>
          <a:p>
            <a:pPr>
              <a:lnSpc>
                <a:spcPct val="150000"/>
              </a:lnSpc>
            </a:pPr>
            <a:endParaRPr lang="cs-CZ" sz="1600" dirty="0"/>
          </a:p>
        </p:txBody>
      </p:sp>
      <p:sp>
        <p:nvSpPr>
          <p:cNvPr id="10" name="Obdélník 9"/>
          <p:cNvSpPr/>
          <p:nvPr/>
        </p:nvSpPr>
        <p:spPr>
          <a:xfrm>
            <a:off x="844094" y="4072225"/>
            <a:ext cx="782284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800" b="1" dirty="0"/>
              <a:t>OBSAH</a:t>
            </a:r>
            <a:r>
              <a:rPr lang="cs-CZ" sz="2800" dirty="0"/>
              <a:t>: Zlomky a přirozená čísla. Převrácené </a:t>
            </a:r>
            <a:r>
              <a:rPr lang="cs-CZ" sz="2800" dirty="0" smtClean="0"/>
              <a:t>číslo.</a:t>
            </a:r>
            <a:endParaRPr lang="cs-CZ" sz="2800" dirty="0"/>
          </a:p>
        </p:txBody>
      </p:sp>
      <p:pic>
        <p:nvPicPr>
          <p:cNvPr id="11" name="Obrázek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31190" y="620688"/>
            <a:ext cx="1425794" cy="12433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87957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aoblený obdélník 3"/>
          <p:cNvSpPr/>
          <p:nvPr/>
        </p:nvSpPr>
        <p:spPr>
          <a:xfrm>
            <a:off x="395117" y="980728"/>
            <a:ext cx="8609307" cy="5547929"/>
          </a:xfrm>
          <a:prstGeom prst="roundRect">
            <a:avLst>
              <a:gd name="adj" fmla="val 9555"/>
            </a:avLst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2" name="Nadpis 1"/>
          <p:cNvSpPr>
            <a:spLocks noGrp="1"/>
          </p:cNvSpPr>
          <p:nvPr/>
        </p:nvSpPr>
        <p:spPr>
          <a:xfrm>
            <a:off x="3131840" y="-20240"/>
            <a:ext cx="2376264" cy="851655"/>
          </a:xfrm>
          <a:prstGeom prst="rect">
            <a:avLst/>
          </a:prstGeom>
        </p:spPr>
        <p:txBody>
          <a:bodyPr vert="horz" anchor="b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000" b="0" kern="1200" cap="sm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/>
        </p:nvSpPr>
        <p:spPr>
          <a:xfrm>
            <a:off x="672630" y="1169988"/>
            <a:ext cx="8054280" cy="4873752"/>
          </a:xfrm>
          <a:prstGeom prst="rect">
            <a:avLst/>
          </a:prstGeom>
        </p:spPr>
        <p:txBody>
          <a:bodyPr vert="horz">
            <a:norm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cs-CZ" sz="1800" dirty="0" smtClean="0"/>
              <a:t>Tato hodina ukazuje vztah mezi zlomky a přirozenými čísly.  </a:t>
            </a:r>
            <a:r>
              <a:rPr lang="cs-CZ" sz="1800" dirty="0"/>
              <a:t>V</a:t>
            </a:r>
            <a:r>
              <a:rPr lang="cs-CZ" sz="1800" dirty="0" smtClean="0"/>
              <a:t> řešených příkladech je vysvětleno, jak převádíme zlomky na přirozená čísla </a:t>
            </a:r>
            <a:r>
              <a:rPr lang="cs-CZ" sz="1800" dirty="0"/>
              <a:t>a obráceně. Některé příklady jsou určeny k samostatnému procvičení. </a:t>
            </a:r>
          </a:p>
          <a:p>
            <a:pPr algn="just"/>
            <a:r>
              <a:rPr lang="cs-CZ" sz="1800" dirty="0"/>
              <a:t>Inovativnost je v tom, že se zde vyskytuje řada moderních interaktivních prvků.  Máme zde názorné grafické animace, obrázky, komentáře k řešení a hypertextové odkazy. Žáci lépe pochopí probíranou látku a hodina je pro ně zajímavější. </a:t>
            </a:r>
          </a:p>
          <a:p>
            <a:pPr algn="just"/>
            <a:r>
              <a:rPr lang="cs-CZ" sz="1800" dirty="0"/>
              <a:t>Každý řešený příklad je pomocí animací rozdělen na dílčí kroky, takže vyučující se nezdržuje psaním na tabuli, ale pomocí ovladače postupně odkrývá řešení příkladu a má tak možnost žáky nechat samostatně tvořit a věnovat se těm žákům, kteří potřebují individuální pomoc.</a:t>
            </a:r>
          </a:p>
          <a:p>
            <a:pPr algn="just"/>
            <a:r>
              <a:rPr lang="cs-CZ" sz="1800" dirty="0"/>
              <a:t>Na konci hodiny je stránka, kde jsou odkazy na internetové stránky, které prověří matematické dovednosti formou her nebo různých testů. Vyučující má možnost vybrat si z uvedených odkazů stránku, na které otestuje vědomosti žáků. Hodina je tvořena tak, aby se mohla být odučena v multimediální učebně nebo v počítačové učebně, které mají připojení k internetu. </a:t>
            </a:r>
          </a:p>
          <a:p>
            <a:pPr algn="just"/>
            <a:endParaRPr lang="cs-CZ" sz="1800" dirty="0" smtClean="0">
              <a:latin typeface="Calibri" pitchFamily="34" charset="0"/>
              <a:cs typeface="Calibri" pitchFamily="34" charset="0"/>
            </a:endParaRPr>
          </a:p>
          <a:p>
            <a:pPr marL="0" indent="0" algn="just">
              <a:buNone/>
            </a:pPr>
            <a:endParaRPr lang="cs-CZ" sz="1800" dirty="0">
              <a:latin typeface="Calibri" pitchFamily="34" charset="0"/>
              <a:cs typeface="Calibri" pitchFamily="34" charset="0"/>
            </a:endParaRPr>
          </a:p>
          <a:p>
            <a:pPr marL="0" indent="0" algn="just">
              <a:buNone/>
            </a:pPr>
            <a:endParaRPr lang="cs-CZ" sz="1800" dirty="0" smtClean="0">
              <a:latin typeface="Calibri" pitchFamily="34" charset="0"/>
              <a:cs typeface="Calibri" pitchFamily="34" charset="0"/>
            </a:endParaRPr>
          </a:p>
          <a:p>
            <a:pPr marL="0" indent="0" algn="just">
              <a:buNone/>
            </a:pPr>
            <a:endParaRPr lang="cs-CZ" sz="1800" dirty="0">
              <a:latin typeface="Calibri" pitchFamily="34" charset="0"/>
              <a:cs typeface="Calibri" pitchFamily="34" charset="0"/>
            </a:endParaRPr>
          </a:p>
          <a:p>
            <a:pPr marL="0" indent="0" algn="just">
              <a:buNone/>
            </a:pPr>
            <a:endParaRPr lang="cs-CZ" sz="1800" dirty="0" smtClean="0">
              <a:latin typeface="Calibri" pitchFamily="34" charset="0"/>
              <a:cs typeface="Calibri" pitchFamily="34" charset="0"/>
            </a:endParaRPr>
          </a:p>
          <a:p>
            <a:pPr marL="0" indent="0" algn="just">
              <a:buNone/>
            </a:pPr>
            <a:endParaRPr lang="cs-CZ" sz="1800" dirty="0">
              <a:latin typeface="Calibri" pitchFamily="34" charset="0"/>
              <a:cs typeface="Calibri" pitchFamily="34" charset="0"/>
            </a:endParaRPr>
          </a:p>
          <a:p>
            <a:pPr marL="0" indent="0" algn="just">
              <a:buNone/>
            </a:pPr>
            <a:endParaRPr lang="cs-CZ" sz="1800" dirty="0" smtClean="0"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82435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199435" y="238132"/>
            <a:ext cx="4714638" cy="2707276"/>
          </a:xfrm>
          <a:prstGeom prst="rect">
            <a:avLst/>
          </a:prstGeom>
          <a:solidFill>
            <a:srgbClr val="FFFF00"/>
          </a:solidFill>
          <a:ln w="1016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" name="Obdélník 1"/>
          <p:cNvSpPr/>
          <p:nvPr/>
        </p:nvSpPr>
        <p:spPr>
          <a:xfrm>
            <a:off x="377569" y="407700"/>
            <a:ext cx="4280896" cy="2321684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654084" y="660601"/>
            <a:ext cx="380534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800" b="1" dirty="0" smtClean="0">
                <a:solidFill>
                  <a:srgbClr val="FFFF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Každé přirozené číslo můžeme napsat jako zlomek se jmenovatelem 1.</a:t>
            </a:r>
            <a:endParaRPr lang="cs-CZ" sz="2800" b="1" dirty="0">
              <a:solidFill>
                <a:srgbClr val="FFFF00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19" name="Obdélník 18"/>
          <p:cNvSpPr/>
          <p:nvPr/>
        </p:nvSpPr>
        <p:spPr>
          <a:xfrm>
            <a:off x="199143" y="5096589"/>
            <a:ext cx="8636912" cy="1297634"/>
          </a:xfrm>
          <a:prstGeom prst="rect">
            <a:avLst/>
          </a:prstGeom>
          <a:solidFill>
            <a:srgbClr val="FFFF00"/>
          </a:solidFill>
          <a:ln w="1016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3" name="Obdélník 22"/>
              <p:cNvSpPr/>
              <p:nvPr/>
            </p:nvSpPr>
            <p:spPr>
              <a:xfrm>
                <a:off x="502423" y="5406682"/>
                <a:ext cx="1211436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cs-CZ" sz="2800" b="1" dirty="0" smtClean="0">
                    <a:solidFill>
                      <a:schemeClr val="tx1">
                        <a:lumMod val="95000"/>
                        <a:lumOff val="5000"/>
                      </a:schemeClr>
                    </a:solidFill>
                    <a:effectLst>
                      <a:glow rad="63500">
                        <a:schemeClr val="bg1">
                          <a:lumMod val="75000"/>
                          <a:alpha val="40000"/>
                        </a:schemeClr>
                      </a:glow>
                    </a:effectLst>
                  </a:rPr>
                  <a:t>a)  </a:t>
                </a:r>
                <a14:m>
                  <m:oMath xmlns:m="http://schemas.openxmlformats.org/officeDocument/2006/math">
                    <m:r>
                      <a:rPr lang="cs-CZ" sz="2800" b="1" i="1" dirty="0" smtClean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>
                          <a:glow rad="63500">
                            <a:schemeClr val="bg1">
                              <a:lumMod val="75000"/>
                              <a:alpha val="40000"/>
                            </a:schemeClr>
                          </a:glow>
                        </a:effectLst>
                        <a:latin typeface="Cambria Math"/>
                      </a:rPr>
                      <m:t>𝟖</m:t>
                    </m:r>
                    <m:r>
                      <a:rPr lang="cs-CZ" sz="2800" b="1" i="1" dirty="0" smtClean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>
                          <a:glow rad="63500">
                            <a:schemeClr val="bg1">
                              <a:lumMod val="75000"/>
                              <a:alpha val="40000"/>
                            </a:schemeClr>
                          </a:glow>
                        </a:effectLst>
                        <a:latin typeface="Cambria Math"/>
                      </a:rPr>
                      <m:t> </m:t>
                    </m:r>
                  </m:oMath>
                </a14:m>
                <a:endParaRPr lang="cs-CZ" sz="2800" b="1" dirty="0">
                  <a:solidFill>
                    <a:schemeClr val="tx1">
                      <a:lumMod val="95000"/>
                      <a:lumOff val="5000"/>
                    </a:schemeClr>
                  </a:solidFill>
                  <a:effectLst>
                    <a:glow rad="63500">
                      <a:schemeClr val="bg1">
                        <a:lumMod val="75000"/>
                        <a:alpha val="40000"/>
                      </a:schemeClr>
                    </a:glow>
                  </a:effectLst>
                </a:endParaRPr>
              </a:p>
            </p:txBody>
          </p:sp>
        </mc:Choice>
        <mc:Fallback xmlns="">
          <p:sp>
            <p:nvSpPr>
              <p:cNvPr id="23" name="Obdélník 2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2423" y="5406682"/>
                <a:ext cx="1211436" cy="523220"/>
              </a:xfrm>
              <a:prstGeom prst="rect">
                <a:avLst/>
              </a:prstGeom>
              <a:blipFill rotWithShape="1">
                <a:blip r:embed="rId2"/>
                <a:stretch>
                  <a:fillRect l="-2513" t="-17442" b="-3953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Obdélník 10"/>
          <p:cNvSpPr/>
          <p:nvPr/>
        </p:nvSpPr>
        <p:spPr>
          <a:xfrm>
            <a:off x="199144" y="3408158"/>
            <a:ext cx="8636912" cy="956807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TextovéPole 12"/>
          <p:cNvSpPr txBox="1"/>
          <p:nvPr/>
        </p:nvSpPr>
        <p:spPr>
          <a:xfrm>
            <a:off x="199143" y="3400016"/>
            <a:ext cx="872290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514350" indent="-514350">
              <a:buAutoNum type="arabicParenR"/>
            </a:pPr>
            <a:r>
              <a:rPr lang="cs-CZ" sz="2700" b="1" dirty="0" smtClean="0">
                <a:solidFill>
                  <a:schemeClr val="accent1">
                    <a:lumMod val="50000"/>
                  </a:schemeClr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Zapište přirozená čísla jako zlomky se jmenovatelem 1:</a:t>
            </a:r>
          </a:p>
          <a:p>
            <a:r>
              <a:rPr lang="cs-CZ" sz="2700" b="1" dirty="0">
                <a:solidFill>
                  <a:schemeClr val="accent1">
                    <a:lumMod val="50000"/>
                  </a:schemeClr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cs-CZ" sz="2700" b="1" dirty="0" smtClean="0">
                <a:solidFill>
                  <a:schemeClr val="accent1">
                    <a:lumMod val="50000"/>
                  </a:schemeClr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   a)  8                           b) 12                    c)   152</a:t>
            </a:r>
          </a:p>
        </p:txBody>
      </p:sp>
      <p:sp>
        <p:nvSpPr>
          <p:cNvPr id="14" name="TextovéPole 13"/>
          <p:cNvSpPr txBox="1"/>
          <p:nvPr/>
        </p:nvSpPr>
        <p:spPr>
          <a:xfrm>
            <a:off x="199435" y="4471673"/>
            <a:ext cx="1359668" cy="52322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 w="19050">
            <a:solidFill>
              <a:srgbClr val="FFFF00"/>
            </a:solidFill>
          </a:ln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FFFF00"/>
                </a:solidFill>
                <a:effectLst/>
              </a:rPr>
              <a:t>Řešení:</a:t>
            </a:r>
            <a:endParaRPr lang="cs-CZ" sz="2800" dirty="0">
              <a:solidFill>
                <a:srgbClr val="FFFF00"/>
              </a:solidFill>
              <a:effectLst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Obdélník 14"/>
              <p:cNvSpPr/>
              <p:nvPr/>
            </p:nvSpPr>
            <p:spPr>
              <a:xfrm>
                <a:off x="1209803" y="5223330"/>
                <a:ext cx="1232520" cy="88992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cs-CZ" sz="3600" b="1" dirty="0" smtClean="0">
                    <a:solidFill>
                      <a:schemeClr val="tx1">
                        <a:lumMod val="95000"/>
                        <a:lumOff val="5000"/>
                      </a:schemeClr>
                    </a:solidFill>
                    <a:effectLst>
                      <a:glow rad="63500">
                        <a:schemeClr val="bg1">
                          <a:lumMod val="75000"/>
                          <a:alpha val="40000"/>
                        </a:schemeClr>
                      </a:glow>
                    </a:effectLst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3600" b="1" i="1" dirty="0" smtClean="0">
                            <a:solidFill>
                              <a:schemeClr val="tx1">
                                <a:lumMod val="95000"/>
                                <a:lumOff val="5000"/>
                              </a:schemeClr>
                            </a:solidFill>
                            <a:effectLst>
                              <a:glow rad="63500">
                                <a:schemeClr val="bg1">
                                  <a:lumMod val="75000"/>
                                  <a:alpha val="40000"/>
                                </a:schemeClr>
                              </a:glow>
                            </a:effectLst>
                            <a:latin typeface="Cambria Math"/>
                          </a:rPr>
                        </m:ctrlPr>
                      </m:fPr>
                      <m:num>
                        <m:r>
                          <a:rPr lang="cs-CZ" sz="3600" b="1" i="1" dirty="0" smtClean="0">
                            <a:solidFill>
                              <a:schemeClr val="tx1">
                                <a:lumMod val="95000"/>
                                <a:lumOff val="5000"/>
                              </a:schemeClr>
                            </a:solidFill>
                            <a:effectLst>
                              <a:glow rad="63500">
                                <a:schemeClr val="bg1">
                                  <a:lumMod val="75000"/>
                                  <a:alpha val="40000"/>
                                </a:schemeClr>
                              </a:glow>
                            </a:effectLst>
                            <a:latin typeface="Cambria Math"/>
                          </a:rPr>
                          <m:t>𝟖</m:t>
                        </m:r>
                      </m:num>
                      <m:den>
                        <m:r>
                          <a:rPr lang="cs-CZ" sz="3600" b="1" i="1" dirty="0" smtClean="0">
                            <a:solidFill>
                              <a:schemeClr val="tx1">
                                <a:lumMod val="95000"/>
                                <a:lumOff val="5000"/>
                              </a:schemeClr>
                            </a:solidFill>
                            <a:effectLst>
                              <a:glow rad="63500">
                                <a:schemeClr val="bg1">
                                  <a:lumMod val="75000"/>
                                  <a:alpha val="40000"/>
                                </a:schemeClr>
                              </a:glow>
                            </a:effectLst>
                            <a:latin typeface="Cambria Math"/>
                          </a:rPr>
                          <m:t>𝟏</m:t>
                        </m:r>
                      </m:den>
                    </m:f>
                  </m:oMath>
                </a14:m>
                <a:endParaRPr lang="cs-CZ" sz="3600" b="1" dirty="0">
                  <a:solidFill>
                    <a:schemeClr val="tx1">
                      <a:lumMod val="95000"/>
                      <a:lumOff val="5000"/>
                    </a:schemeClr>
                  </a:solidFill>
                  <a:effectLst>
                    <a:glow rad="63500">
                      <a:schemeClr val="bg1">
                        <a:lumMod val="75000"/>
                        <a:alpha val="40000"/>
                      </a:schemeClr>
                    </a:glow>
                  </a:effectLst>
                </a:endParaRPr>
              </a:p>
            </p:txBody>
          </p:sp>
        </mc:Choice>
        <mc:Fallback xmlns="">
          <p:sp>
            <p:nvSpPr>
              <p:cNvPr id="15" name="Obdélník 1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09803" y="5223330"/>
                <a:ext cx="1232520" cy="889924"/>
              </a:xfrm>
              <a:prstGeom prst="rect">
                <a:avLst/>
              </a:prstGeom>
              <a:blipFill rotWithShape="1">
                <a:blip r:embed="rId3"/>
                <a:stretch>
                  <a:fillRect t="-2740" b="-1643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Obdélník 15"/>
              <p:cNvSpPr/>
              <p:nvPr/>
            </p:nvSpPr>
            <p:spPr>
              <a:xfrm>
                <a:off x="3219431" y="5390590"/>
                <a:ext cx="1211436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cs-CZ" sz="2800" b="1" dirty="0" smtClean="0">
                    <a:solidFill>
                      <a:schemeClr val="tx1">
                        <a:lumMod val="95000"/>
                        <a:lumOff val="5000"/>
                      </a:schemeClr>
                    </a:solidFill>
                    <a:effectLst>
                      <a:glow rad="63500">
                        <a:schemeClr val="bg1">
                          <a:lumMod val="75000"/>
                          <a:alpha val="40000"/>
                        </a:schemeClr>
                      </a:glow>
                    </a:effectLst>
                  </a:rPr>
                  <a:t>b)  </a:t>
                </a:r>
                <a14:m>
                  <m:oMath xmlns:m="http://schemas.openxmlformats.org/officeDocument/2006/math">
                    <m:r>
                      <a:rPr lang="cs-CZ" sz="2800" b="1" i="0" dirty="0" smtClean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>
                          <a:glow rad="63500">
                            <a:schemeClr val="bg1">
                              <a:lumMod val="75000"/>
                              <a:alpha val="40000"/>
                            </a:schemeClr>
                          </a:glow>
                        </a:effectLst>
                        <a:latin typeface="Cambria Math"/>
                      </a:rPr>
                      <m:t>𝟏𝟐</m:t>
                    </m:r>
                    <m:r>
                      <a:rPr lang="cs-CZ" sz="2800" b="1" i="1" dirty="0" smtClean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>
                          <a:glow rad="63500">
                            <a:schemeClr val="bg1">
                              <a:lumMod val="75000"/>
                              <a:alpha val="40000"/>
                            </a:schemeClr>
                          </a:glow>
                        </a:effectLst>
                        <a:latin typeface="Cambria Math"/>
                      </a:rPr>
                      <m:t> </m:t>
                    </m:r>
                  </m:oMath>
                </a14:m>
                <a:endParaRPr lang="cs-CZ" sz="2800" b="1" dirty="0">
                  <a:solidFill>
                    <a:schemeClr val="tx1">
                      <a:lumMod val="95000"/>
                      <a:lumOff val="5000"/>
                    </a:schemeClr>
                  </a:solidFill>
                  <a:effectLst>
                    <a:glow rad="63500">
                      <a:schemeClr val="bg1">
                        <a:lumMod val="75000"/>
                        <a:alpha val="40000"/>
                      </a:schemeClr>
                    </a:glow>
                  </a:effectLst>
                </a:endParaRPr>
              </a:p>
            </p:txBody>
          </p:sp>
        </mc:Choice>
        <mc:Fallback xmlns="">
          <p:sp>
            <p:nvSpPr>
              <p:cNvPr id="16" name="Obdélník 1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19431" y="5390590"/>
                <a:ext cx="1211436" cy="523220"/>
              </a:xfrm>
              <a:prstGeom prst="rect">
                <a:avLst/>
              </a:prstGeom>
              <a:blipFill rotWithShape="1">
                <a:blip r:embed="rId4"/>
                <a:stretch>
                  <a:fillRect l="-11558" t="-17442" b="-3953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Obdélník 16"/>
              <p:cNvSpPr/>
              <p:nvPr/>
            </p:nvSpPr>
            <p:spPr>
              <a:xfrm>
                <a:off x="3939511" y="5223330"/>
                <a:ext cx="1448544" cy="92480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cs-CZ" sz="3600" b="1" dirty="0" smtClean="0">
                    <a:solidFill>
                      <a:schemeClr val="tx1">
                        <a:lumMod val="95000"/>
                        <a:lumOff val="5000"/>
                      </a:schemeClr>
                    </a:solidFill>
                    <a:effectLst>
                      <a:glow rad="63500">
                        <a:schemeClr val="bg1">
                          <a:lumMod val="75000"/>
                          <a:alpha val="40000"/>
                        </a:schemeClr>
                      </a:glow>
                    </a:effectLst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3600" b="1" i="1" dirty="0" smtClean="0">
                            <a:solidFill>
                              <a:schemeClr val="tx1">
                                <a:lumMod val="95000"/>
                                <a:lumOff val="5000"/>
                              </a:schemeClr>
                            </a:solidFill>
                            <a:effectLst>
                              <a:glow rad="63500">
                                <a:schemeClr val="bg1">
                                  <a:lumMod val="75000"/>
                                  <a:alpha val="40000"/>
                                </a:schemeClr>
                              </a:glow>
                            </a:effectLst>
                            <a:latin typeface="Cambria Math"/>
                          </a:rPr>
                        </m:ctrlPr>
                      </m:fPr>
                      <m:num>
                        <m:r>
                          <a:rPr lang="cs-CZ" sz="3600" b="1" i="1" dirty="0" smtClean="0">
                            <a:solidFill>
                              <a:schemeClr val="tx1">
                                <a:lumMod val="95000"/>
                                <a:lumOff val="5000"/>
                              </a:schemeClr>
                            </a:solidFill>
                            <a:effectLst>
                              <a:glow rad="63500">
                                <a:schemeClr val="bg1">
                                  <a:lumMod val="75000"/>
                                  <a:alpha val="40000"/>
                                </a:schemeClr>
                              </a:glow>
                            </a:effectLst>
                            <a:latin typeface="Cambria Math"/>
                          </a:rPr>
                          <m:t>𝟏𝟐</m:t>
                        </m:r>
                      </m:num>
                      <m:den>
                        <m:r>
                          <a:rPr lang="cs-CZ" sz="3600" b="1" i="1" dirty="0" smtClean="0">
                            <a:solidFill>
                              <a:schemeClr val="tx1">
                                <a:lumMod val="95000"/>
                                <a:lumOff val="5000"/>
                              </a:schemeClr>
                            </a:solidFill>
                            <a:effectLst>
                              <a:glow rad="63500">
                                <a:schemeClr val="bg1">
                                  <a:lumMod val="75000"/>
                                  <a:alpha val="40000"/>
                                </a:schemeClr>
                              </a:glow>
                            </a:effectLst>
                            <a:latin typeface="Cambria Math"/>
                          </a:rPr>
                          <m:t>𝟏</m:t>
                        </m:r>
                      </m:den>
                    </m:f>
                  </m:oMath>
                </a14:m>
                <a:endParaRPr lang="cs-CZ" sz="3600" b="1" dirty="0">
                  <a:solidFill>
                    <a:schemeClr val="tx1">
                      <a:lumMod val="95000"/>
                      <a:lumOff val="5000"/>
                    </a:schemeClr>
                  </a:solidFill>
                  <a:effectLst>
                    <a:glow rad="63500">
                      <a:schemeClr val="bg1">
                        <a:lumMod val="75000"/>
                        <a:alpha val="40000"/>
                      </a:schemeClr>
                    </a:glow>
                  </a:effectLst>
                </a:endParaRPr>
              </a:p>
            </p:txBody>
          </p:sp>
        </mc:Choice>
        <mc:Fallback xmlns="">
          <p:sp>
            <p:nvSpPr>
              <p:cNvPr id="17" name="Obdélník 1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39511" y="5223330"/>
                <a:ext cx="1448544" cy="924805"/>
              </a:xfrm>
              <a:prstGeom prst="rect">
                <a:avLst/>
              </a:prstGeom>
              <a:blipFill rotWithShape="1">
                <a:blip r:embed="rId5"/>
                <a:stretch>
                  <a:fillRect t="-2632" b="-1184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Obdélník 17"/>
              <p:cNvSpPr/>
              <p:nvPr/>
            </p:nvSpPr>
            <p:spPr>
              <a:xfrm>
                <a:off x="6126887" y="5390590"/>
                <a:ext cx="1485032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cs-CZ" sz="2800" b="1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effectLst>
                      <a:glow rad="63500">
                        <a:schemeClr val="bg1">
                          <a:lumMod val="75000"/>
                          <a:alpha val="40000"/>
                        </a:schemeClr>
                      </a:glow>
                    </a:effectLst>
                  </a:rPr>
                  <a:t>c</a:t>
                </a:r>
                <a:r>
                  <a:rPr lang="cs-CZ" sz="2800" b="1" dirty="0" smtClean="0">
                    <a:solidFill>
                      <a:schemeClr val="tx1">
                        <a:lumMod val="95000"/>
                        <a:lumOff val="5000"/>
                      </a:schemeClr>
                    </a:solidFill>
                    <a:effectLst>
                      <a:glow rad="63500">
                        <a:schemeClr val="bg1">
                          <a:lumMod val="75000"/>
                          <a:alpha val="40000"/>
                        </a:schemeClr>
                      </a:glow>
                    </a:effectLst>
                  </a:rPr>
                  <a:t>)  152</a:t>
                </a:r>
                <a14:m>
                  <m:oMath xmlns:m="http://schemas.openxmlformats.org/officeDocument/2006/math">
                    <m:r>
                      <a:rPr lang="cs-CZ" sz="2800" b="1" i="1" dirty="0" smtClean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>
                          <a:glow rad="63500">
                            <a:schemeClr val="bg1">
                              <a:lumMod val="75000"/>
                              <a:alpha val="40000"/>
                            </a:schemeClr>
                          </a:glow>
                        </a:effectLst>
                        <a:latin typeface="Cambria Math"/>
                      </a:rPr>
                      <m:t> </m:t>
                    </m:r>
                  </m:oMath>
                </a14:m>
                <a:endParaRPr lang="cs-CZ" sz="2800" b="1" dirty="0">
                  <a:solidFill>
                    <a:schemeClr val="tx1">
                      <a:lumMod val="95000"/>
                      <a:lumOff val="5000"/>
                    </a:schemeClr>
                  </a:solidFill>
                  <a:effectLst>
                    <a:glow rad="63500">
                      <a:schemeClr val="bg1">
                        <a:lumMod val="75000"/>
                        <a:alpha val="40000"/>
                      </a:schemeClr>
                    </a:glow>
                  </a:effectLst>
                </a:endParaRPr>
              </a:p>
            </p:txBody>
          </p:sp>
        </mc:Choice>
        <mc:Fallback xmlns="">
          <p:sp>
            <p:nvSpPr>
              <p:cNvPr id="18" name="Obdélník 1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26887" y="5390590"/>
                <a:ext cx="1485032" cy="523220"/>
              </a:xfrm>
              <a:prstGeom prst="rect">
                <a:avLst/>
              </a:prstGeom>
              <a:blipFill rotWithShape="1">
                <a:blip r:embed="rId6"/>
                <a:stretch>
                  <a:fillRect l="-6148" t="-17442" r="-410" b="-3953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Obdélník 20"/>
              <p:cNvSpPr/>
              <p:nvPr/>
            </p:nvSpPr>
            <p:spPr>
              <a:xfrm>
                <a:off x="7035855" y="5207238"/>
                <a:ext cx="1800200" cy="89819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cs-CZ" sz="3600" b="1" dirty="0" smtClean="0">
                    <a:solidFill>
                      <a:schemeClr val="tx1">
                        <a:lumMod val="95000"/>
                        <a:lumOff val="5000"/>
                      </a:schemeClr>
                    </a:solidFill>
                    <a:effectLst>
                      <a:glow rad="63500">
                        <a:schemeClr val="bg1">
                          <a:lumMod val="75000"/>
                          <a:alpha val="40000"/>
                        </a:schemeClr>
                      </a:glow>
                    </a:effectLst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3600" b="1" i="1" dirty="0" smtClean="0">
                            <a:solidFill>
                              <a:schemeClr val="tx1">
                                <a:lumMod val="95000"/>
                                <a:lumOff val="5000"/>
                              </a:schemeClr>
                            </a:solidFill>
                            <a:effectLst>
                              <a:glow rad="63500">
                                <a:schemeClr val="bg1">
                                  <a:lumMod val="75000"/>
                                  <a:alpha val="40000"/>
                                </a:schemeClr>
                              </a:glow>
                            </a:effectLst>
                            <a:latin typeface="Cambria Math"/>
                          </a:rPr>
                        </m:ctrlPr>
                      </m:fPr>
                      <m:num>
                        <m:r>
                          <a:rPr lang="cs-CZ" sz="3600" b="1" i="1" dirty="0" smtClean="0">
                            <a:solidFill>
                              <a:schemeClr val="tx1">
                                <a:lumMod val="95000"/>
                                <a:lumOff val="5000"/>
                              </a:schemeClr>
                            </a:solidFill>
                            <a:effectLst>
                              <a:glow rad="63500">
                                <a:schemeClr val="bg1">
                                  <a:lumMod val="75000"/>
                                  <a:alpha val="40000"/>
                                </a:schemeClr>
                              </a:glow>
                            </a:effectLst>
                            <a:latin typeface="Cambria Math"/>
                          </a:rPr>
                          <m:t>𝟏𝟓𝟐</m:t>
                        </m:r>
                      </m:num>
                      <m:den>
                        <m:r>
                          <a:rPr lang="cs-CZ" sz="3600" b="1" i="1" dirty="0" smtClean="0">
                            <a:solidFill>
                              <a:schemeClr val="tx1">
                                <a:lumMod val="95000"/>
                                <a:lumOff val="5000"/>
                              </a:schemeClr>
                            </a:solidFill>
                            <a:effectLst>
                              <a:glow rad="63500">
                                <a:schemeClr val="bg1">
                                  <a:lumMod val="75000"/>
                                  <a:alpha val="40000"/>
                                </a:schemeClr>
                              </a:glow>
                            </a:effectLst>
                            <a:latin typeface="Cambria Math"/>
                          </a:rPr>
                          <m:t>𝟏</m:t>
                        </m:r>
                      </m:den>
                    </m:f>
                  </m:oMath>
                </a14:m>
                <a:endParaRPr lang="cs-CZ" sz="3600" b="1" dirty="0">
                  <a:solidFill>
                    <a:schemeClr val="tx1">
                      <a:lumMod val="95000"/>
                      <a:lumOff val="5000"/>
                    </a:schemeClr>
                  </a:solidFill>
                  <a:effectLst>
                    <a:glow rad="63500">
                      <a:schemeClr val="bg1">
                        <a:lumMod val="75000"/>
                        <a:alpha val="40000"/>
                      </a:schemeClr>
                    </a:glow>
                  </a:effectLst>
                </a:endParaRPr>
              </a:p>
            </p:txBody>
          </p:sp>
        </mc:Choice>
        <mc:Fallback xmlns="">
          <p:sp>
            <p:nvSpPr>
              <p:cNvPr id="21" name="Obdélník 2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035855" y="5207238"/>
                <a:ext cx="1800200" cy="898195"/>
              </a:xfrm>
              <a:prstGeom prst="rect">
                <a:avLst/>
              </a:prstGeom>
              <a:blipFill rotWithShape="1">
                <a:blip r:embed="rId7"/>
                <a:stretch>
                  <a:fillRect t="-2027" b="-1554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26" name="Picture 2" descr="C:\Users\spravce\AppData\Local\Microsoft\Windows\Temporary Internet Files\Content.IE5\HGW68T4R\MC900440424[2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9288" y="649196"/>
            <a:ext cx="2216234" cy="1827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125310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23" grpId="0"/>
      <p:bldP spid="13" grpId="0"/>
      <p:bldP spid="15" grpId="0"/>
      <p:bldP spid="16" grpId="0"/>
      <p:bldP spid="17" grpId="0"/>
      <p:bldP spid="18" grpId="0"/>
      <p:bldP spid="2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07989" y="217668"/>
            <a:ext cx="4803629" cy="2419244"/>
          </a:xfrm>
          <a:prstGeom prst="rect">
            <a:avLst/>
          </a:prstGeom>
          <a:solidFill>
            <a:srgbClr val="FFFF00"/>
          </a:solidFill>
          <a:ln w="1016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" name="Obdélník 2"/>
          <p:cNvSpPr/>
          <p:nvPr/>
        </p:nvSpPr>
        <p:spPr>
          <a:xfrm>
            <a:off x="486124" y="387236"/>
            <a:ext cx="4464496" cy="210982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268649" y="371662"/>
            <a:ext cx="4803629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cs-CZ" sz="2800" b="1" dirty="0" smtClean="0">
                <a:solidFill>
                  <a:srgbClr val="FFFF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Každý zlomek se jmenovatelem 1 zapíšeme jako přirozené číslo.</a:t>
            </a:r>
            <a:endParaRPr lang="cs-CZ" sz="2800" b="1" dirty="0">
              <a:solidFill>
                <a:srgbClr val="FFFF00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302380" y="5189795"/>
            <a:ext cx="8528708" cy="1297634"/>
          </a:xfrm>
          <a:prstGeom prst="rect">
            <a:avLst/>
          </a:prstGeom>
          <a:solidFill>
            <a:srgbClr val="FFFF00"/>
          </a:solidFill>
          <a:ln w="1016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249614" y="2805372"/>
            <a:ext cx="8581474" cy="1520308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TextovéPole 7"/>
          <p:cNvSpPr txBox="1"/>
          <p:nvPr/>
        </p:nvSpPr>
        <p:spPr>
          <a:xfrm>
            <a:off x="302380" y="4437112"/>
            <a:ext cx="1359668" cy="52322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 w="19050">
            <a:solidFill>
              <a:srgbClr val="FFFF00"/>
            </a:solidFill>
          </a:ln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FFFF00"/>
                </a:solidFill>
                <a:effectLst/>
              </a:rPr>
              <a:t>Řešení:</a:t>
            </a:r>
            <a:endParaRPr lang="cs-CZ" sz="2800" dirty="0">
              <a:solidFill>
                <a:srgbClr val="FFFF00"/>
              </a:solidFill>
              <a:effectLst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Obdélník 8"/>
              <p:cNvSpPr/>
              <p:nvPr/>
            </p:nvSpPr>
            <p:spPr>
              <a:xfrm>
                <a:off x="486124" y="5297909"/>
                <a:ext cx="1232520" cy="88729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cs-CZ" sz="3600" b="1" dirty="0" smtClean="0">
                    <a:solidFill>
                      <a:schemeClr val="tx1">
                        <a:lumMod val="95000"/>
                        <a:lumOff val="5000"/>
                      </a:schemeClr>
                    </a:solidFill>
                    <a:effectLst>
                      <a:glow rad="63500">
                        <a:schemeClr val="bg1">
                          <a:lumMod val="75000"/>
                          <a:alpha val="40000"/>
                        </a:schemeClr>
                      </a:glow>
                    </a:effectLst>
                  </a:rPr>
                  <a:t> a)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3600" b="1" i="1" dirty="0" smtClean="0">
                            <a:solidFill>
                              <a:schemeClr val="tx1">
                                <a:lumMod val="95000"/>
                                <a:lumOff val="5000"/>
                              </a:schemeClr>
                            </a:solidFill>
                            <a:effectLst>
                              <a:glow rad="63500">
                                <a:schemeClr val="bg1">
                                  <a:lumMod val="75000"/>
                                  <a:alpha val="40000"/>
                                </a:schemeClr>
                              </a:glow>
                            </a:effectLst>
                            <a:latin typeface="Cambria Math"/>
                          </a:rPr>
                        </m:ctrlPr>
                      </m:fPr>
                      <m:num>
                        <m:r>
                          <a:rPr lang="cs-CZ" sz="3600" b="1" i="1" dirty="0" smtClean="0">
                            <a:solidFill>
                              <a:schemeClr val="tx1">
                                <a:lumMod val="95000"/>
                                <a:lumOff val="5000"/>
                              </a:schemeClr>
                            </a:solidFill>
                            <a:effectLst>
                              <a:glow rad="63500">
                                <a:schemeClr val="bg1">
                                  <a:lumMod val="75000"/>
                                  <a:alpha val="40000"/>
                                </a:schemeClr>
                              </a:glow>
                            </a:effectLst>
                            <a:latin typeface="Cambria Math"/>
                          </a:rPr>
                          <m:t>𝟕</m:t>
                        </m:r>
                      </m:num>
                      <m:den>
                        <m:r>
                          <a:rPr lang="cs-CZ" sz="3600" b="1" i="1" dirty="0" smtClean="0">
                            <a:solidFill>
                              <a:schemeClr val="tx1">
                                <a:lumMod val="95000"/>
                                <a:lumOff val="5000"/>
                              </a:schemeClr>
                            </a:solidFill>
                            <a:effectLst>
                              <a:glow rad="63500">
                                <a:schemeClr val="bg1">
                                  <a:lumMod val="75000"/>
                                  <a:alpha val="40000"/>
                                </a:schemeClr>
                              </a:glow>
                            </a:effectLst>
                            <a:latin typeface="Cambria Math"/>
                          </a:rPr>
                          <m:t>𝟏</m:t>
                        </m:r>
                      </m:den>
                    </m:f>
                  </m:oMath>
                </a14:m>
                <a:endParaRPr lang="cs-CZ" sz="3600" b="1" dirty="0">
                  <a:solidFill>
                    <a:schemeClr val="tx1">
                      <a:lumMod val="95000"/>
                      <a:lumOff val="5000"/>
                    </a:schemeClr>
                  </a:solidFill>
                  <a:effectLst>
                    <a:glow rad="63500">
                      <a:schemeClr val="bg1">
                        <a:lumMod val="75000"/>
                        <a:alpha val="40000"/>
                      </a:schemeClr>
                    </a:glow>
                  </a:effectLst>
                </a:endParaRPr>
              </a:p>
            </p:txBody>
          </p:sp>
        </mc:Choice>
        <mc:Fallback xmlns="">
          <p:sp>
            <p:nvSpPr>
              <p:cNvPr id="9" name="Obdélník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6124" y="5297909"/>
                <a:ext cx="1232520" cy="887294"/>
              </a:xfrm>
              <a:prstGeom prst="rect">
                <a:avLst/>
              </a:prstGeom>
              <a:blipFill rotWithShape="1">
                <a:blip r:embed="rId2"/>
                <a:stretch>
                  <a:fillRect t="-3425" b="-1575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Obdélník 10"/>
              <p:cNvSpPr/>
              <p:nvPr/>
            </p:nvSpPr>
            <p:spPr>
              <a:xfrm>
                <a:off x="3278466" y="5295279"/>
                <a:ext cx="1448544" cy="88992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cs-CZ" sz="3600" b="1" dirty="0" smtClean="0">
                    <a:solidFill>
                      <a:schemeClr val="tx1">
                        <a:lumMod val="95000"/>
                        <a:lumOff val="5000"/>
                      </a:schemeClr>
                    </a:solidFill>
                    <a:effectLst>
                      <a:glow rad="63500">
                        <a:schemeClr val="bg1">
                          <a:lumMod val="75000"/>
                          <a:alpha val="40000"/>
                        </a:schemeClr>
                      </a:glow>
                    </a:effectLst>
                  </a:rPr>
                  <a:t> b)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3600" b="1" i="1" dirty="0" smtClean="0">
                            <a:solidFill>
                              <a:schemeClr val="tx1">
                                <a:lumMod val="95000"/>
                                <a:lumOff val="5000"/>
                              </a:schemeClr>
                            </a:solidFill>
                            <a:effectLst>
                              <a:glow rad="63500">
                                <a:schemeClr val="bg1">
                                  <a:lumMod val="75000"/>
                                  <a:alpha val="40000"/>
                                </a:schemeClr>
                              </a:glow>
                            </a:effectLst>
                            <a:latin typeface="Cambria Math"/>
                          </a:rPr>
                        </m:ctrlPr>
                      </m:fPr>
                      <m:num>
                        <m:r>
                          <a:rPr lang="cs-CZ" sz="3600" b="1" i="1" dirty="0" smtClean="0">
                            <a:solidFill>
                              <a:schemeClr val="tx1">
                                <a:lumMod val="95000"/>
                                <a:lumOff val="5000"/>
                              </a:schemeClr>
                            </a:solidFill>
                            <a:effectLst>
                              <a:glow rad="63500">
                                <a:schemeClr val="bg1">
                                  <a:lumMod val="75000"/>
                                  <a:alpha val="40000"/>
                                </a:schemeClr>
                              </a:glow>
                            </a:effectLst>
                            <a:latin typeface="Cambria Math"/>
                          </a:rPr>
                          <m:t>𝟐𝟓</m:t>
                        </m:r>
                      </m:num>
                      <m:den>
                        <m:r>
                          <a:rPr lang="cs-CZ" sz="3600" b="1" i="1" dirty="0" smtClean="0">
                            <a:solidFill>
                              <a:schemeClr val="tx1">
                                <a:lumMod val="95000"/>
                                <a:lumOff val="5000"/>
                              </a:schemeClr>
                            </a:solidFill>
                            <a:effectLst>
                              <a:glow rad="63500">
                                <a:schemeClr val="bg1">
                                  <a:lumMod val="75000"/>
                                  <a:alpha val="40000"/>
                                </a:schemeClr>
                              </a:glow>
                            </a:effectLst>
                            <a:latin typeface="Cambria Math"/>
                          </a:rPr>
                          <m:t>𝟏</m:t>
                        </m:r>
                      </m:den>
                    </m:f>
                  </m:oMath>
                </a14:m>
                <a:endParaRPr lang="cs-CZ" sz="3600" b="1" dirty="0">
                  <a:solidFill>
                    <a:schemeClr val="tx1">
                      <a:lumMod val="95000"/>
                      <a:lumOff val="5000"/>
                    </a:schemeClr>
                  </a:solidFill>
                  <a:effectLst>
                    <a:glow rad="63500">
                      <a:schemeClr val="bg1">
                        <a:lumMod val="75000"/>
                        <a:alpha val="40000"/>
                      </a:schemeClr>
                    </a:glow>
                  </a:effectLst>
                </a:endParaRPr>
              </a:p>
            </p:txBody>
          </p:sp>
        </mc:Choice>
        <mc:Fallback xmlns="">
          <p:sp>
            <p:nvSpPr>
              <p:cNvPr id="11" name="Obdélník 1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78466" y="5295279"/>
                <a:ext cx="1448544" cy="889924"/>
              </a:xfrm>
              <a:prstGeom prst="rect">
                <a:avLst/>
              </a:prstGeom>
              <a:blipFill rotWithShape="1">
                <a:blip r:embed="rId3"/>
                <a:stretch>
                  <a:fillRect t="-2055" b="-1712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Obdélník 12"/>
              <p:cNvSpPr/>
              <p:nvPr/>
            </p:nvSpPr>
            <p:spPr>
              <a:xfrm>
                <a:off x="5796136" y="5287008"/>
                <a:ext cx="1800200" cy="89819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cs-CZ" sz="3600" b="1" dirty="0" smtClean="0">
                    <a:solidFill>
                      <a:schemeClr val="tx1">
                        <a:lumMod val="95000"/>
                        <a:lumOff val="5000"/>
                      </a:schemeClr>
                    </a:solidFill>
                    <a:effectLst>
                      <a:glow rad="63500">
                        <a:schemeClr val="bg1">
                          <a:lumMod val="75000"/>
                          <a:alpha val="40000"/>
                        </a:schemeClr>
                      </a:glow>
                    </a:effectLst>
                  </a:rPr>
                  <a:t> c)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3600" b="1" i="1" dirty="0" smtClean="0">
                            <a:solidFill>
                              <a:schemeClr val="tx1">
                                <a:lumMod val="95000"/>
                                <a:lumOff val="5000"/>
                              </a:schemeClr>
                            </a:solidFill>
                            <a:effectLst>
                              <a:glow rad="63500">
                                <a:schemeClr val="bg1">
                                  <a:lumMod val="75000"/>
                                  <a:alpha val="40000"/>
                                </a:schemeClr>
                              </a:glow>
                            </a:effectLst>
                            <a:latin typeface="Cambria Math"/>
                          </a:rPr>
                        </m:ctrlPr>
                      </m:fPr>
                      <m:num>
                        <m:r>
                          <a:rPr lang="cs-CZ" sz="3600" b="1" i="1" dirty="0" smtClean="0">
                            <a:solidFill>
                              <a:schemeClr val="tx1">
                                <a:lumMod val="95000"/>
                                <a:lumOff val="5000"/>
                              </a:schemeClr>
                            </a:solidFill>
                            <a:effectLst>
                              <a:glow rad="63500">
                                <a:schemeClr val="bg1">
                                  <a:lumMod val="75000"/>
                                  <a:alpha val="40000"/>
                                </a:schemeClr>
                              </a:glow>
                            </a:effectLst>
                            <a:latin typeface="Cambria Math"/>
                          </a:rPr>
                          <m:t>𝟏𝟒𝟓</m:t>
                        </m:r>
                      </m:num>
                      <m:den>
                        <m:r>
                          <a:rPr lang="cs-CZ" sz="3600" b="1" i="1" dirty="0" smtClean="0">
                            <a:solidFill>
                              <a:schemeClr val="tx1">
                                <a:lumMod val="95000"/>
                                <a:lumOff val="5000"/>
                              </a:schemeClr>
                            </a:solidFill>
                            <a:effectLst>
                              <a:glow rad="63500">
                                <a:schemeClr val="bg1">
                                  <a:lumMod val="75000"/>
                                  <a:alpha val="40000"/>
                                </a:schemeClr>
                              </a:glow>
                            </a:effectLst>
                            <a:latin typeface="Cambria Math"/>
                          </a:rPr>
                          <m:t>𝟏</m:t>
                        </m:r>
                      </m:den>
                    </m:f>
                  </m:oMath>
                </a14:m>
                <a:endParaRPr lang="cs-CZ" sz="3600" b="1" dirty="0">
                  <a:solidFill>
                    <a:schemeClr val="tx1">
                      <a:lumMod val="95000"/>
                      <a:lumOff val="5000"/>
                    </a:schemeClr>
                  </a:solidFill>
                  <a:effectLst>
                    <a:glow rad="63500">
                      <a:schemeClr val="bg1">
                        <a:lumMod val="75000"/>
                        <a:alpha val="40000"/>
                      </a:schemeClr>
                    </a:glow>
                  </a:effectLst>
                </a:endParaRPr>
              </a:p>
            </p:txBody>
          </p:sp>
        </mc:Choice>
        <mc:Fallback xmlns="">
          <p:sp>
            <p:nvSpPr>
              <p:cNvPr id="13" name="Obdélník 1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96136" y="5287008"/>
                <a:ext cx="1800200" cy="898195"/>
              </a:xfrm>
              <a:prstGeom prst="rect">
                <a:avLst/>
              </a:prstGeom>
              <a:blipFill rotWithShape="1">
                <a:blip r:embed="rId4"/>
                <a:stretch>
                  <a:fillRect t="-2027" b="-1554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ovéPole 14"/>
              <p:cNvSpPr txBox="1"/>
              <p:nvPr/>
            </p:nvSpPr>
            <p:spPr>
              <a:xfrm>
                <a:off x="268415" y="2825330"/>
                <a:ext cx="8094813" cy="135569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indent="-514350">
                  <a:buAutoNum type="arabicParenR"/>
                </a:pPr>
                <a:r>
                  <a:rPr lang="cs-CZ" sz="2800" b="1" dirty="0" smtClean="0">
                    <a:solidFill>
                      <a:schemeClr val="accent1">
                        <a:lumMod val="50000"/>
                      </a:schemeClr>
                    </a:solidFill>
                    <a:effectLst>
                      <a:glow rad="63500">
                        <a:schemeClr val="accent1">
                          <a:satMod val="175000"/>
                          <a:alpha val="40000"/>
                        </a:schemeClr>
                      </a:glow>
                    </a:effectLst>
                  </a:rPr>
                  <a:t>Zapište jako přirozená čísla zlomky:</a:t>
                </a:r>
              </a:p>
              <a:p>
                <a:r>
                  <a:rPr lang="cs-CZ" sz="2800" b="1" dirty="0">
                    <a:solidFill>
                      <a:schemeClr val="accent1">
                        <a:lumMod val="50000"/>
                      </a:schemeClr>
                    </a:solidFill>
                    <a:effectLst>
                      <a:glow rad="63500">
                        <a:schemeClr val="accent1">
                          <a:satMod val="175000"/>
                          <a:alpha val="40000"/>
                        </a:schemeClr>
                      </a:glow>
                    </a:effectLst>
                  </a:rPr>
                  <a:t> </a:t>
                </a:r>
                <a:r>
                  <a:rPr lang="cs-CZ" sz="2800" b="1" dirty="0" smtClean="0">
                    <a:solidFill>
                      <a:schemeClr val="accent1">
                        <a:lumMod val="50000"/>
                      </a:schemeClr>
                    </a:solidFill>
                    <a:effectLst>
                      <a:glow rad="63500">
                        <a:schemeClr val="accent1">
                          <a:satMod val="175000"/>
                          <a:alpha val="40000"/>
                        </a:schemeClr>
                      </a:glow>
                    </a:effectLst>
                  </a:rPr>
                  <a:t>    a)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3600" b="1" i="1" dirty="0" smtClean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effectLst>
                              <a:glow rad="63500">
                                <a:schemeClr val="accent1">
                                  <a:satMod val="175000"/>
                                  <a:alpha val="40000"/>
                                </a:schemeClr>
                              </a:glow>
                            </a:effectLst>
                            <a:latin typeface="Cambria Math"/>
                          </a:rPr>
                        </m:ctrlPr>
                      </m:fPr>
                      <m:num>
                        <m:r>
                          <a:rPr lang="cs-CZ" sz="3600" b="1" i="1" dirty="0" smtClean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effectLst>
                              <a:glow rad="63500">
                                <a:schemeClr val="accent1">
                                  <a:satMod val="175000"/>
                                  <a:alpha val="40000"/>
                                </a:schemeClr>
                              </a:glow>
                            </a:effectLst>
                            <a:latin typeface="Cambria Math"/>
                          </a:rPr>
                          <m:t>𝟕</m:t>
                        </m:r>
                      </m:num>
                      <m:den>
                        <m:r>
                          <a:rPr lang="cs-CZ" sz="3600" b="1" i="1" dirty="0" smtClean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effectLst>
                              <a:glow rad="63500">
                                <a:schemeClr val="accent1">
                                  <a:satMod val="175000"/>
                                  <a:alpha val="40000"/>
                                </a:schemeClr>
                              </a:glow>
                            </a:effectLst>
                            <a:latin typeface="Cambria Math"/>
                          </a:rPr>
                          <m:t>𝟏</m:t>
                        </m:r>
                      </m:den>
                    </m:f>
                    <m:r>
                      <a:rPr lang="cs-CZ" sz="3600" b="1" i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effectLst>
                          <a:glow rad="63500">
                            <a:schemeClr val="accent1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/>
                      </a:rPr>
                      <m:t> </m:t>
                    </m:r>
                  </m:oMath>
                </a14:m>
                <a:r>
                  <a:rPr lang="cs-CZ" sz="3600" b="1" dirty="0" smtClean="0">
                    <a:solidFill>
                      <a:schemeClr val="accent1">
                        <a:lumMod val="50000"/>
                      </a:schemeClr>
                    </a:solidFill>
                    <a:effectLst>
                      <a:glow rad="63500">
                        <a:schemeClr val="accent1">
                          <a:satMod val="175000"/>
                          <a:alpha val="40000"/>
                        </a:schemeClr>
                      </a:glow>
                    </a:effectLst>
                  </a:rPr>
                  <a:t>  </a:t>
                </a:r>
                <a:r>
                  <a:rPr lang="cs-CZ" sz="2800" b="1" dirty="0" smtClean="0">
                    <a:solidFill>
                      <a:schemeClr val="accent1">
                        <a:lumMod val="50000"/>
                      </a:schemeClr>
                    </a:solidFill>
                    <a:effectLst>
                      <a:glow rad="63500">
                        <a:schemeClr val="accent1">
                          <a:satMod val="175000"/>
                          <a:alpha val="40000"/>
                        </a:schemeClr>
                      </a:glow>
                    </a:effectLst>
                  </a:rPr>
                  <a:t>                   </a:t>
                </a:r>
                <a:r>
                  <a:rPr lang="cs-CZ" sz="2000" b="1" dirty="0" smtClean="0">
                    <a:solidFill>
                      <a:schemeClr val="accent1">
                        <a:lumMod val="50000"/>
                      </a:schemeClr>
                    </a:solidFill>
                    <a:effectLst>
                      <a:glow rad="63500">
                        <a:schemeClr val="accent1">
                          <a:satMod val="175000"/>
                          <a:alpha val="40000"/>
                        </a:schemeClr>
                      </a:glow>
                    </a:effectLst>
                  </a:rPr>
                  <a:t> </a:t>
                </a:r>
                <a:r>
                  <a:rPr lang="cs-CZ" sz="3600" b="1" dirty="0" smtClean="0">
                    <a:solidFill>
                      <a:schemeClr val="accent1">
                        <a:lumMod val="50000"/>
                      </a:schemeClr>
                    </a:solidFill>
                    <a:effectLst>
                      <a:glow rad="63500">
                        <a:schemeClr val="accent1">
                          <a:satMod val="175000"/>
                          <a:alpha val="40000"/>
                        </a:schemeClr>
                      </a:glow>
                    </a:effectLst>
                  </a:rPr>
                  <a:t>b)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3600" b="1" i="1" dirty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effectLst>
                              <a:glow rad="63500">
                                <a:schemeClr val="accent1">
                                  <a:satMod val="175000"/>
                                  <a:alpha val="40000"/>
                                </a:schemeClr>
                              </a:glow>
                            </a:effectLst>
                            <a:latin typeface="Cambria Math"/>
                          </a:rPr>
                        </m:ctrlPr>
                      </m:fPr>
                      <m:num>
                        <m:r>
                          <a:rPr lang="cs-CZ" sz="3600" b="1" i="1" dirty="0" smtClean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effectLst>
                              <a:glow rad="63500">
                                <a:schemeClr val="accent1">
                                  <a:satMod val="175000"/>
                                  <a:alpha val="40000"/>
                                </a:schemeClr>
                              </a:glow>
                            </a:effectLst>
                            <a:latin typeface="Cambria Math"/>
                          </a:rPr>
                          <m:t>𝟐</m:t>
                        </m:r>
                        <m:r>
                          <a:rPr lang="cs-CZ" sz="3600" b="1" i="1" dirty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effectLst>
                              <a:glow rad="63500">
                                <a:schemeClr val="accent1">
                                  <a:satMod val="175000"/>
                                  <a:alpha val="40000"/>
                                </a:schemeClr>
                              </a:glow>
                            </a:effectLst>
                            <a:latin typeface="Cambria Math"/>
                          </a:rPr>
                          <m:t>𝟓</m:t>
                        </m:r>
                      </m:num>
                      <m:den>
                        <m:r>
                          <a:rPr lang="cs-CZ" sz="3600" b="1" i="1" dirty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effectLst>
                              <a:glow rad="63500">
                                <a:schemeClr val="accent1">
                                  <a:satMod val="175000"/>
                                  <a:alpha val="40000"/>
                                </a:schemeClr>
                              </a:glow>
                            </a:effectLst>
                            <a:latin typeface="Cambria Math"/>
                          </a:rPr>
                          <m:t>𝟏</m:t>
                        </m:r>
                      </m:den>
                    </m:f>
                  </m:oMath>
                </a14:m>
                <a:r>
                  <a:rPr lang="cs-CZ" sz="3600" b="1" dirty="0" smtClean="0">
                    <a:solidFill>
                      <a:schemeClr val="accent1">
                        <a:lumMod val="50000"/>
                      </a:schemeClr>
                    </a:solidFill>
                    <a:effectLst>
                      <a:glow rad="63500">
                        <a:schemeClr val="accent1">
                          <a:satMod val="175000"/>
                          <a:alpha val="40000"/>
                        </a:schemeClr>
                      </a:glow>
                    </a:effectLst>
                  </a:rPr>
                  <a:t>              c)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3600" b="1" i="1" dirty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effectLst>
                              <a:glow rad="63500">
                                <a:schemeClr val="accent1">
                                  <a:satMod val="175000"/>
                                  <a:alpha val="40000"/>
                                </a:schemeClr>
                              </a:glow>
                            </a:effectLst>
                            <a:latin typeface="Cambria Math"/>
                          </a:rPr>
                        </m:ctrlPr>
                      </m:fPr>
                      <m:num>
                        <m:r>
                          <a:rPr lang="cs-CZ" sz="3600" b="1" i="1" dirty="0" smtClean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effectLst>
                              <a:glow rad="63500">
                                <a:schemeClr val="accent1">
                                  <a:satMod val="175000"/>
                                  <a:alpha val="40000"/>
                                </a:schemeClr>
                              </a:glow>
                            </a:effectLst>
                            <a:latin typeface="Cambria Math"/>
                          </a:rPr>
                          <m:t>𝟏𝟒𝟓</m:t>
                        </m:r>
                      </m:num>
                      <m:den>
                        <m:r>
                          <a:rPr lang="cs-CZ" sz="3600" b="1" i="1" dirty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effectLst>
                              <a:glow rad="63500">
                                <a:schemeClr val="accent1">
                                  <a:satMod val="175000"/>
                                  <a:alpha val="40000"/>
                                </a:schemeClr>
                              </a:glow>
                            </a:effectLst>
                            <a:latin typeface="Cambria Math"/>
                          </a:rPr>
                          <m:t>𝟏</m:t>
                        </m:r>
                      </m:den>
                    </m:f>
                  </m:oMath>
                </a14:m>
                <a:r>
                  <a:rPr lang="cs-CZ" sz="3600" b="1" dirty="0">
                    <a:solidFill>
                      <a:schemeClr val="accent1">
                        <a:lumMod val="50000"/>
                      </a:schemeClr>
                    </a:solidFill>
                    <a:effectLst>
                      <a:glow rad="63500">
                        <a:schemeClr val="accent1">
                          <a:satMod val="175000"/>
                          <a:alpha val="40000"/>
                        </a:schemeClr>
                      </a:glow>
                    </a:effectLst>
                  </a:rPr>
                  <a:t> </a:t>
                </a:r>
                <a:endParaRPr lang="cs-CZ" sz="2800" b="1" dirty="0" smtClean="0">
                  <a:solidFill>
                    <a:schemeClr val="accent1">
                      <a:lumMod val="50000"/>
                    </a:schemeClr>
                  </a:solidFill>
                  <a:effectLst>
                    <a:glow rad="63500">
                      <a:schemeClr val="accent1">
                        <a:satMod val="175000"/>
                        <a:alpha val="40000"/>
                      </a:schemeClr>
                    </a:glow>
                  </a:effectLst>
                </a:endParaRPr>
              </a:p>
            </p:txBody>
          </p:sp>
        </mc:Choice>
        <mc:Fallback xmlns="">
          <p:sp>
            <p:nvSpPr>
              <p:cNvPr id="15" name="TextovéPole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8415" y="2825330"/>
                <a:ext cx="8094813" cy="1355692"/>
              </a:xfrm>
              <a:prstGeom prst="rect">
                <a:avLst/>
              </a:prstGeom>
              <a:blipFill rotWithShape="1">
                <a:blip r:embed="rId6"/>
                <a:stretch>
                  <a:fillRect l="-1807" t="-6278" b="-807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Obdélník 15"/>
          <p:cNvSpPr/>
          <p:nvPr/>
        </p:nvSpPr>
        <p:spPr>
          <a:xfrm>
            <a:off x="1399987" y="5479946"/>
            <a:ext cx="90297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glow rad="63500">
                    <a:schemeClr val="bg1">
                      <a:lumMod val="75000"/>
                      <a:alpha val="40000"/>
                    </a:schemeClr>
                  </a:glow>
                </a:effectLst>
              </a:rPr>
              <a:t> = 7</a:t>
            </a:r>
            <a:endParaRPr lang="cs-CZ" sz="2800" b="1" dirty="0">
              <a:solidFill>
                <a:schemeClr val="tx1">
                  <a:lumMod val="95000"/>
                  <a:lumOff val="5000"/>
                </a:schemeClr>
              </a:solidFill>
              <a:effectLst>
                <a:glow rad="63500">
                  <a:schemeClr val="bg1">
                    <a:lumMod val="75000"/>
                    <a:alpha val="40000"/>
                  </a:schemeClr>
                </a:glow>
              </a:effectLst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4315821" y="5468041"/>
            <a:ext cx="141521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glow rad="63500">
                    <a:schemeClr val="bg1">
                      <a:lumMod val="75000"/>
                      <a:alpha val="40000"/>
                    </a:schemeClr>
                  </a:glow>
                </a:effectLst>
              </a:rPr>
              <a:t> = 25</a:t>
            </a:r>
            <a:endParaRPr lang="cs-CZ" sz="2800" b="1" dirty="0">
              <a:solidFill>
                <a:schemeClr val="tx1">
                  <a:lumMod val="95000"/>
                  <a:lumOff val="5000"/>
                </a:schemeClr>
              </a:solidFill>
              <a:effectLst>
                <a:glow rad="63500">
                  <a:schemeClr val="bg1">
                    <a:lumMod val="75000"/>
                    <a:alpha val="40000"/>
                  </a:schemeClr>
                </a:glow>
              </a:effectLst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7236296" y="5486192"/>
            <a:ext cx="129614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glow rad="63500">
                    <a:schemeClr val="bg1">
                      <a:lumMod val="75000"/>
                      <a:alpha val="40000"/>
                    </a:schemeClr>
                  </a:glow>
                </a:effectLst>
              </a:rPr>
              <a:t> = 145</a:t>
            </a:r>
            <a:endParaRPr lang="cs-CZ" sz="2800" b="1" dirty="0">
              <a:solidFill>
                <a:schemeClr val="tx1">
                  <a:lumMod val="95000"/>
                  <a:lumOff val="5000"/>
                </a:schemeClr>
              </a:solidFill>
              <a:effectLst>
                <a:glow rad="63500">
                  <a:schemeClr val="bg1">
                    <a:lumMod val="75000"/>
                    <a:alpha val="40000"/>
                  </a:schemeClr>
                </a:glow>
              </a:effectLst>
            </a:endParaRPr>
          </a:p>
        </p:txBody>
      </p:sp>
      <p:pic>
        <p:nvPicPr>
          <p:cNvPr id="19" name="Picture 2" descr="C:\Users\spravce\AppData\Local\Microsoft\Windows\Temporary Internet Files\Content.IE5\HGW68T4R\MC900440424[2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9288" y="649196"/>
            <a:ext cx="2216234" cy="1827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970179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9" grpId="0"/>
      <p:bldP spid="11" grpId="0"/>
      <p:bldP spid="13" grpId="0"/>
      <p:bldP spid="15" grpId="0"/>
      <p:bldP spid="16" grpId="0"/>
      <p:bldP spid="17" grpId="0"/>
      <p:bldP spid="1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07989" y="217668"/>
            <a:ext cx="5488147" cy="2419244"/>
          </a:xfrm>
          <a:prstGeom prst="rect">
            <a:avLst/>
          </a:prstGeom>
          <a:solidFill>
            <a:srgbClr val="FFFF00"/>
          </a:solidFill>
          <a:ln w="1016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" name="Obdélník 2"/>
          <p:cNvSpPr/>
          <p:nvPr/>
        </p:nvSpPr>
        <p:spPr>
          <a:xfrm>
            <a:off x="486124" y="372380"/>
            <a:ext cx="5093988" cy="210982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472530" y="455836"/>
            <a:ext cx="5183782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cs-CZ" sz="2800" b="1" dirty="0" smtClean="0">
                <a:solidFill>
                  <a:srgbClr val="FFFF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Jestliže se čitatel a jmenovatel zlomku sobě rovnají, zlomek se rovná 1.</a:t>
            </a:r>
            <a:endParaRPr lang="cs-CZ" sz="2800" b="1" dirty="0">
              <a:solidFill>
                <a:srgbClr val="FFFF00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302380" y="5189795"/>
            <a:ext cx="8528708" cy="1297634"/>
          </a:xfrm>
          <a:prstGeom prst="rect">
            <a:avLst/>
          </a:prstGeom>
          <a:solidFill>
            <a:srgbClr val="FFFF00"/>
          </a:solidFill>
          <a:ln w="1016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249614" y="2805372"/>
            <a:ext cx="8581474" cy="1520308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TextovéPole 6"/>
          <p:cNvSpPr txBox="1"/>
          <p:nvPr/>
        </p:nvSpPr>
        <p:spPr>
          <a:xfrm>
            <a:off x="302380" y="4437112"/>
            <a:ext cx="1359668" cy="52322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 w="19050">
            <a:solidFill>
              <a:srgbClr val="FFFF00"/>
            </a:solidFill>
          </a:ln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FFFF00"/>
                </a:solidFill>
                <a:effectLst/>
              </a:rPr>
              <a:t>Řešení:</a:t>
            </a:r>
            <a:endParaRPr lang="cs-CZ" sz="2800" dirty="0">
              <a:solidFill>
                <a:srgbClr val="FFFF00"/>
              </a:solidFill>
              <a:effectLst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Obdélník 7"/>
              <p:cNvSpPr/>
              <p:nvPr/>
            </p:nvSpPr>
            <p:spPr>
              <a:xfrm>
                <a:off x="486124" y="5297909"/>
                <a:ext cx="1232520" cy="88844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cs-CZ" sz="3600" b="1" dirty="0" smtClean="0">
                    <a:solidFill>
                      <a:schemeClr val="tx1">
                        <a:lumMod val="95000"/>
                        <a:lumOff val="5000"/>
                      </a:schemeClr>
                    </a:solidFill>
                    <a:effectLst>
                      <a:glow rad="63500">
                        <a:schemeClr val="bg1">
                          <a:lumMod val="75000"/>
                          <a:alpha val="40000"/>
                        </a:schemeClr>
                      </a:glow>
                    </a:effectLst>
                  </a:rPr>
                  <a:t> a)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3600" b="1" i="1" dirty="0" smtClean="0">
                            <a:solidFill>
                              <a:schemeClr val="tx1">
                                <a:lumMod val="95000"/>
                                <a:lumOff val="5000"/>
                              </a:schemeClr>
                            </a:solidFill>
                            <a:effectLst>
                              <a:glow rad="63500">
                                <a:schemeClr val="bg1">
                                  <a:lumMod val="75000"/>
                                  <a:alpha val="40000"/>
                                </a:schemeClr>
                              </a:glow>
                            </a:effectLst>
                            <a:latin typeface="Cambria Math"/>
                          </a:rPr>
                        </m:ctrlPr>
                      </m:fPr>
                      <m:num>
                        <m:r>
                          <a:rPr lang="cs-CZ" sz="3600" b="1" i="1" dirty="0" smtClean="0">
                            <a:solidFill>
                              <a:schemeClr val="tx1">
                                <a:lumMod val="95000"/>
                                <a:lumOff val="5000"/>
                              </a:schemeClr>
                            </a:solidFill>
                            <a:effectLst>
                              <a:glow rad="63500">
                                <a:schemeClr val="bg1">
                                  <a:lumMod val="75000"/>
                                  <a:alpha val="40000"/>
                                </a:schemeClr>
                              </a:glow>
                            </a:effectLst>
                            <a:latin typeface="Cambria Math"/>
                          </a:rPr>
                          <m:t>𝟒</m:t>
                        </m:r>
                      </m:num>
                      <m:den>
                        <m:r>
                          <a:rPr lang="cs-CZ" sz="3600" b="1" i="1" dirty="0" smtClean="0">
                            <a:solidFill>
                              <a:schemeClr val="tx1">
                                <a:lumMod val="95000"/>
                                <a:lumOff val="5000"/>
                              </a:schemeClr>
                            </a:solidFill>
                            <a:effectLst>
                              <a:glow rad="63500">
                                <a:schemeClr val="bg1">
                                  <a:lumMod val="75000"/>
                                  <a:alpha val="40000"/>
                                </a:schemeClr>
                              </a:glow>
                            </a:effectLst>
                            <a:latin typeface="Cambria Math"/>
                          </a:rPr>
                          <m:t>𝟒</m:t>
                        </m:r>
                      </m:den>
                    </m:f>
                  </m:oMath>
                </a14:m>
                <a:endParaRPr lang="cs-CZ" sz="3600" b="1" dirty="0">
                  <a:solidFill>
                    <a:schemeClr val="tx1">
                      <a:lumMod val="95000"/>
                      <a:lumOff val="5000"/>
                    </a:schemeClr>
                  </a:solidFill>
                  <a:effectLst>
                    <a:glow rad="63500">
                      <a:schemeClr val="bg1">
                        <a:lumMod val="75000"/>
                        <a:alpha val="40000"/>
                      </a:schemeClr>
                    </a:glow>
                  </a:effectLst>
                </a:endParaRPr>
              </a:p>
            </p:txBody>
          </p:sp>
        </mc:Choice>
        <mc:Fallback xmlns="">
          <p:sp>
            <p:nvSpPr>
              <p:cNvPr id="8" name="Obdélník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6124" y="5297909"/>
                <a:ext cx="1232520" cy="888448"/>
              </a:xfrm>
              <a:prstGeom prst="rect">
                <a:avLst/>
              </a:prstGeom>
              <a:blipFill rotWithShape="1">
                <a:blip r:embed="rId2"/>
                <a:stretch>
                  <a:fillRect t="-2740" b="-1643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Obdélník 8"/>
              <p:cNvSpPr/>
              <p:nvPr/>
            </p:nvSpPr>
            <p:spPr>
              <a:xfrm>
                <a:off x="3278466" y="5295279"/>
                <a:ext cx="1448544" cy="88844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cs-CZ" sz="3600" b="1" dirty="0" smtClean="0">
                    <a:solidFill>
                      <a:schemeClr val="tx1">
                        <a:lumMod val="95000"/>
                        <a:lumOff val="5000"/>
                      </a:schemeClr>
                    </a:solidFill>
                    <a:effectLst>
                      <a:glow rad="63500">
                        <a:schemeClr val="bg1">
                          <a:lumMod val="75000"/>
                          <a:alpha val="40000"/>
                        </a:schemeClr>
                      </a:glow>
                    </a:effectLst>
                  </a:rPr>
                  <a:t> b)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3600" b="1" i="1" dirty="0" smtClean="0">
                            <a:solidFill>
                              <a:schemeClr val="tx1">
                                <a:lumMod val="95000"/>
                                <a:lumOff val="5000"/>
                              </a:schemeClr>
                            </a:solidFill>
                            <a:effectLst>
                              <a:glow rad="63500">
                                <a:schemeClr val="bg1">
                                  <a:lumMod val="75000"/>
                                  <a:alpha val="40000"/>
                                </a:schemeClr>
                              </a:glow>
                            </a:effectLst>
                            <a:latin typeface="Cambria Math"/>
                          </a:rPr>
                        </m:ctrlPr>
                      </m:fPr>
                      <m:num>
                        <m:r>
                          <a:rPr lang="cs-CZ" sz="3600" b="1" i="1" dirty="0" smtClean="0">
                            <a:solidFill>
                              <a:schemeClr val="tx1">
                                <a:lumMod val="95000"/>
                                <a:lumOff val="5000"/>
                              </a:schemeClr>
                            </a:solidFill>
                            <a:effectLst>
                              <a:glow rad="63500">
                                <a:schemeClr val="bg1">
                                  <a:lumMod val="75000"/>
                                  <a:alpha val="40000"/>
                                </a:schemeClr>
                              </a:glow>
                            </a:effectLst>
                            <a:latin typeface="Cambria Math"/>
                          </a:rPr>
                          <m:t>𝟒𝟑</m:t>
                        </m:r>
                      </m:num>
                      <m:den>
                        <m:r>
                          <a:rPr lang="cs-CZ" sz="3600" b="1" i="1" dirty="0" smtClean="0">
                            <a:solidFill>
                              <a:schemeClr val="tx1">
                                <a:lumMod val="95000"/>
                                <a:lumOff val="5000"/>
                              </a:schemeClr>
                            </a:solidFill>
                            <a:effectLst>
                              <a:glow rad="63500">
                                <a:schemeClr val="bg1">
                                  <a:lumMod val="75000"/>
                                  <a:alpha val="40000"/>
                                </a:schemeClr>
                              </a:glow>
                            </a:effectLst>
                            <a:latin typeface="Cambria Math"/>
                          </a:rPr>
                          <m:t>𝟒𝟑</m:t>
                        </m:r>
                      </m:den>
                    </m:f>
                  </m:oMath>
                </a14:m>
                <a:endParaRPr lang="cs-CZ" sz="3600" b="1" dirty="0">
                  <a:solidFill>
                    <a:schemeClr val="tx1">
                      <a:lumMod val="95000"/>
                      <a:lumOff val="5000"/>
                    </a:schemeClr>
                  </a:solidFill>
                  <a:effectLst>
                    <a:glow rad="63500">
                      <a:schemeClr val="bg1">
                        <a:lumMod val="75000"/>
                        <a:alpha val="40000"/>
                      </a:schemeClr>
                    </a:glow>
                  </a:effectLst>
                </a:endParaRPr>
              </a:p>
            </p:txBody>
          </p:sp>
        </mc:Choice>
        <mc:Fallback xmlns="">
          <p:sp>
            <p:nvSpPr>
              <p:cNvPr id="9" name="Obdélník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78466" y="5295279"/>
                <a:ext cx="1448544" cy="888448"/>
              </a:xfrm>
              <a:prstGeom prst="rect">
                <a:avLst/>
              </a:prstGeom>
              <a:blipFill rotWithShape="1">
                <a:blip r:embed="rId3"/>
                <a:stretch>
                  <a:fillRect t="-2759" b="-1655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Obdélník 9"/>
              <p:cNvSpPr/>
              <p:nvPr/>
            </p:nvSpPr>
            <p:spPr>
              <a:xfrm>
                <a:off x="5796136" y="5287008"/>
                <a:ext cx="1800200" cy="89819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cs-CZ" sz="3600" b="1" dirty="0" smtClean="0">
                    <a:solidFill>
                      <a:schemeClr val="tx1">
                        <a:lumMod val="95000"/>
                        <a:lumOff val="5000"/>
                      </a:schemeClr>
                    </a:solidFill>
                    <a:effectLst>
                      <a:glow rad="63500">
                        <a:schemeClr val="bg1">
                          <a:lumMod val="75000"/>
                          <a:alpha val="40000"/>
                        </a:schemeClr>
                      </a:glow>
                    </a:effectLst>
                  </a:rPr>
                  <a:t> c)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3600" b="1" i="1" dirty="0" smtClean="0">
                            <a:solidFill>
                              <a:schemeClr val="tx1">
                                <a:lumMod val="95000"/>
                                <a:lumOff val="5000"/>
                              </a:schemeClr>
                            </a:solidFill>
                            <a:effectLst>
                              <a:glow rad="63500">
                                <a:schemeClr val="bg1">
                                  <a:lumMod val="75000"/>
                                  <a:alpha val="40000"/>
                                </a:schemeClr>
                              </a:glow>
                            </a:effectLst>
                            <a:latin typeface="Cambria Math"/>
                          </a:rPr>
                        </m:ctrlPr>
                      </m:fPr>
                      <m:num>
                        <m:r>
                          <a:rPr lang="cs-CZ" sz="3600" b="1" i="1" dirty="0" smtClean="0">
                            <a:solidFill>
                              <a:schemeClr val="tx1">
                                <a:lumMod val="95000"/>
                                <a:lumOff val="5000"/>
                              </a:schemeClr>
                            </a:solidFill>
                            <a:effectLst>
                              <a:glow rad="63500">
                                <a:schemeClr val="bg1">
                                  <a:lumMod val="75000"/>
                                  <a:alpha val="40000"/>
                                </a:schemeClr>
                              </a:glow>
                            </a:effectLst>
                            <a:latin typeface="Cambria Math"/>
                          </a:rPr>
                          <m:t>𝟓𝟒𝟏</m:t>
                        </m:r>
                      </m:num>
                      <m:den>
                        <m:r>
                          <a:rPr lang="cs-CZ" sz="3600" b="1" i="1" dirty="0" smtClean="0">
                            <a:solidFill>
                              <a:schemeClr val="tx1">
                                <a:lumMod val="95000"/>
                                <a:lumOff val="5000"/>
                              </a:schemeClr>
                            </a:solidFill>
                            <a:effectLst>
                              <a:glow rad="63500">
                                <a:schemeClr val="bg1">
                                  <a:lumMod val="75000"/>
                                  <a:alpha val="40000"/>
                                </a:schemeClr>
                              </a:glow>
                            </a:effectLst>
                            <a:latin typeface="Cambria Math"/>
                          </a:rPr>
                          <m:t>𝟓𝟒𝟏</m:t>
                        </m:r>
                      </m:den>
                    </m:f>
                  </m:oMath>
                </a14:m>
                <a:endParaRPr lang="cs-CZ" sz="3600" b="1" dirty="0">
                  <a:solidFill>
                    <a:schemeClr val="tx1">
                      <a:lumMod val="95000"/>
                      <a:lumOff val="5000"/>
                    </a:schemeClr>
                  </a:solidFill>
                  <a:effectLst>
                    <a:glow rad="63500">
                      <a:schemeClr val="bg1">
                        <a:lumMod val="75000"/>
                        <a:alpha val="40000"/>
                      </a:schemeClr>
                    </a:glow>
                  </a:effectLst>
                </a:endParaRPr>
              </a:p>
            </p:txBody>
          </p:sp>
        </mc:Choice>
        <mc:Fallback xmlns="">
          <p:sp>
            <p:nvSpPr>
              <p:cNvPr id="10" name="Obdélník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96136" y="5287008"/>
                <a:ext cx="1800200" cy="898195"/>
              </a:xfrm>
              <a:prstGeom prst="rect">
                <a:avLst/>
              </a:prstGeom>
              <a:blipFill rotWithShape="1">
                <a:blip r:embed="rId4"/>
                <a:stretch>
                  <a:fillRect t="-2027" b="-1554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ovéPole 11"/>
              <p:cNvSpPr txBox="1"/>
              <p:nvPr/>
            </p:nvSpPr>
            <p:spPr>
              <a:xfrm>
                <a:off x="268415" y="2825330"/>
                <a:ext cx="8094813" cy="135569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indent="-514350">
                  <a:buAutoNum type="arabicParenR"/>
                </a:pPr>
                <a:r>
                  <a:rPr lang="cs-CZ" sz="2800" b="1" dirty="0" smtClean="0">
                    <a:solidFill>
                      <a:schemeClr val="accent1">
                        <a:lumMod val="50000"/>
                      </a:schemeClr>
                    </a:solidFill>
                    <a:effectLst>
                      <a:glow rad="63500">
                        <a:schemeClr val="accent1">
                          <a:satMod val="175000"/>
                          <a:alpha val="40000"/>
                        </a:schemeClr>
                      </a:glow>
                    </a:effectLst>
                  </a:rPr>
                  <a:t>Upravte dané zlomky:</a:t>
                </a:r>
              </a:p>
              <a:p>
                <a:r>
                  <a:rPr lang="cs-CZ" sz="2800" b="1" dirty="0">
                    <a:solidFill>
                      <a:schemeClr val="accent1">
                        <a:lumMod val="50000"/>
                      </a:schemeClr>
                    </a:solidFill>
                    <a:effectLst>
                      <a:glow rad="63500">
                        <a:schemeClr val="accent1">
                          <a:satMod val="175000"/>
                          <a:alpha val="40000"/>
                        </a:schemeClr>
                      </a:glow>
                    </a:effectLst>
                  </a:rPr>
                  <a:t> </a:t>
                </a:r>
                <a:r>
                  <a:rPr lang="cs-CZ" sz="2800" b="1" dirty="0" smtClean="0">
                    <a:solidFill>
                      <a:schemeClr val="accent1">
                        <a:lumMod val="50000"/>
                      </a:schemeClr>
                    </a:solidFill>
                    <a:effectLst>
                      <a:glow rad="63500">
                        <a:schemeClr val="accent1">
                          <a:satMod val="175000"/>
                          <a:alpha val="40000"/>
                        </a:schemeClr>
                      </a:glow>
                    </a:effectLst>
                  </a:rPr>
                  <a:t>    a)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3600" b="1" i="1" dirty="0" smtClean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effectLst>
                              <a:glow rad="63500">
                                <a:schemeClr val="accent1">
                                  <a:satMod val="175000"/>
                                  <a:alpha val="40000"/>
                                </a:schemeClr>
                              </a:glow>
                            </a:effectLst>
                            <a:latin typeface="Cambria Math"/>
                          </a:rPr>
                        </m:ctrlPr>
                      </m:fPr>
                      <m:num>
                        <m:r>
                          <a:rPr lang="cs-CZ" sz="3600" b="1" i="1" dirty="0" smtClean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effectLst>
                              <a:glow rad="63500">
                                <a:schemeClr val="accent1">
                                  <a:satMod val="175000"/>
                                  <a:alpha val="40000"/>
                                </a:schemeClr>
                              </a:glow>
                            </a:effectLst>
                            <a:latin typeface="Cambria Math"/>
                          </a:rPr>
                          <m:t>𝟒</m:t>
                        </m:r>
                      </m:num>
                      <m:den>
                        <m:r>
                          <a:rPr lang="cs-CZ" sz="3600" b="1" i="1" dirty="0" smtClean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effectLst>
                              <a:glow rad="63500">
                                <a:schemeClr val="accent1">
                                  <a:satMod val="175000"/>
                                  <a:alpha val="40000"/>
                                </a:schemeClr>
                              </a:glow>
                            </a:effectLst>
                            <a:latin typeface="Cambria Math"/>
                          </a:rPr>
                          <m:t>𝟒</m:t>
                        </m:r>
                      </m:den>
                    </m:f>
                    <m:r>
                      <a:rPr lang="cs-CZ" sz="3600" b="1" i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effectLst>
                          <a:glow rad="63500">
                            <a:schemeClr val="accent1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/>
                      </a:rPr>
                      <m:t> </m:t>
                    </m:r>
                  </m:oMath>
                </a14:m>
                <a:r>
                  <a:rPr lang="cs-CZ" sz="3600" b="1" dirty="0" smtClean="0">
                    <a:solidFill>
                      <a:schemeClr val="accent1">
                        <a:lumMod val="50000"/>
                      </a:schemeClr>
                    </a:solidFill>
                    <a:effectLst>
                      <a:glow rad="63500">
                        <a:schemeClr val="accent1">
                          <a:satMod val="175000"/>
                          <a:alpha val="40000"/>
                        </a:schemeClr>
                      </a:glow>
                    </a:effectLst>
                  </a:rPr>
                  <a:t>  </a:t>
                </a:r>
                <a:r>
                  <a:rPr lang="cs-CZ" sz="2800" b="1" dirty="0" smtClean="0">
                    <a:solidFill>
                      <a:schemeClr val="accent1">
                        <a:lumMod val="50000"/>
                      </a:schemeClr>
                    </a:solidFill>
                    <a:effectLst>
                      <a:glow rad="63500">
                        <a:schemeClr val="accent1">
                          <a:satMod val="175000"/>
                          <a:alpha val="40000"/>
                        </a:schemeClr>
                      </a:glow>
                    </a:effectLst>
                  </a:rPr>
                  <a:t>                   </a:t>
                </a:r>
                <a:r>
                  <a:rPr lang="cs-CZ" sz="2000" b="1" dirty="0" smtClean="0">
                    <a:solidFill>
                      <a:schemeClr val="accent1">
                        <a:lumMod val="50000"/>
                      </a:schemeClr>
                    </a:solidFill>
                    <a:effectLst>
                      <a:glow rad="63500">
                        <a:schemeClr val="accent1">
                          <a:satMod val="175000"/>
                          <a:alpha val="40000"/>
                        </a:schemeClr>
                      </a:glow>
                    </a:effectLst>
                  </a:rPr>
                  <a:t> </a:t>
                </a:r>
                <a:r>
                  <a:rPr lang="cs-CZ" sz="3600" b="1" dirty="0" smtClean="0">
                    <a:solidFill>
                      <a:schemeClr val="accent1">
                        <a:lumMod val="50000"/>
                      </a:schemeClr>
                    </a:solidFill>
                    <a:effectLst>
                      <a:glow rad="63500">
                        <a:schemeClr val="accent1">
                          <a:satMod val="175000"/>
                          <a:alpha val="40000"/>
                        </a:schemeClr>
                      </a:glow>
                    </a:effectLst>
                  </a:rPr>
                  <a:t>b)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3600" b="1" i="1" dirty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effectLst>
                              <a:glow rad="63500">
                                <a:schemeClr val="accent1">
                                  <a:satMod val="175000"/>
                                  <a:alpha val="40000"/>
                                </a:schemeClr>
                              </a:glow>
                            </a:effectLst>
                            <a:latin typeface="Cambria Math"/>
                          </a:rPr>
                        </m:ctrlPr>
                      </m:fPr>
                      <m:num>
                        <m:r>
                          <a:rPr lang="cs-CZ" sz="3600" b="1" i="1" dirty="0" smtClean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effectLst>
                              <a:glow rad="63500">
                                <a:schemeClr val="accent1">
                                  <a:satMod val="175000"/>
                                  <a:alpha val="40000"/>
                                </a:schemeClr>
                              </a:glow>
                            </a:effectLst>
                            <a:latin typeface="Cambria Math"/>
                          </a:rPr>
                          <m:t>𝟒𝟑</m:t>
                        </m:r>
                      </m:num>
                      <m:den>
                        <m:r>
                          <a:rPr lang="cs-CZ" sz="3600" b="1" i="1" dirty="0" smtClean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effectLst>
                              <a:glow rad="63500">
                                <a:schemeClr val="accent1">
                                  <a:satMod val="175000"/>
                                  <a:alpha val="40000"/>
                                </a:schemeClr>
                              </a:glow>
                            </a:effectLst>
                            <a:latin typeface="Cambria Math"/>
                          </a:rPr>
                          <m:t>𝟒𝟑</m:t>
                        </m:r>
                      </m:den>
                    </m:f>
                  </m:oMath>
                </a14:m>
                <a:r>
                  <a:rPr lang="cs-CZ" sz="3600" b="1" dirty="0" smtClean="0">
                    <a:solidFill>
                      <a:schemeClr val="accent1">
                        <a:lumMod val="50000"/>
                      </a:schemeClr>
                    </a:solidFill>
                    <a:effectLst>
                      <a:glow rad="63500">
                        <a:schemeClr val="accent1">
                          <a:satMod val="175000"/>
                          <a:alpha val="40000"/>
                        </a:schemeClr>
                      </a:glow>
                    </a:effectLst>
                  </a:rPr>
                  <a:t>              c)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3600" b="1" i="1" dirty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effectLst>
                              <a:glow rad="63500">
                                <a:schemeClr val="accent1">
                                  <a:satMod val="175000"/>
                                  <a:alpha val="40000"/>
                                </a:schemeClr>
                              </a:glow>
                            </a:effectLst>
                            <a:latin typeface="Cambria Math"/>
                          </a:rPr>
                        </m:ctrlPr>
                      </m:fPr>
                      <m:num>
                        <m:r>
                          <a:rPr lang="cs-CZ" sz="3600" b="1" i="1" dirty="0" smtClean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effectLst>
                              <a:glow rad="63500">
                                <a:schemeClr val="accent1">
                                  <a:satMod val="175000"/>
                                  <a:alpha val="40000"/>
                                </a:schemeClr>
                              </a:glow>
                            </a:effectLst>
                            <a:latin typeface="Cambria Math"/>
                          </a:rPr>
                          <m:t>𝟓𝟒𝟏</m:t>
                        </m:r>
                      </m:num>
                      <m:den>
                        <m:r>
                          <a:rPr lang="cs-CZ" sz="3600" b="1" i="1" dirty="0" smtClean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effectLst>
                              <a:glow rad="63500">
                                <a:schemeClr val="accent1">
                                  <a:satMod val="175000"/>
                                  <a:alpha val="40000"/>
                                </a:schemeClr>
                              </a:glow>
                            </a:effectLst>
                            <a:latin typeface="Cambria Math"/>
                          </a:rPr>
                          <m:t>𝟓𝟒</m:t>
                        </m:r>
                        <m:r>
                          <a:rPr lang="cs-CZ" sz="3600" b="1" i="1" dirty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effectLst>
                              <a:glow rad="63500">
                                <a:schemeClr val="accent1">
                                  <a:satMod val="175000"/>
                                  <a:alpha val="40000"/>
                                </a:schemeClr>
                              </a:glow>
                            </a:effectLst>
                            <a:latin typeface="Cambria Math"/>
                          </a:rPr>
                          <m:t>𝟏</m:t>
                        </m:r>
                      </m:den>
                    </m:f>
                  </m:oMath>
                </a14:m>
                <a:r>
                  <a:rPr lang="cs-CZ" sz="3600" b="1" dirty="0">
                    <a:solidFill>
                      <a:schemeClr val="accent1">
                        <a:lumMod val="50000"/>
                      </a:schemeClr>
                    </a:solidFill>
                    <a:effectLst>
                      <a:glow rad="63500">
                        <a:schemeClr val="accent1">
                          <a:satMod val="175000"/>
                          <a:alpha val="40000"/>
                        </a:schemeClr>
                      </a:glow>
                    </a:effectLst>
                  </a:rPr>
                  <a:t> </a:t>
                </a:r>
                <a:endParaRPr lang="cs-CZ" sz="2800" b="1" dirty="0" smtClean="0">
                  <a:solidFill>
                    <a:schemeClr val="accent1">
                      <a:lumMod val="50000"/>
                    </a:schemeClr>
                  </a:solidFill>
                  <a:effectLst>
                    <a:glow rad="63500">
                      <a:schemeClr val="accent1">
                        <a:satMod val="175000"/>
                        <a:alpha val="40000"/>
                      </a:schemeClr>
                    </a:glow>
                  </a:effectLst>
                </a:endParaRPr>
              </a:p>
            </p:txBody>
          </p:sp>
        </mc:Choice>
        <mc:Fallback xmlns="">
          <p:sp>
            <p:nvSpPr>
              <p:cNvPr id="12" name="TextovéPole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8415" y="2825330"/>
                <a:ext cx="8094813" cy="1355692"/>
              </a:xfrm>
              <a:prstGeom prst="rect">
                <a:avLst/>
              </a:prstGeom>
              <a:blipFill rotWithShape="1">
                <a:blip r:embed="rId6"/>
                <a:stretch>
                  <a:fillRect l="-1807" t="-6278" b="-807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Obdélník 12"/>
          <p:cNvSpPr/>
          <p:nvPr/>
        </p:nvSpPr>
        <p:spPr>
          <a:xfrm>
            <a:off x="1399987" y="5479946"/>
            <a:ext cx="90297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glow rad="63500">
                    <a:schemeClr val="bg1">
                      <a:lumMod val="75000"/>
                      <a:alpha val="40000"/>
                    </a:schemeClr>
                  </a:glow>
                </a:effectLst>
              </a:rPr>
              <a:t> = 1</a:t>
            </a:r>
            <a:endParaRPr lang="cs-CZ" sz="2800" b="1" dirty="0">
              <a:solidFill>
                <a:schemeClr val="tx1">
                  <a:lumMod val="95000"/>
                  <a:lumOff val="5000"/>
                </a:schemeClr>
              </a:solidFill>
              <a:effectLst>
                <a:glow rad="63500">
                  <a:schemeClr val="bg1">
                    <a:lumMod val="75000"/>
                    <a:alpha val="40000"/>
                  </a:schemeClr>
                </a:glow>
              </a:effectLst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4169465" y="5480523"/>
            <a:ext cx="141521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glow rad="63500">
                    <a:schemeClr val="bg1">
                      <a:lumMod val="75000"/>
                      <a:alpha val="40000"/>
                    </a:schemeClr>
                  </a:glow>
                </a:effectLst>
              </a:rPr>
              <a:t> = 1</a:t>
            </a:r>
            <a:endParaRPr lang="cs-CZ" sz="2800" b="1" dirty="0">
              <a:solidFill>
                <a:schemeClr val="tx1">
                  <a:lumMod val="95000"/>
                  <a:lumOff val="5000"/>
                </a:schemeClr>
              </a:solidFill>
              <a:effectLst>
                <a:glow rad="63500">
                  <a:schemeClr val="bg1">
                    <a:lumMod val="75000"/>
                    <a:alpha val="40000"/>
                  </a:schemeClr>
                </a:glow>
              </a:effectLst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6998840" y="5474495"/>
            <a:ext cx="129614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glow rad="63500">
                    <a:schemeClr val="bg1">
                      <a:lumMod val="75000"/>
                      <a:alpha val="40000"/>
                    </a:schemeClr>
                  </a:glow>
                </a:effectLst>
              </a:rPr>
              <a:t> = 1</a:t>
            </a:r>
            <a:endParaRPr lang="cs-CZ" sz="2800" b="1" dirty="0">
              <a:solidFill>
                <a:schemeClr val="tx1">
                  <a:lumMod val="95000"/>
                  <a:lumOff val="5000"/>
                </a:schemeClr>
              </a:solidFill>
              <a:effectLst>
                <a:glow rad="63500">
                  <a:schemeClr val="bg1">
                    <a:lumMod val="75000"/>
                    <a:alpha val="40000"/>
                  </a:schemeClr>
                </a:glow>
              </a:effectLst>
            </a:endParaRPr>
          </a:p>
        </p:txBody>
      </p:sp>
      <p:pic>
        <p:nvPicPr>
          <p:cNvPr id="16" name="Picture 2" descr="C:\Users\spravce\AppData\Local\Microsoft\Windows\Temporary Internet Files\Content.IE5\HGW68T4R\MC900440424[2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1130" y="557854"/>
            <a:ext cx="2216234" cy="1827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14903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8" grpId="0"/>
      <p:bldP spid="9" grpId="0"/>
      <p:bldP spid="10" grpId="0"/>
      <p:bldP spid="12" grpId="0"/>
      <p:bldP spid="13" grpId="0"/>
      <p:bldP spid="14" grpId="0"/>
      <p:bldP spid="1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07989" y="217668"/>
            <a:ext cx="5056099" cy="2275228"/>
          </a:xfrm>
          <a:prstGeom prst="rect">
            <a:avLst/>
          </a:prstGeom>
          <a:solidFill>
            <a:srgbClr val="FFFF00"/>
          </a:solidFill>
          <a:ln w="1016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" name="Obdélník 2"/>
          <p:cNvSpPr/>
          <p:nvPr/>
        </p:nvSpPr>
        <p:spPr>
          <a:xfrm>
            <a:off x="486124" y="372380"/>
            <a:ext cx="4661940" cy="197650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367811" y="548680"/>
            <a:ext cx="4744019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cs-CZ" sz="2800" b="1" dirty="0" smtClean="0">
                <a:solidFill>
                  <a:srgbClr val="FFFF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Je-li čitatel zlomku roven 0,</a:t>
            </a:r>
            <a:br>
              <a:rPr lang="cs-CZ" sz="2800" b="1" dirty="0" smtClean="0">
                <a:solidFill>
                  <a:srgbClr val="FFFF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</a:br>
            <a:r>
              <a:rPr lang="cs-CZ" sz="2800" b="1" dirty="0" smtClean="0">
                <a:solidFill>
                  <a:srgbClr val="FFFF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 pak se zlomek rovná 0.</a:t>
            </a:r>
            <a:endParaRPr lang="cs-CZ" sz="2800" b="1" dirty="0">
              <a:solidFill>
                <a:srgbClr val="FFFF00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302380" y="5189795"/>
            <a:ext cx="8528708" cy="1297634"/>
          </a:xfrm>
          <a:prstGeom prst="rect">
            <a:avLst/>
          </a:prstGeom>
          <a:solidFill>
            <a:srgbClr val="FFFF00"/>
          </a:solidFill>
          <a:ln w="1016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249614" y="2805372"/>
            <a:ext cx="8581474" cy="1520308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TextovéPole 6"/>
          <p:cNvSpPr txBox="1"/>
          <p:nvPr/>
        </p:nvSpPr>
        <p:spPr>
          <a:xfrm>
            <a:off x="302380" y="4437112"/>
            <a:ext cx="1359668" cy="52322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 w="19050">
            <a:solidFill>
              <a:srgbClr val="FFFF00"/>
            </a:solidFill>
          </a:ln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FFFF00"/>
                </a:solidFill>
                <a:effectLst/>
              </a:rPr>
              <a:t>Řešení:</a:t>
            </a:r>
            <a:endParaRPr lang="cs-CZ" sz="2800" dirty="0">
              <a:solidFill>
                <a:srgbClr val="FFFF00"/>
              </a:solidFill>
              <a:effectLst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Obdélník 7"/>
              <p:cNvSpPr/>
              <p:nvPr/>
            </p:nvSpPr>
            <p:spPr>
              <a:xfrm>
                <a:off x="486124" y="5297909"/>
                <a:ext cx="1232520" cy="92480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cs-CZ" sz="3600" b="1" dirty="0" smtClean="0">
                    <a:solidFill>
                      <a:schemeClr val="tx1">
                        <a:lumMod val="95000"/>
                        <a:lumOff val="5000"/>
                      </a:schemeClr>
                    </a:solidFill>
                    <a:effectLst>
                      <a:glow rad="63500">
                        <a:schemeClr val="bg1">
                          <a:lumMod val="75000"/>
                          <a:alpha val="40000"/>
                        </a:schemeClr>
                      </a:glow>
                    </a:effectLst>
                  </a:rPr>
                  <a:t> a)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3600" b="1" i="1" dirty="0" smtClean="0">
                            <a:solidFill>
                              <a:schemeClr val="tx1">
                                <a:lumMod val="95000"/>
                                <a:lumOff val="5000"/>
                              </a:schemeClr>
                            </a:solidFill>
                            <a:effectLst>
                              <a:glow rad="63500">
                                <a:schemeClr val="bg1">
                                  <a:lumMod val="75000"/>
                                  <a:alpha val="40000"/>
                                </a:schemeClr>
                              </a:glow>
                            </a:effectLst>
                            <a:latin typeface="Cambria Math"/>
                          </a:rPr>
                        </m:ctrlPr>
                      </m:fPr>
                      <m:num>
                        <m:r>
                          <a:rPr lang="cs-CZ" sz="3600" b="1" i="1" dirty="0" smtClean="0">
                            <a:solidFill>
                              <a:schemeClr val="tx1">
                                <a:lumMod val="95000"/>
                                <a:lumOff val="5000"/>
                              </a:schemeClr>
                            </a:solidFill>
                            <a:effectLst>
                              <a:glow rad="63500">
                                <a:schemeClr val="bg1">
                                  <a:lumMod val="75000"/>
                                  <a:alpha val="40000"/>
                                </a:schemeClr>
                              </a:glow>
                            </a:effectLst>
                            <a:latin typeface="Cambria Math"/>
                          </a:rPr>
                          <m:t>𝟎</m:t>
                        </m:r>
                      </m:num>
                      <m:den>
                        <m:r>
                          <a:rPr lang="cs-CZ" sz="3600" b="1" i="1" dirty="0" smtClean="0">
                            <a:solidFill>
                              <a:schemeClr val="tx1">
                                <a:lumMod val="95000"/>
                                <a:lumOff val="5000"/>
                              </a:schemeClr>
                            </a:solidFill>
                            <a:effectLst>
                              <a:glow rad="63500">
                                <a:schemeClr val="bg1">
                                  <a:lumMod val="75000"/>
                                  <a:alpha val="40000"/>
                                </a:schemeClr>
                              </a:glow>
                            </a:effectLst>
                            <a:latin typeface="Cambria Math"/>
                          </a:rPr>
                          <m:t>𝟔</m:t>
                        </m:r>
                      </m:den>
                    </m:f>
                  </m:oMath>
                </a14:m>
                <a:endParaRPr lang="cs-CZ" sz="3600" b="1" dirty="0">
                  <a:solidFill>
                    <a:schemeClr val="tx1">
                      <a:lumMod val="95000"/>
                      <a:lumOff val="5000"/>
                    </a:schemeClr>
                  </a:solidFill>
                  <a:effectLst>
                    <a:glow rad="63500">
                      <a:schemeClr val="bg1">
                        <a:lumMod val="75000"/>
                        <a:alpha val="40000"/>
                      </a:schemeClr>
                    </a:glow>
                  </a:effectLst>
                </a:endParaRPr>
              </a:p>
            </p:txBody>
          </p:sp>
        </mc:Choice>
        <mc:Fallback xmlns="">
          <p:sp>
            <p:nvSpPr>
              <p:cNvPr id="8" name="Obdélník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6124" y="5297909"/>
                <a:ext cx="1232520" cy="924805"/>
              </a:xfrm>
              <a:prstGeom prst="rect">
                <a:avLst/>
              </a:prstGeom>
              <a:blipFill rotWithShape="1">
                <a:blip r:embed="rId2"/>
                <a:stretch>
                  <a:fillRect t="-2632" b="-1184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Obdélník 8"/>
              <p:cNvSpPr/>
              <p:nvPr/>
            </p:nvSpPr>
            <p:spPr>
              <a:xfrm>
                <a:off x="3278466" y="5295279"/>
                <a:ext cx="1448544" cy="88844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cs-CZ" sz="3600" b="1" dirty="0" smtClean="0">
                    <a:solidFill>
                      <a:schemeClr val="tx1">
                        <a:lumMod val="95000"/>
                        <a:lumOff val="5000"/>
                      </a:schemeClr>
                    </a:solidFill>
                    <a:effectLst>
                      <a:glow rad="63500">
                        <a:schemeClr val="bg1">
                          <a:lumMod val="75000"/>
                          <a:alpha val="40000"/>
                        </a:schemeClr>
                      </a:glow>
                    </a:effectLst>
                  </a:rPr>
                  <a:t> b)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3600" b="1" i="1" dirty="0" smtClean="0">
                            <a:solidFill>
                              <a:schemeClr val="tx1">
                                <a:lumMod val="95000"/>
                                <a:lumOff val="5000"/>
                              </a:schemeClr>
                            </a:solidFill>
                            <a:effectLst>
                              <a:glow rad="63500">
                                <a:schemeClr val="bg1">
                                  <a:lumMod val="75000"/>
                                  <a:alpha val="40000"/>
                                </a:schemeClr>
                              </a:glow>
                            </a:effectLst>
                            <a:latin typeface="Cambria Math"/>
                          </a:rPr>
                        </m:ctrlPr>
                      </m:fPr>
                      <m:num>
                        <m:r>
                          <a:rPr lang="cs-CZ" sz="3600" b="1" i="1" dirty="0" smtClean="0">
                            <a:solidFill>
                              <a:schemeClr val="tx1">
                                <a:lumMod val="95000"/>
                                <a:lumOff val="5000"/>
                              </a:schemeClr>
                            </a:solidFill>
                            <a:effectLst>
                              <a:glow rad="63500">
                                <a:schemeClr val="bg1">
                                  <a:lumMod val="75000"/>
                                  <a:alpha val="40000"/>
                                </a:schemeClr>
                              </a:glow>
                            </a:effectLst>
                            <a:latin typeface="Cambria Math"/>
                          </a:rPr>
                          <m:t>𝟎</m:t>
                        </m:r>
                      </m:num>
                      <m:den>
                        <m:r>
                          <a:rPr lang="cs-CZ" sz="3600" b="1" i="1" dirty="0" smtClean="0">
                            <a:solidFill>
                              <a:schemeClr val="tx1">
                                <a:lumMod val="95000"/>
                                <a:lumOff val="5000"/>
                              </a:schemeClr>
                            </a:solidFill>
                            <a:effectLst>
                              <a:glow rad="63500">
                                <a:schemeClr val="bg1">
                                  <a:lumMod val="75000"/>
                                  <a:alpha val="40000"/>
                                </a:schemeClr>
                              </a:glow>
                            </a:effectLst>
                            <a:latin typeface="Cambria Math"/>
                          </a:rPr>
                          <m:t>𝟑𝟔</m:t>
                        </m:r>
                      </m:den>
                    </m:f>
                  </m:oMath>
                </a14:m>
                <a:endParaRPr lang="cs-CZ" sz="3600" b="1" dirty="0">
                  <a:solidFill>
                    <a:schemeClr val="tx1">
                      <a:lumMod val="95000"/>
                      <a:lumOff val="5000"/>
                    </a:schemeClr>
                  </a:solidFill>
                  <a:effectLst>
                    <a:glow rad="63500">
                      <a:schemeClr val="bg1">
                        <a:lumMod val="75000"/>
                        <a:alpha val="40000"/>
                      </a:schemeClr>
                    </a:glow>
                  </a:effectLst>
                </a:endParaRPr>
              </a:p>
            </p:txBody>
          </p:sp>
        </mc:Choice>
        <mc:Fallback xmlns="">
          <p:sp>
            <p:nvSpPr>
              <p:cNvPr id="9" name="Obdélník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78466" y="5295279"/>
                <a:ext cx="1448544" cy="888448"/>
              </a:xfrm>
              <a:prstGeom prst="rect">
                <a:avLst/>
              </a:prstGeom>
              <a:blipFill rotWithShape="1">
                <a:blip r:embed="rId3"/>
                <a:stretch>
                  <a:fillRect t="-2759" b="-1655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Obdélník 9"/>
              <p:cNvSpPr/>
              <p:nvPr/>
            </p:nvSpPr>
            <p:spPr>
              <a:xfrm>
                <a:off x="5796136" y="5287008"/>
                <a:ext cx="1800200" cy="88992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cs-CZ" sz="3600" b="1" dirty="0" smtClean="0">
                    <a:solidFill>
                      <a:schemeClr val="tx1">
                        <a:lumMod val="95000"/>
                        <a:lumOff val="5000"/>
                      </a:schemeClr>
                    </a:solidFill>
                    <a:effectLst>
                      <a:glow rad="63500">
                        <a:schemeClr val="bg1">
                          <a:lumMod val="75000"/>
                          <a:alpha val="40000"/>
                        </a:schemeClr>
                      </a:glow>
                    </a:effectLst>
                  </a:rPr>
                  <a:t> c)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3600" b="1" i="1" dirty="0" smtClean="0">
                            <a:solidFill>
                              <a:schemeClr val="tx1">
                                <a:lumMod val="95000"/>
                                <a:lumOff val="5000"/>
                              </a:schemeClr>
                            </a:solidFill>
                            <a:effectLst>
                              <a:glow rad="63500">
                                <a:schemeClr val="bg1">
                                  <a:lumMod val="75000"/>
                                  <a:alpha val="40000"/>
                                </a:schemeClr>
                              </a:glow>
                            </a:effectLst>
                            <a:latin typeface="Cambria Math"/>
                          </a:rPr>
                        </m:ctrlPr>
                      </m:fPr>
                      <m:num>
                        <m:r>
                          <a:rPr lang="cs-CZ" sz="3600" b="1" i="1" dirty="0" smtClean="0">
                            <a:solidFill>
                              <a:schemeClr val="tx1">
                                <a:lumMod val="95000"/>
                                <a:lumOff val="5000"/>
                              </a:schemeClr>
                            </a:solidFill>
                            <a:effectLst>
                              <a:glow rad="63500">
                                <a:schemeClr val="bg1">
                                  <a:lumMod val="75000"/>
                                  <a:alpha val="40000"/>
                                </a:schemeClr>
                              </a:glow>
                            </a:effectLst>
                            <a:latin typeface="Cambria Math"/>
                          </a:rPr>
                          <m:t>𝟎</m:t>
                        </m:r>
                      </m:num>
                      <m:den>
                        <m:r>
                          <a:rPr lang="cs-CZ" sz="3600" b="1" i="1" dirty="0" smtClean="0">
                            <a:solidFill>
                              <a:schemeClr val="tx1">
                                <a:lumMod val="95000"/>
                                <a:lumOff val="5000"/>
                              </a:schemeClr>
                            </a:solidFill>
                            <a:effectLst>
                              <a:glow rad="63500">
                                <a:schemeClr val="bg1">
                                  <a:lumMod val="75000"/>
                                  <a:alpha val="40000"/>
                                </a:schemeClr>
                              </a:glow>
                            </a:effectLst>
                            <a:latin typeface="Cambria Math"/>
                          </a:rPr>
                          <m:t>𝟒𝟑𝟔</m:t>
                        </m:r>
                      </m:den>
                    </m:f>
                  </m:oMath>
                </a14:m>
                <a:endParaRPr lang="cs-CZ" sz="3600" b="1" dirty="0">
                  <a:solidFill>
                    <a:schemeClr val="tx1">
                      <a:lumMod val="95000"/>
                      <a:lumOff val="5000"/>
                    </a:schemeClr>
                  </a:solidFill>
                  <a:effectLst>
                    <a:glow rad="63500">
                      <a:schemeClr val="bg1">
                        <a:lumMod val="75000"/>
                        <a:alpha val="40000"/>
                      </a:schemeClr>
                    </a:glow>
                  </a:effectLst>
                </a:endParaRPr>
              </a:p>
            </p:txBody>
          </p:sp>
        </mc:Choice>
        <mc:Fallback xmlns="">
          <p:sp>
            <p:nvSpPr>
              <p:cNvPr id="10" name="Obdélník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96136" y="5287008"/>
                <a:ext cx="1800200" cy="889924"/>
              </a:xfrm>
              <a:prstGeom prst="rect">
                <a:avLst/>
              </a:prstGeom>
              <a:blipFill rotWithShape="1">
                <a:blip r:embed="rId4"/>
                <a:stretch>
                  <a:fillRect t="-2740" b="-1643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ovéPole 11"/>
              <p:cNvSpPr txBox="1"/>
              <p:nvPr/>
            </p:nvSpPr>
            <p:spPr>
              <a:xfrm>
                <a:off x="268415" y="2825330"/>
                <a:ext cx="8094813" cy="135569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indent="-514350">
                  <a:buAutoNum type="arabicParenR"/>
                </a:pPr>
                <a:r>
                  <a:rPr lang="cs-CZ" sz="2800" b="1" dirty="0" smtClean="0">
                    <a:solidFill>
                      <a:schemeClr val="accent1">
                        <a:lumMod val="50000"/>
                      </a:schemeClr>
                    </a:solidFill>
                    <a:effectLst>
                      <a:glow rad="63500">
                        <a:schemeClr val="accent1">
                          <a:satMod val="175000"/>
                          <a:alpha val="40000"/>
                        </a:schemeClr>
                      </a:glow>
                    </a:effectLst>
                  </a:rPr>
                  <a:t>Upravte dané zlomky:</a:t>
                </a:r>
              </a:p>
              <a:p>
                <a:r>
                  <a:rPr lang="cs-CZ" sz="2800" b="1" dirty="0">
                    <a:solidFill>
                      <a:schemeClr val="accent1">
                        <a:lumMod val="50000"/>
                      </a:schemeClr>
                    </a:solidFill>
                    <a:effectLst>
                      <a:glow rad="63500">
                        <a:schemeClr val="accent1">
                          <a:satMod val="175000"/>
                          <a:alpha val="40000"/>
                        </a:schemeClr>
                      </a:glow>
                    </a:effectLst>
                  </a:rPr>
                  <a:t> </a:t>
                </a:r>
                <a:r>
                  <a:rPr lang="cs-CZ" sz="2800" b="1" dirty="0" smtClean="0">
                    <a:solidFill>
                      <a:schemeClr val="accent1">
                        <a:lumMod val="50000"/>
                      </a:schemeClr>
                    </a:solidFill>
                    <a:effectLst>
                      <a:glow rad="63500">
                        <a:schemeClr val="accent1">
                          <a:satMod val="175000"/>
                          <a:alpha val="40000"/>
                        </a:schemeClr>
                      </a:glow>
                    </a:effectLst>
                  </a:rPr>
                  <a:t>    a)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3600" b="1" i="1" dirty="0" smtClean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effectLst>
                              <a:glow rad="63500">
                                <a:schemeClr val="accent1">
                                  <a:satMod val="175000"/>
                                  <a:alpha val="40000"/>
                                </a:schemeClr>
                              </a:glow>
                            </a:effectLst>
                            <a:latin typeface="Cambria Math"/>
                          </a:rPr>
                        </m:ctrlPr>
                      </m:fPr>
                      <m:num>
                        <m:r>
                          <a:rPr lang="cs-CZ" sz="3600" b="1" i="1" dirty="0" smtClean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effectLst>
                              <a:glow rad="63500">
                                <a:schemeClr val="accent1">
                                  <a:satMod val="175000"/>
                                  <a:alpha val="40000"/>
                                </a:schemeClr>
                              </a:glow>
                            </a:effectLst>
                            <a:latin typeface="Cambria Math"/>
                          </a:rPr>
                          <m:t>𝟎</m:t>
                        </m:r>
                      </m:num>
                      <m:den>
                        <m:r>
                          <a:rPr lang="cs-CZ" sz="3600" b="1" i="1" dirty="0" smtClean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effectLst>
                              <a:glow rad="63500">
                                <a:schemeClr val="accent1">
                                  <a:satMod val="175000"/>
                                  <a:alpha val="40000"/>
                                </a:schemeClr>
                              </a:glow>
                            </a:effectLst>
                            <a:latin typeface="Cambria Math"/>
                          </a:rPr>
                          <m:t>𝟔</m:t>
                        </m:r>
                      </m:den>
                    </m:f>
                    <m:r>
                      <a:rPr lang="cs-CZ" sz="3600" b="1" i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effectLst>
                          <a:glow rad="63500">
                            <a:schemeClr val="accent1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/>
                      </a:rPr>
                      <m:t> </m:t>
                    </m:r>
                  </m:oMath>
                </a14:m>
                <a:r>
                  <a:rPr lang="cs-CZ" sz="3600" b="1" dirty="0" smtClean="0">
                    <a:solidFill>
                      <a:schemeClr val="accent1">
                        <a:lumMod val="50000"/>
                      </a:schemeClr>
                    </a:solidFill>
                    <a:effectLst>
                      <a:glow rad="63500">
                        <a:schemeClr val="accent1">
                          <a:satMod val="175000"/>
                          <a:alpha val="40000"/>
                        </a:schemeClr>
                      </a:glow>
                    </a:effectLst>
                  </a:rPr>
                  <a:t>  </a:t>
                </a:r>
                <a:r>
                  <a:rPr lang="cs-CZ" sz="2800" b="1" dirty="0" smtClean="0">
                    <a:solidFill>
                      <a:schemeClr val="accent1">
                        <a:lumMod val="50000"/>
                      </a:schemeClr>
                    </a:solidFill>
                    <a:effectLst>
                      <a:glow rad="63500">
                        <a:schemeClr val="accent1">
                          <a:satMod val="175000"/>
                          <a:alpha val="40000"/>
                        </a:schemeClr>
                      </a:glow>
                    </a:effectLst>
                  </a:rPr>
                  <a:t>                   </a:t>
                </a:r>
                <a:r>
                  <a:rPr lang="cs-CZ" sz="2000" b="1" dirty="0" smtClean="0">
                    <a:solidFill>
                      <a:schemeClr val="accent1">
                        <a:lumMod val="50000"/>
                      </a:schemeClr>
                    </a:solidFill>
                    <a:effectLst>
                      <a:glow rad="63500">
                        <a:schemeClr val="accent1">
                          <a:satMod val="175000"/>
                          <a:alpha val="40000"/>
                        </a:schemeClr>
                      </a:glow>
                    </a:effectLst>
                  </a:rPr>
                  <a:t> </a:t>
                </a:r>
                <a:r>
                  <a:rPr lang="cs-CZ" sz="3600" b="1" dirty="0" smtClean="0">
                    <a:solidFill>
                      <a:schemeClr val="accent1">
                        <a:lumMod val="50000"/>
                      </a:schemeClr>
                    </a:solidFill>
                    <a:effectLst>
                      <a:glow rad="63500">
                        <a:schemeClr val="accent1">
                          <a:satMod val="175000"/>
                          <a:alpha val="40000"/>
                        </a:schemeClr>
                      </a:glow>
                    </a:effectLst>
                  </a:rPr>
                  <a:t>b)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3600" b="1" i="1" dirty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effectLst>
                              <a:glow rad="63500">
                                <a:schemeClr val="accent1">
                                  <a:satMod val="175000"/>
                                  <a:alpha val="40000"/>
                                </a:schemeClr>
                              </a:glow>
                            </a:effectLst>
                            <a:latin typeface="Cambria Math"/>
                          </a:rPr>
                        </m:ctrlPr>
                      </m:fPr>
                      <m:num>
                        <m:r>
                          <a:rPr lang="cs-CZ" sz="3600" b="1" i="1" dirty="0" smtClean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effectLst>
                              <a:glow rad="63500">
                                <a:schemeClr val="accent1">
                                  <a:satMod val="175000"/>
                                  <a:alpha val="40000"/>
                                </a:schemeClr>
                              </a:glow>
                            </a:effectLst>
                            <a:latin typeface="Cambria Math"/>
                          </a:rPr>
                          <m:t>𝟎</m:t>
                        </m:r>
                      </m:num>
                      <m:den>
                        <m:r>
                          <a:rPr lang="cs-CZ" sz="3600" b="1" i="1" dirty="0" smtClean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effectLst>
                              <a:glow rad="63500">
                                <a:schemeClr val="accent1">
                                  <a:satMod val="175000"/>
                                  <a:alpha val="40000"/>
                                </a:schemeClr>
                              </a:glow>
                            </a:effectLst>
                            <a:latin typeface="Cambria Math"/>
                          </a:rPr>
                          <m:t>𝟑𝟔</m:t>
                        </m:r>
                      </m:den>
                    </m:f>
                  </m:oMath>
                </a14:m>
                <a:r>
                  <a:rPr lang="cs-CZ" sz="3600" b="1" dirty="0" smtClean="0">
                    <a:solidFill>
                      <a:schemeClr val="accent1">
                        <a:lumMod val="50000"/>
                      </a:schemeClr>
                    </a:solidFill>
                    <a:effectLst>
                      <a:glow rad="63500">
                        <a:schemeClr val="accent1">
                          <a:satMod val="175000"/>
                          <a:alpha val="40000"/>
                        </a:schemeClr>
                      </a:glow>
                    </a:effectLst>
                  </a:rPr>
                  <a:t>              c)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3600" b="1" i="1" dirty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effectLst>
                              <a:glow rad="63500">
                                <a:schemeClr val="accent1">
                                  <a:satMod val="175000"/>
                                  <a:alpha val="40000"/>
                                </a:schemeClr>
                              </a:glow>
                            </a:effectLst>
                            <a:latin typeface="Cambria Math"/>
                          </a:rPr>
                        </m:ctrlPr>
                      </m:fPr>
                      <m:num>
                        <m:r>
                          <a:rPr lang="cs-CZ" sz="3600" b="1" i="1" dirty="0" smtClean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effectLst>
                              <a:glow rad="63500">
                                <a:schemeClr val="accent1">
                                  <a:satMod val="175000"/>
                                  <a:alpha val="40000"/>
                                </a:schemeClr>
                              </a:glow>
                            </a:effectLst>
                            <a:latin typeface="Cambria Math"/>
                          </a:rPr>
                          <m:t>𝟎</m:t>
                        </m:r>
                      </m:num>
                      <m:den>
                        <m:r>
                          <a:rPr lang="cs-CZ" sz="3600" b="1" i="1" dirty="0" smtClean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effectLst>
                              <a:glow rad="63500">
                                <a:schemeClr val="accent1">
                                  <a:satMod val="175000"/>
                                  <a:alpha val="40000"/>
                                </a:schemeClr>
                              </a:glow>
                            </a:effectLst>
                            <a:latin typeface="Cambria Math"/>
                          </a:rPr>
                          <m:t>𝟒𝟑𝟔</m:t>
                        </m:r>
                      </m:den>
                    </m:f>
                  </m:oMath>
                </a14:m>
                <a:r>
                  <a:rPr lang="cs-CZ" sz="3600" b="1" dirty="0">
                    <a:solidFill>
                      <a:schemeClr val="accent1">
                        <a:lumMod val="50000"/>
                      </a:schemeClr>
                    </a:solidFill>
                    <a:effectLst>
                      <a:glow rad="63500">
                        <a:schemeClr val="accent1">
                          <a:satMod val="175000"/>
                          <a:alpha val="40000"/>
                        </a:schemeClr>
                      </a:glow>
                    </a:effectLst>
                  </a:rPr>
                  <a:t> </a:t>
                </a:r>
                <a:endParaRPr lang="cs-CZ" sz="2800" b="1" dirty="0" smtClean="0">
                  <a:solidFill>
                    <a:schemeClr val="accent1">
                      <a:lumMod val="50000"/>
                    </a:schemeClr>
                  </a:solidFill>
                  <a:effectLst>
                    <a:glow rad="63500">
                      <a:schemeClr val="accent1">
                        <a:satMod val="175000"/>
                        <a:alpha val="40000"/>
                      </a:schemeClr>
                    </a:glow>
                  </a:effectLst>
                </a:endParaRPr>
              </a:p>
            </p:txBody>
          </p:sp>
        </mc:Choice>
        <mc:Fallback xmlns="">
          <p:sp>
            <p:nvSpPr>
              <p:cNvPr id="12" name="TextovéPole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8415" y="2825330"/>
                <a:ext cx="8094813" cy="1355692"/>
              </a:xfrm>
              <a:prstGeom prst="rect">
                <a:avLst/>
              </a:prstGeom>
              <a:blipFill rotWithShape="1">
                <a:blip r:embed="rId6"/>
                <a:stretch>
                  <a:fillRect l="-1807" t="-6278" b="-762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Obdélník 12"/>
          <p:cNvSpPr/>
          <p:nvPr/>
        </p:nvSpPr>
        <p:spPr>
          <a:xfrm>
            <a:off x="1399987" y="5479946"/>
            <a:ext cx="90297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glow rad="63500">
                    <a:schemeClr val="bg1">
                      <a:lumMod val="75000"/>
                      <a:alpha val="40000"/>
                    </a:schemeClr>
                  </a:glow>
                </a:effectLst>
              </a:rPr>
              <a:t> = 0</a:t>
            </a:r>
            <a:endParaRPr lang="cs-CZ" sz="2800" b="1" dirty="0">
              <a:solidFill>
                <a:schemeClr val="tx1">
                  <a:lumMod val="95000"/>
                  <a:lumOff val="5000"/>
                </a:schemeClr>
              </a:solidFill>
              <a:effectLst>
                <a:glow rad="63500">
                  <a:schemeClr val="bg1">
                    <a:lumMod val="75000"/>
                    <a:alpha val="40000"/>
                  </a:schemeClr>
                </a:glow>
              </a:effectLst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4169465" y="5480523"/>
            <a:ext cx="141521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glow rad="63500">
                    <a:schemeClr val="bg1">
                      <a:lumMod val="75000"/>
                      <a:alpha val="40000"/>
                    </a:schemeClr>
                  </a:glow>
                </a:effectLst>
              </a:rPr>
              <a:t> = 0</a:t>
            </a:r>
            <a:endParaRPr lang="cs-CZ" sz="2800" b="1" dirty="0">
              <a:solidFill>
                <a:schemeClr val="tx1">
                  <a:lumMod val="95000"/>
                  <a:lumOff val="5000"/>
                </a:schemeClr>
              </a:solidFill>
              <a:effectLst>
                <a:glow rad="63500">
                  <a:schemeClr val="bg1">
                    <a:lumMod val="75000"/>
                    <a:alpha val="40000"/>
                  </a:schemeClr>
                </a:glow>
              </a:effectLst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6998840" y="5474495"/>
            <a:ext cx="129614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glow rad="63500">
                    <a:schemeClr val="bg1">
                      <a:lumMod val="75000"/>
                      <a:alpha val="40000"/>
                    </a:schemeClr>
                  </a:glow>
                </a:effectLst>
              </a:rPr>
              <a:t> = 0</a:t>
            </a:r>
            <a:endParaRPr lang="cs-CZ" sz="2800" b="1" dirty="0">
              <a:solidFill>
                <a:schemeClr val="tx1">
                  <a:lumMod val="95000"/>
                  <a:lumOff val="5000"/>
                </a:schemeClr>
              </a:solidFill>
              <a:effectLst>
                <a:glow rad="63500">
                  <a:schemeClr val="bg1">
                    <a:lumMod val="75000"/>
                    <a:alpha val="40000"/>
                  </a:schemeClr>
                </a:glow>
              </a:effectLst>
            </a:endParaRPr>
          </a:p>
        </p:txBody>
      </p:sp>
      <p:pic>
        <p:nvPicPr>
          <p:cNvPr id="16" name="Picture 2" descr="C:\Users\spravce\AppData\Local\Microsoft\Windows\Temporary Internet Files\Content.IE5\HGW68T4R\MC900440424[2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78750" y="446986"/>
            <a:ext cx="2216234" cy="1827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834342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8" grpId="0"/>
      <p:bldP spid="9" grpId="0"/>
      <p:bldP spid="10" grpId="0"/>
      <p:bldP spid="12" grpId="0"/>
      <p:bldP spid="13" grpId="0"/>
      <p:bldP spid="14" grpId="0"/>
      <p:bldP spid="1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02281" y="244584"/>
            <a:ext cx="6069920" cy="2275228"/>
          </a:xfrm>
          <a:prstGeom prst="rect">
            <a:avLst/>
          </a:prstGeom>
          <a:solidFill>
            <a:srgbClr val="FFFF00"/>
          </a:solidFill>
          <a:ln w="1016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" name="Obdélník 2"/>
          <p:cNvSpPr/>
          <p:nvPr/>
        </p:nvSpPr>
        <p:spPr>
          <a:xfrm>
            <a:off x="486123" y="372380"/>
            <a:ext cx="5753465" cy="197650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486124" y="370959"/>
            <a:ext cx="5788365" cy="18859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cs-CZ" sz="2700" b="1" dirty="0" smtClean="0">
                <a:solidFill>
                  <a:srgbClr val="FFFF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K danému zlomku vytvoříme převrácený zlomek tak, že zaměníme čitatele a jmenovatele zlomku.</a:t>
            </a:r>
            <a:endParaRPr lang="cs-CZ" sz="2700" b="1" dirty="0">
              <a:solidFill>
                <a:srgbClr val="FFFF00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302380" y="5189795"/>
            <a:ext cx="8528708" cy="1297634"/>
          </a:xfrm>
          <a:prstGeom prst="rect">
            <a:avLst/>
          </a:prstGeom>
          <a:solidFill>
            <a:srgbClr val="FFFF00"/>
          </a:solidFill>
          <a:ln w="1016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249614" y="2805372"/>
            <a:ext cx="8581474" cy="1520308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TextovéPole 6"/>
          <p:cNvSpPr txBox="1"/>
          <p:nvPr/>
        </p:nvSpPr>
        <p:spPr>
          <a:xfrm>
            <a:off x="302380" y="4437112"/>
            <a:ext cx="1359668" cy="52322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 w="19050">
            <a:solidFill>
              <a:srgbClr val="FFFF00"/>
            </a:solidFill>
          </a:ln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FFFF00"/>
                </a:solidFill>
                <a:effectLst/>
              </a:rPr>
              <a:t>Řešení:</a:t>
            </a:r>
            <a:endParaRPr lang="cs-CZ" sz="2800" dirty="0">
              <a:solidFill>
                <a:srgbClr val="FFFF00"/>
              </a:solidFill>
              <a:effectLst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Obdélník 7"/>
              <p:cNvSpPr/>
              <p:nvPr/>
            </p:nvSpPr>
            <p:spPr>
              <a:xfrm>
                <a:off x="486124" y="5297909"/>
                <a:ext cx="1232520" cy="92480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cs-CZ" sz="3600" b="1" dirty="0" smtClean="0">
                    <a:solidFill>
                      <a:schemeClr val="tx1">
                        <a:lumMod val="95000"/>
                        <a:lumOff val="5000"/>
                      </a:schemeClr>
                    </a:solidFill>
                    <a:effectLst>
                      <a:glow rad="63500">
                        <a:schemeClr val="bg1">
                          <a:lumMod val="75000"/>
                          <a:alpha val="40000"/>
                        </a:schemeClr>
                      </a:glow>
                    </a:effectLst>
                  </a:rPr>
                  <a:t> a)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3600" b="1" i="1" dirty="0" smtClean="0">
                            <a:solidFill>
                              <a:schemeClr val="tx1">
                                <a:lumMod val="95000"/>
                                <a:lumOff val="5000"/>
                              </a:schemeClr>
                            </a:solidFill>
                            <a:effectLst>
                              <a:glow rad="63500">
                                <a:schemeClr val="bg1">
                                  <a:lumMod val="75000"/>
                                  <a:alpha val="40000"/>
                                </a:schemeClr>
                              </a:glow>
                            </a:effectLst>
                            <a:latin typeface="Cambria Math"/>
                          </a:rPr>
                        </m:ctrlPr>
                      </m:fPr>
                      <m:num>
                        <m:r>
                          <a:rPr lang="cs-CZ" sz="3600" b="1" i="1" dirty="0" smtClean="0">
                            <a:solidFill>
                              <a:schemeClr val="tx1">
                                <a:lumMod val="95000"/>
                                <a:lumOff val="5000"/>
                              </a:schemeClr>
                            </a:solidFill>
                            <a:effectLst>
                              <a:glow rad="63500">
                                <a:schemeClr val="bg1">
                                  <a:lumMod val="75000"/>
                                  <a:alpha val="40000"/>
                                </a:schemeClr>
                              </a:glow>
                            </a:effectLst>
                            <a:latin typeface="Cambria Math"/>
                          </a:rPr>
                          <m:t>𝟖</m:t>
                        </m:r>
                      </m:num>
                      <m:den>
                        <m:r>
                          <a:rPr lang="cs-CZ" sz="3600" b="1" i="1" dirty="0" smtClean="0">
                            <a:solidFill>
                              <a:schemeClr val="tx1">
                                <a:lumMod val="95000"/>
                                <a:lumOff val="5000"/>
                              </a:schemeClr>
                            </a:solidFill>
                            <a:effectLst>
                              <a:glow rad="63500">
                                <a:schemeClr val="bg1">
                                  <a:lumMod val="75000"/>
                                  <a:alpha val="40000"/>
                                </a:schemeClr>
                              </a:glow>
                            </a:effectLst>
                            <a:latin typeface="Cambria Math"/>
                          </a:rPr>
                          <m:t>𝟑</m:t>
                        </m:r>
                      </m:den>
                    </m:f>
                  </m:oMath>
                </a14:m>
                <a:endParaRPr lang="cs-CZ" sz="3600" b="1" dirty="0">
                  <a:solidFill>
                    <a:schemeClr val="tx1">
                      <a:lumMod val="95000"/>
                      <a:lumOff val="5000"/>
                    </a:schemeClr>
                  </a:solidFill>
                  <a:effectLst>
                    <a:glow rad="63500">
                      <a:schemeClr val="bg1">
                        <a:lumMod val="75000"/>
                        <a:alpha val="40000"/>
                      </a:schemeClr>
                    </a:glow>
                  </a:effectLst>
                </a:endParaRPr>
              </a:p>
            </p:txBody>
          </p:sp>
        </mc:Choice>
        <mc:Fallback xmlns="">
          <p:sp>
            <p:nvSpPr>
              <p:cNvPr id="8" name="Obdélník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6124" y="5297909"/>
                <a:ext cx="1232520" cy="924805"/>
              </a:xfrm>
              <a:prstGeom prst="rect">
                <a:avLst/>
              </a:prstGeom>
              <a:blipFill rotWithShape="1">
                <a:blip r:embed="rId2"/>
                <a:stretch>
                  <a:fillRect t="-2632" b="-1184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Obdélník 8"/>
              <p:cNvSpPr/>
              <p:nvPr/>
            </p:nvSpPr>
            <p:spPr>
              <a:xfrm>
                <a:off x="3278466" y="5295279"/>
                <a:ext cx="1448544" cy="92743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cs-CZ" sz="3600" b="1" dirty="0" smtClean="0">
                    <a:solidFill>
                      <a:schemeClr val="tx1">
                        <a:lumMod val="95000"/>
                        <a:lumOff val="5000"/>
                      </a:schemeClr>
                    </a:solidFill>
                    <a:effectLst>
                      <a:glow rad="63500">
                        <a:schemeClr val="bg1">
                          <a:lumMod val="75000"/>
                          <a:alpha val="40000"/>
                        </a:schemeClr>
                      </a:glow>
                    </a:effectLst>
                  </a:rPr>
                  <a:t> b)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3600" b="1" i="1" dirty="0" smtClean="0">
                            <a:solidFill>
                              <a:schemeClr val="tx1">
                                <a:lumMod val="95000"/>
                                <a:lumOff val="5000"/>
                              </a:schemeClr>
                            </a:solidFill>
                            <a:effectLst>
                              <a:glow rad="63500">
                                <a:schemeClr val="bg1">
                                  <a:lumMod val="75000"/>
                                  <a:alpha val="40000"/>
                                </a:schemeClr>
                              </a:glow>
                            </a:effectLst>
                            <a:latin typeface="Cambria Math"/>
                          </a:rPr>
                        </m:ctrlPr>
                      </m:fPr>
                      <m:num>
                        <m:r>
                          <a:rPr lang="cs-CZ" sz="3600" b="1" i="1" dirty="0" smtClean="0">
                            <a:solidFill>
                              <a:schemeClr val="tx1">
                                <a:lumMod val="95000"/>
                                <a:lumOff val="5000"/>
                              </a:schemeClr>
                            </a:solidFill>
                            <a:effectLst>
                              <a:glow rad="63500">
                                <a:schemeClr val="bg1">
                                  <a:lumMod val="75000"/>
                                  <a:alpha val="40000"/>
                                </a:schemeClr>
                              </a:glow>
                            </a:effectLst>
                            <a:latin typeface="Cambria Math"/>
                          </a:rPr>
                          <m:t>𝟓𝟓</m:t>
                        </m:r>
                      </m:num>
                      <m:den>
                        <m:r>
                          <a:rPr lang="cs-CZ" sz="3600" b="1" i="1" dirty="0" smtClean="0">
                            <a:solidFill>
                              <a:schemeClr val="tx1">
                                <a:lumMod val="95000"/>
                                <a:lumOff val="5000"/>
                              </a:schemeClr>
                            </a:solidFill>
                            <a:effectLst>
                              <a:glow rad="63500">
                                <a:schemeClr val="bg1">
                                  <a:lumMod val="75000"/>
                                  <a:alpha val="40000"/>
                                </a:schemeClr>
                              </a:glow>
                            </a:effectLst>
                            <a:latin typeface="Cambria Math"/>
                          </a:rPr>
                          <m:t>𝟐𝟔</m:t>
                        </m:r>
                      </m:den>
                    </m:f>
                  </m:oMath>
                </a14:m>
                <a:endParaRPr lang="cs-CZ" sz="3600" b="1" dirty="0">
                  <a:solidFill>
                    <a:schemeClr val="tx1">
                      <a:lumMod val="95000"/>
                      <a:lumOff val="5000"/>
                    </a:schemeClr>
                  </a:solidFill>
                  <a:effectLst>
                    <a:glow rad="63500">
                      <a:schemeClr val="bg1">
                        <a:lumMod val="75000"/>
                        <a:alpha val="40000"/>
                      </a:schemeClr>
                    </a:glow>
                  </a:effectLst>
                </a:endParaRPr>
              </a:p>
            </p:txBody>
          </p:sp>
        </mc:Choice>
        <mc:Fallback xmlns="">
          <p:sp>
            <p:nvSpPr>
              <p:cNvPr id="9" name="Obdélník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78466" y="5295279"/>
                <a:ext cx="1448544" cy="927433"/>
              </a:xfrm>
              <a:prstGeom prst="rect">
                <a:avLst/>
              </a:prstGeom>
              <a:blipFill rotWithShape="1">
                <a:blip r:embed="rId3"/>
                <a:stretch>
                  <a:fillRect t="-1974" b="-1250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Obdélník 9"/>
              <p:cNvSpPr/>
              <p:nvPr/>
            </p:nvSpPr>
            <p:spPr>
              <a:xfrm>
                <a:off x="5796136" y="5287008"/>
                <a:ext cx="1800200" cy="92743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cs-CZ" sz="3600" b="1" dirty="0" smtClean="0">
                    <a:solidFill>
                      <a:schemeClr val="tx1">
                        <a:lumMod val="95000"/>
                        <a:lumOff val="5000"/>
                      </a:schemeClr>
                    </a:solidFill>
                    <a:effectLst>
                      <a:glow rad="63500">
                        <a:schemeClr val="bg1">
                          <a:lumMod val="75000"/>
                          <a:alpha val="40000"/>
                        </a:schemeClr>
                      </a:glow>
                    </a:effectLst>
                  </a:rPr>
                  <a:t> c)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3600" b="1" i="1" dirty="0" smtClean="0">
                            <a:solidFill>
                              <a:schemeClr val="tx1">
                                <a:lumMod val="95000"/>
                                <a:lumOff val="5000"/>
                              </a:schemeClr>
                            </a:solidFill>
                            <a:effectLst>
                              <a:glow rad="63500">
                                <a:schemeClr val="bg1">
                                  <a:lumMod val="75000"/>
                                  <a:alpha val="40000"/>
                                </a:schemeClr>
                              </a:glow>
                            </a:effectLst>
                            <a:latin typeface="Cambria Math"/>
                          </a:rPr>
                        </m:ctrlPr>
                      </m:fPr>
                      <m:num>
                        <m:r>
                          <a:rPr lang="cs-CZ" sz="3600" b="1" i="1" dirty="0" smtClean="0">
                            <a:solidFill>
                              <a:schemeClr val="tx1">
                                <a:lumMod val="95000"/>
                                <a:lumOff val="5000"/>
                              </a:schemeClr>
                            </a:solidFill>
                            <a:effectLst>
                              <a:glow rad="63500">
                                <a:schemeClr val="bg1">
                                  <a:lumMod val="75000"/>
                                  <a:alpha val="40000"/>
                                </a:schemeClr>
                              </a:glow>
                            </a:effectLst>
                            <a:latin typeface="Cambria Math"/>
                          </a:rPr>
                          <m:t>𝟐𝟕𝟓</m:t>
                        </m:r>
                      </m:num>
                      <m:den>
                        <m:r>
                          <a:rPr lang="cs-CZ" sz="3600" b="1" i="1" dirty="0" smtClean="0">
                            <a:solidFill>
                              <a:schemeClr val="tx1">
                                <a:lumMod val="95000"/>
                                <a:lumOff val="5000"/>
                              </a:schemeClr>
                            </a:solidFill>
                            <a:effectLst>
                              <a:glow rad="63500">
                                <a:schemeClr val="bg1">
                                  <a:lumMod val="75000"/>
                                  <a:alpha val="40000"/>
                                </a:schemeClr>
                              </a:glow>
                            </a:effectLst>
                            <a:latin typeface="Cambria Math"/>
                          </a:rPr>
                          <m:t>𝟏𝟑𝟐</m:t>
                        </m:r>
                      </m:den>
                    </m:f>
                  </m:oMath>
                </a14:m>
                <a:endParaRPr lang="cs-CZ" sz="3600" b="1" dirty="0">
                  <a:solidFill>
                    <a:schemeClr val="tx1">
                      <a:lumMod val="95000"/>
                      <a:lumOff val="5000"/>
                    </a:schemeClr>
                  </a:solidFill>
                  <a:effectLst>
                    <a:glow rad="63500">
                      <a:schemeClr val="bg1">
                        <a:lumMod val="75000"/>
                        <a:alpha val="40000"/>
                      </a:schemeClr>
                    </a:glow>
                  </a:effectLst>
                </a:endParaRPr>
              </a:p>
            </p:txBody>
          </p:sp>
        </mc:Choice>
        <mc:Fallback xmlns="">
          <p:sp>
            <p:nvSpPr>
              <p:cNvPr id="10" name="Obdélník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96136" y="5287008"/>
                <a:ext cx="1800200" cy="927433"/>
              </a:xfrm>
              <a:prstGeom prst="rect">
                <a:avLst/>
              </a:prstGeom>
              <a:blipFill rotWithShape="1">
                <a:blip r:embed="rId4"/>
                <a:stretch>
                  <a:fillRect t="-1974" b="-1250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ovéPole 11"/>
              <p:cNvSpPr txBox="1"/>
              <p:nvPr/>
            </p:nvSpPr>
            <p:spPr>
              <a:xfrm>
                <a:off x="268415" y="2825330"/>
                <a:ext cx="8094813" cy="135569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indent="-514350">
                  <a:buAutoNum type="arabicParenR"/>
                </a:pPr>
                <a:r>
                  <a:rPr lang="cs-CZ" sz="2800" b="1" dirty="0" smtClean="0">
                    <a:solidFill>
                      <a:schemeClr val="accent1">
                        <a:lumMod val="50000"/>
                      </a:schemeClr>
                    </a:solidFill>
                    <a:effectLst>
                      <a:glow rad="63500">
                        <a:schemeClr val="accent1">
                          <a:satMod val="175000"/>
                          <a:alpha val="40000"/>
                        </a:schemeClr>
                      </a:glow>
                    </a:effectLst>
                  </a:rPr>
                  <a:t>K daným zlomkům napište převrácené zlomky:</a:t>
                </a:r>
              </a:p>
              <a:p>
                <a:r>
                  <a:rPr lang="cs-CZ" sz="2800" b="1" dirty="0">
                    <a:solidFill>
                      <a:schemeClr val="accent1">
                        <a:lumMod val="50000"/>
                      </a:schemeClr>
                    </a:solidFill>
                    <a:effectLst>
                      <a:glow rad="63500">
                        <a:schemeClr val="accent1">
                          <a:satMod val="175000"/>
                          <a:alpha val="40000"/>
                        </a:schemeClr>
                      </a:glow>
                    </a:effectLst>
                  </a:rPr>
                  <a:t> </a:t>
                </a:r>
                <a:r>
                  <a:rPr lang="cs-CZ" sz="2800" b="1" dirty="0" smtClean="0">
                    <a:solidFill>
                      <a:schemeClr val="accent1">
                        <a:lumMod val="50000"/>
                      </a:schemeClr>
                    </a:solidFill>
                    <a:effectLst>
                      <a:glow rad="63500">
                        <a:schemeClr val="accent1">
                          <a:satMod val="175000"/>
                          <a:alpha val="40000"/>
                        </a:schemeClr>
                      </a:glow>
                    </a:effectLst>
                  </a:rPr>
                  <a:t>    a)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3600" b="1" i="1" dirty="0" smtClean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effectLst>
                              <a:glow rad="63500">
                                <a:schemeClr val="accent1">
                                  <a:satMod val="175000"/>
                                  <a:alpha val="40000"/>
                                </a:schemeClr>
                              </a:glow>
                            </a:effectLst>
                            <a:latin typeface="Cambria Math"/>
                          </a:rPr>
                        </m:ctrlPr>
                      </m:fPr>
                      <m:num>
                        <m:r>
                          <a:rPr lang="cs-CZ" sz="3600" b="1" i="1" dirty="0" smtClean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effectLst>
                              <a:glow rad="63500">
                                <a:schemeClr val="accent1">
                                  <a:satMod val="175000"/>
                                  <a:alpha val="40000"/>
                                </a:schemeClr>
                              </a:glow>
                            </a:effectLst>
                            <a:latin typeface="Cambria Math"/>
                          </a:rPr>
                          <m:t>𝟑</m:t>
                        </m:r>
                      </m:num>
                      <m:den>
                        <m:r>
                          <a:rPr lang="cs-CZ" sz="3600" b="1" i="1" dirty="0" smtClean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effectLst>
                              <a:glow rad="63500">
                                <a:schemeClr val="accent1">
                                  <a:satMod val="175000"/>
                                  <a:alpha val="40000"/>
                                </a:schemeClr>
                              </a:glow>
                            </a:effectLst>
                            <a:latin typeface="Cambria Math"/>
                          </a:rPr>
                          <m:t>𝟖</m:t>
                        </m:r>
                      </m:den>
                    </m:f>
                    <m:r>
                      <a:rPr lang="cs-CZ" sz="3600" b="1" i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effectLst>
                          <a:glow rad="63500">
                            <a:schemeClr val="accent1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/>
                      </a:rPr>
                      <m:t> </m:t>
                    </m:r>
                  </m:oMath>
                </a14:m>
                <a:r>
                  <a:rPr lang="cs-CZ" sz="3600" b="1" dirty="0" smtClean="0">
                    <a:solidFill>
                      <a:schemeClr val="accent1">
                        <a:lumMod val="50000"/>
                      </a:schemeClr>
                    </a:solidFill>
                    <a:effectLst>
                      <a:glow rad="63500">
                        <a:schemeClr val="accent1">
                          <a:satMod val="175000"/>
                          <a:alpha val="40000"/>
                        </a:schemeClr>
                      </a:glow>
                    </a:effectLst>
                  </a:rPr>
                  <a:t>  </a:t>
                </a:r>
                <a:r>
                  <a:rPr lang="cs-CZ" sz="2800" b="1" dirty="0" smtClean="0">
                    <a:solidFill>
                      <a:schemeClr val="accent1">
                        <a:lumMod val="50000"/>
                      </a:schemeClr>
                    </a:solidFill>
                    <a:effectLst>
                      <a:glow rad="63500">
                        <a:schemeClr val="accent1">
                          <a:satMod val="175000"/>
                          <a:alpha val="40000"/>
                        </a:schemeClr>
                      </a:glow>
                    </a:effectLst>
                  </a:rPr>
                  <a:t>                   </a:t>
                </a:r>
                <a:r>
                  <a:rPr lang="cs-CZ" sz="2000" b="1" dirty="0" smtClean="0">
                    <a:solidFill>
                      <a:schemeClr val="accent1">
                        <a:lumMod val="50000"/>
                      </a:schemeClr>
                    </a:solidFill>
                    <a:effectLst>
                      <a:glow rad="63500">
                        <a:schemeClr val="accent1">
                          <a:satMod val="175000"/>
                          <a:alpha val="40000"/>
                        </a:schemeClr>
                      </a:glow>
                    </a:effectLst>
                  </a:rPr>
                  <a:t> </a:t>
                </a:r>
                <a:r>
                  <a:rPr lang="cs-CZ" sz="3600" b="1" dirty="0" smtClean="0">
                    <a:solidFill>
                      <a:schemeClr val="accent1">
                        <a:lumMod val="50000"/>
                      </a:schemeClr>
                    </a:solidFill>
                    <a:effectLst>
                      <a:glow rad="63500">
                        <a:schemeClr val="accent1">
                          <a:satMod val="175000"/>
                          <a:alpha val="40000"/>
                        </a:schemeClr>
                      </a:glow>
                    </a:effectLst>
                  </a:rPr>
                  <a:t>b)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3600" b="1" i="1" dirty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effectLst>
                              <a:glow rad="63500">
                                <a:schemeClr val="accent1">
                                  <a:satMod val="175000"/>
                                  <a:alpha val="40000"/>
                                </a:schemeClr>
                              </a:glow>
                            </a:effectLst>
                            <a:latin typeface="Cambria Math"/>
                          </a:rPr>
                        </m:ctrlPr>
                      </m:fPr>
                      <m:num>
                        <m:r>
                          <a:rPr lang="cs-CZ" sz="3600" b="1" i="1" dirty="0" smtClean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effectLst>
                              <a:glow rad="63500">
                                <a:schemeClr val="accent1">
                                  <a:satMod val="175000"/>
                                  <a:alpha val="40000"/>
                                </a:schemeClr>
                              </a:glow>
                            </a:effectLst>
                            <a:latin typeface="Cambria Math"/>
                          </a:rPr>
                          <m:t>𝟐𝟔</m:t>
                        </m:r>
                      </m:num>
                      <m:den>
                        <m:r>
                          <a:rPr lang="cs-CZ" sz="3600" b="1" i="1" dirty="0" smtClean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effectLst>
                              <a:glow rad="63500">
                                <a:schemeClr val="accent1">
                                  <a:satMod val="175000"/>
                                  <a:alpha val="40000"/>
                                </a:schemeClr>
                              </a:glow>
                            </a:effectLst>
                            <a:latin typeface="Cambria Math"/>
                          </a:rPr>
                          <m:t>𝟓𝟓</m:t>
                        </m:r>
                      </m:den>
                    </m:f>
                  </m:oMath>
                </a14:m>
                <a:r>
                  <a:rPr lang="cs-CZ" sz="3600" b="1" dirty="0" smtClean="0">
                    <a:solidFill>
                      <a:schemeClr val="accent1">
                        <a:lumMod val="50000"/>
                      </a:schemeClr>
                    </a:solidFill>
                    <a:effectLst>
                      <a:glow rad="63500">
                        <a:schemeClr val="accent1">
                          <a:satMod val="175000"/>
                          <a:alpha val="40000"/>
                        </a:schemeClr>
                      </a:glow>
                    </a:effectLst>
                  </a:rPr>
                  <a:t>              c)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3600" b="1" i="1" dirty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effectLst>
                              <a:glow rad="63500">
                                <a:schemeClr val="accent1">
                                  <a:satMod val="175000"/>
                                  <a:alpha val="40000"/>
                                </a:schemeClr>
                              </a:glow>
                            </a:effectLst>
                            <a:latin typeface="Cambria Math"/>
                          </a:rPr>
                        </m:ctrlPr>
                      </m:fPr>
                      <m:num>
                        <m:r>
                          <a:rPr lang="cs-CZ" sz="3600" b="1" i="1" dirty="0" smtClean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effectLst>
                              <a:glow rad="63500">
                                <a:schemeClr val="accent1">
                                  <a:satMod val="175000"/>
                                  <a:alpha val="40000"/>
                                </a:schemeClr>
                              </a:glow>
                            </a:effectLst>
                            <a:latin typeface="Cambria Math"/>
                          </a:rPr>
                          <m:t>𝟏𝟑𝟐</m:t>
                        </m:r>
                      </m:num>
                      <m:den>
                        <m:r>
                          <a:rPr lang="cs-CZ" sz="3600" b="1" i="1" dirty="0" smtClean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effectLst>
                              <a:glow rad="63500">
                                <a:schemeClr val="accent1">
                                  <a:satMod val="175000"/>
                                  <a:alpha val="40000"/>
                                </a:schemeClr>
                              </a:glow>
                            </a:effectLst>
                            <a:latin typeface="Cambria Math"/>
                          </a:rPr>
                          <m:t>𝟐𝟕𝟓</m:t>
                        </m:r>
                      </m:den>
                    </m:f>
                  </m:oMath>
                </a14:m>
                <a:r>
                  <a:rPr lang="cs-CZ" sz="3600" b="1" dirty="0">
                    <a:solidFill>
                      <a:schemeClr val="accent1">
                        <a:lumMod val="50000"/>
                      </a:schemeClr>
                    </a:solidFill>
                    <a:effectLst>
                      <a:glow rad="63500">
                        <a:schemeClr val="accent1">
                          <a:satMod val="175000"/>
                          <a:alpha val="40000"/>
                        </a:schemeClr>
                      </a:glow>
                    </a:effectLst>
                  </a:rPr>
                  <a:t> </a:t>
                </a:r>
                <a:endParaRPr lang="cs-CZ" sz="2800" b="1" dirty="0" smtClean="0">
                  <a:solidFill>
                    <a:schemeClr val="accent1">
                      <a:lumMod val="50000"/>
                    </a:schemeClr>
                  </a:solidFill>
                  <a:effectLst>
                    <a:glow rad="63500">
                      <a:schemeClr val="accent1">
                        <a:satMod val="175000"/>
                        <a:alpha val="40000"/>
                      </a:schemeClr>
                    </a:glow>
                  </a:effectLst>
                </a:endParaRPr>
              </a:p>
            </p:txBody>
          </p:sp>
        </mc:Choice>
        <mc:Fallback xmlns="">
          <p:sp>
            <p:nvSpPr>
              <p:cNvPr id="12" name="TextovéPole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8415" y="2825330"/>
                <a:ext cx="8094813" cy="1355692"/>
              </a:xfrm>
              <a:prstGeom prst="rect">
                <a:avLst/>
              </a:prstGeom>
              <a:blipFill rotWithShape="1">
                <a:blip r:embed="rId6"/>
                <a:stretch>
                  <a:fillRect l="-1807" t="-6278" b="-762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3" name="Picture 2" descr="C:\Users\spravce\AppData\Local\Microsoft\Windows\Temporary Internet Files\Content.IE5\HGW68T4R\MC900440424[2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4854" y="372380"/>
            <a:ext cx="2216234" cy="1827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407344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8" grpId="0"/>
      <p:bldP spid="9" grpId="0"/>
      <p:bldP spid="10" grpId="0"/>
      <p:bldP spid="1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Obdélník 19"/>
          <p:cNvSpPr/>
          <p:nvPr/>
        </p:nvSpPr>
        <p:spPr>
          <a:xfrm>
            <a:off x="346410" y="4847705"/>
            <a:ext cx="8427066" cy="1151789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 w="825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" name="Obdélník 1"/>
          <p:cNvSpPr/>
          <p:nvPr/>
        </p:nvSpPr>
        <p:spPr>
          <a:xfrm>
            <a:off x="326450" y="1813745"/>
            <a:ext cx="8447025" cy="52322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431515" y="1817718"/>
            <a:ext cx="60014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chemeClr val="accent1">
                    <a:lumMod val="50000"/>
                  </a:schemeClr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1) </a:t>
            </a:r>
            <a:r>
              <a:rPr lang="cs-CZ" sz="2800" b="1" dirty="0">
                <a:solidFill>
                  <a:schemeClr val="accent1">
                    <a:lumMod val="50000"/>
                  </a:schemeClr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Zapište přirozená čísla jako zlomky </a:t>
            </a:r>
            <a:r>
              <a:rPr lang="cs-CZ" sz="2800" b="1" dirty="0" smtClean="0">
                <a:solidFill>
                  <a:schemeClr val="accent1">
                    <a:lumMod val="50000"/>
                  </a:schemeClr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:</a:t>
            </a:r>
            <a:endParaRPr lang="cs-CZ" sz="2800" b="1" dirty="0">
              <a:solidFill>
                <a:schemeClr val="accent1">
                  <a:lumMod val="50000"/>
                </a:schemeClr>
              </a:solidFill>
              <a:effectLst>
                <a:glow rad="635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317986" y="515451"/>
            <a:ext cx="6105462" cy="901645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483041" y="704663"/>
            <a:ext cx="53650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FF00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Úlohy k samostatnému procvičení:</a:t>
            </a:r>
            <a:endParaRPr lang="cs-CZ" sz="2800" b="1" dirty="0">
              <a:solidFill>
                <a:srgbClr val="FFFF00"/>
              </a:solidFill>
              <a:effectLst>
                <a:glow rad="635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326451" y="2481181"/>
            <a:ext cx="8427066" cy="1151595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 w="825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/>
              <p:cNvSpPr txBox="1"/>
              <p:nvPr/>
            </p:nvSpPr>
            <p:spPr>
              <a:xfrm>
                <a:off x="462969" y="2761299"/>
                <a:ext cx="1308233" cy="523220"/>
              </a:xfrm>
              <a:prstGeom prst="rect">
                <a:avLst/>
              </a:prstGeom>
              <a:noFill/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b="1" i="1" dirty="0" smtClean="0">
                          <a:solidFill>
                            <a:srgbClr val="FFFF00"/>
                          </a:solidFill>
                          <a:effectLst>
                            <a:glow rad="63500">
                              <a:schemeClr val="accent1">
                                <a:satMod val="175000"/>
                                <a:alpha val="40000"/>
                              </a:schemeClr>
                            </a:glow>
                          </a:effectLst>
                          <a:latin typeface="Cambria Math" pitchFamily="18" charset="0"/>
                          <a:ea typeface="Cambria Math" pitchFamily="18" charset="0"/>
                        </a:rPr>
                        <m:t>𝒂</m:t>
                      </m:r>
                      <m:r>
                        <a:rPr lang="cs-CZ" sz="2800" b="1" i="1" dirty="0" smtClean="0">
                          <a:solidFill>
                            <a:srgbClr val="FFFF00"/>
                          </a:solidFill>
                          <a:effectLst>
                            <a:glow rad="63500">
                              <a:schemeClr val="accent1">
                                <a:satMod val="175000"/>
                                <a:alpha val="40000"/>
                              </a:schemeClr>
                            </a:glow>
                          </a:effectLst>
                          <a:latin typeface="Cambria Math" pitchFamily="18" charset="0"/>
                          <a:ea typeface="Cambria Math" pitchFamily="18" charset="0"/>
                        </a:rPr>
                        <m:t>) </m:t>
                      </m:r>
                      <m:r>
                        <a:rPr lang="cs-CZ" sz="2800" b="1" i="1" dirty="0" smtClean="0">
                          <a:solidFill>
                            <a:srgbClr val="FFFF00"/>
                          </a:solidFill>
                          <a:effectLst>
                            <a:glow rad="63500">
                              <a:schemeClr val="accent1">
                                <a:satMod val="175000"/>
                                <a:alpha val="40000"/>
                              </a:schemeClr>
                            </a:glow>
                          </a:effectLst>
                          <a:latin typeface="Cambria Math"/>
                          <a:ea typeface="Cambria Math" pitchFamily="18" charset="0"/>
                        </a:rPr>
                        <m:t>𝟓</m:t>
                      </m:r>
                    </m:oMath>
                  </m:oMathPara>
                </a14:m>
                <a:endParaRPr lang="cs-CZ" sz="2800" b="1" dirty="0">
                  <a:solidFill>
                    <a:srgbClr val="FFFF00"/>
                  </a:solidFill>
                  <a:effectLst>
                    <a:glow rad="63500">
                      <a:schemeClr val="accent1">
                        <a:satMod val="175000"/>
                        <a:alpha val="40000"/>
                      </a:schemeClr>
                    </a:glow>
                  </a:effectLst>
                  <a:latin typeface="Cambria Math" pitchFamily="18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7" name="TextovéPole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2969" y="2761299"/>
                <a:ext cx="1308233" cy="523220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/>
              <p:cNvSpPr txBox="1"/>
              <p:nvPr/>
            </p:nvSpPr>
            <p:spPr>
              <a:xfrm>
                <a:off x="2360001" y="2795369"/>
                <a:ext cx="1308233" cy="523220"/>
              </a:xfrm>
              <a:prstGeom prst="rect">
                <a:avLst/>
              </a:prstGeom>
              <a:noFill/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b="1" i="1" dirty="0" smtClean="0">
                          <a:solidFill>
                            <a:srgbClr val="FFFF00"/>
                          </a:solidFill>
                          <a:effectLst>
                            <a:glow rad="63500">
                              <a:schemeClr val="accent1">
                                <a:satMod val="175000"/>
                                <a:alpha val="40000"/>
                              </a:schemeClr>
                            </a:glow>
                          </a:effectLst>
                          <a:latin typeface="Cambria Math"/>
                        </a:rPr>
                        <m:t>𝒃</m:t>
                      </m:r>
                      <m:r>
                        <a:rPr lang="cs-CZ" sz="2800" b="1" i="1" dirty="0" smtClean="0">
                          <a:solidFill>
                            <a:srgbClr val="FFFF00"/>
                          </a:solidFill>
                          <a:effectLst>
                            <a:glow rad="63500">
                              <a:schemeClr val="accent1">
                                <a:satMod val="175000"/>
                                <a:alpha val="40000"/>
                              </a:schemeClr>
                            </a:glow>
                          </a:effectLst>
                          <a:latin typeface="Cambria Math"/>
                        </a:rPr>
                        <m:t>)  </m:t>
                      </m:r>
                      <m:r>
                        <a:rPr lang="cs-CZ" sz="2800" b="1" i="1" dirty="0" smtClean="0">
                          <a:solidFill>
                            <a:srgbClr val="FFFF00"/>
                          </a:solidFill>
                          <a:effectLst>
                            <a:glow rad="63500">
                              <a:schemeClr val="accent1">
                                <a:satMod val="175000"/>
                                <a:alpha val="40000"/>
                              </a:schemeClr>
                            </a:glow>
                          </a:effectLst>
                          <a:latin typeface="Cambria Math"/>
                        </a:rPr>
                        <m:t>𝟗</m:t>
                      </m:r>
                    </m:oMath>
                  </m:oMathPara>
                </a14:m>
                <a:endParaRPr lang="cs-CZ" sz="2800" b="1" dirty="0">
                  <a:solidFill>
                    <a:srgbClr val="FFFF00"/>
                  </a:solidFill>
                  <a:effectLst>
                    <a:glow rad="63500">
                      <a:schemeClr val="accent1">
                        <a:satMod val="175000"/>
                        <a:alpha val="40000"/>
                      </a:schemeClr>
                    </a:glow>
                  </a:effectLst>
                </a:endParaRPr>
              </a:p>
            </p:txBody>
          </p:sp>
        </mc:Choice>
        <mc:Fallback xmlns="">
          <p:sp>
            <p:nvSpPr>
              <p:cNvPr id="8" name="TextovéPol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60001" y="2795369"/>
                <a:ext cx="1308233" cy="523220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ovéPole 8"/>
              <p:cNvSpPr txBox="1"/>
              <p:nvPr/>
            </p:nvSpPr>
            <p:spPr>
              <a:xfrm>
                <a:off x="4232209" y="2796020"/>
                <a:ext cx="1308233" cy="523220"/>
              </a:xfrm>
              <a:prstGeom prst="rect">
                <a:avLst/>
              </a:prstGeom>
              <a:noFill/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b="1" i="1" dirty="0" smtClean="0">
                          <a:solidFill>
                            <a:srgbClr val="FFFF00"/>
                          </a:solidFill>
                          <a:effectLst>
                            <a:glow rad="63500">
                              <a:schemeClr val="accent1">
                                <a:satMod val="175000"/>
                                <a:alpha val="40000"/>
                              </a:schemeClr>
                            </a:glow>
                          </a:effectLst>
                          <a:latin typeface="Cambria Math"/>
                          <a:ea typeface="Cambria Math" pitchFamily="18" charset="0"/>
                        </a:rPr>
                        <m:t>𝒄</m:t>
                      </m:r>
                      <m:r>
                        <a:rPr lang="cs-CZ" sz="2800" b="1" i="1" dirty="0" smtClean="0">
                          <a:solidFill>
                            <a:srgbClr val="FFFF00"/>
                          </a:solidFill>
                          <a:effectLst>
                            <a:glow rad="63500">
                              <a:schemeClr val="accent1">
                                <a:satMod val="175000"/>
                                <a:alpha val="40000"/>
                              </a:schemeClr>
                            </a:glow>
                          </a:effectLst>
                          <a:latin typeface="Cambria Math" pitchFamily="18" charset="0"/>
                          <a:ea typeface="Cambria Math" pitchFamily="18" charset="0"/>
                        </a:rPr>
                        <m:t>) </m:t>
                      </m:r>
                      <m:r>
                        <a:rPr lang="cs-CZ" sz="2800" b="1" i="1" dirty="0" smtClean="0">
                          <a:solidFill>
                            <a:srgbClr val="FFFF00"/>
                          </a:solidFill>
                          <a:effectLst>
                            <a:glow rad="63500">
                              <a:schemeClr val="accent1">
                                <a:satMod val="175000"/>
                                <a:alpha val="40000"/>
                              </a:schemeClr>
                            </a:glow>
                          </a:effectLst>
                          <a:latin typeface="Cambria Math"/>
                          <a:ea typeface="Cambria Math" pitchFamily="18" charset="0"/>
                        </a:rPr>
                        <m:t>𝟐𝟓</m:t>
                      </m:r>
                    </m:oMath>
                  </m:oMathPara>
                </a14:m>
                <a:endParaRPr lang="cs-CZ" sz="2800" b="1" dirty="0">
                  <a:solidFill>
                    <a:srgbClr val="FFFF00"/>
                  </a:solidFill>
                  <a:effectLst>
                    <a:glow rad="63500">
                      <a:schemeClr val="accent1">
                        <a:satMod val="175000"/>
                        <a:alpha val="40000"/>
                      </a:schemeClr>
                    </a:glow>
                  </a:effectLst>
                  <a:latin typeface="Cambria Math" pitchFamily="18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9" name="TextovéPole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32209" y="2796020"/>
                <a:ext cx="1308233" cy="523220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ovéPole 9"/>
              <p:cNvSpPr txBox="1"/>
              <p:nvPr/>
            </p:nvSpPr>
            <p:spPr>
              <a:xfrm>
                <a:off x="6222792" y="2772510"/>
                <a:ext cx="1308233" cy="523220"/>
              </a:xfrm>
              <a:prstGeom prst="rect">
                <a:avLst/>
              </a:prstGeom>
              <a:noFill/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b="1" i="1" dirty="0" smtClean="0">
                          <a:solidFill>
                            <a:srgbClr val="FFFF00"/>
                          </a:solidFill>
                          <a:effectLst>
                            <a:glow rad="63500">
                              <a:schemeClr val="accent1">
                                <a:satMod val="175000"/>
                                <a:alpha val="40000"/>
                              </a:schemeClr>
                            </a:glow>
                          </a:effectLst>
                          <a:latin typeface="Cambria Math"/>
                          <a:ea typeface="Cambria Math" pitchFamily="18" charset="0"/>
                        </a:rPr>
                        <m:t>𝒅</m:t>
                      </m:r>
                      <m:r>
                        <a:rPr lang="cs-CZ" sz="2800" b="1" i="1" dirty="0" smtClean="0">
                          <a:solidFill>
                            <a:srgbClr val="FFFF00"/>
                          </a:solidFill>
                          <a:effectLst>
                            <a:glow rad="63500">
                              <a:schemeClr val="accent1">
                                <a:satMod val="175000"/>
                                <a:alpha val="40000"/>
                              </a:schemeClr>
                            </a:glow>
                          </a:effectLst>
                          <a:latin typeface="Cambria Math" pitchFamily="18" charset="0"/>
                          <a:ea typeface="Cambria Math" pitchFamily="18" charset="0"/>
                        </a:rPr>
                        <m:t>) </m:t>
                      </m:r>
                      <m:r>
                        <a:rPr lang="cs-CZ" sz="2800" b="1" i="1" dirty="0" smtClean="0">
                          <a:solidFill>
                            <a:srgbClr val="FFFF00"/>
                          </a:solidFill>
                          <a:effectLst>
                            <a:glow rad="63500">
                              <a:schemeClr val="accent1">
                                <a:satMod val="175000"/>
                                <a:alpha val="40000"/>
                              </a:schemeClr>
                            </a:glow>
                          </a:effectLst>
                          <a:latin typeface="Cambria Math"/>
                          <a:ea typeface="Cambria Math" pitchFamily="18" charset="0"/>
                        </a:rPr>
                        <m:t>𝟏𝟏𝟐</m:t>
                      </m:r>
                    </m:oMath>
                  </m:oMathPara>
                </a14:m>
                <a:endParaRPr lang="cs-CZ" sz="2800" b="1" dirty="0">
                  <a:solidFill>
                    <a:srgbClr val="FFFF00"/>
                  </a:solidFill>
                  <a:effectLst>
                    <a:glow rad="63500">
                      <a:schemeClr val="accent1">
                        <a:satMod val="175000"/>
                        <a:alpha val="40000"/>
                      </a:schemeClr>
                    </a:glow>
                  </a:effectLst>
                  <a:latin typeface="Cambria Math" pitchFamily="18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10" name="TextovéPole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22792" y="2772510"/>
                <a:ext cx="1308233" cy="523220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ovéPole 10"/>
              <p:cNvSpPr txBox="1"/>
              <p:nvPr/>
            </p:nvSpPr>
            <p:spPr>
              <a:xfrm>
                <a:off x="579875" y="5030348"/>
                <a:ext cx="1308233" cy="711477"/>
              </a:xfrm>
              <a:prstGeom prst="rect">
                <a:avLst/>
              </a:prstGeom>
              <a:noFill/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p:spPr>
            <p:txBody>
              <a:bodyPr wrap="square" rtlCol="0">
                <a:spAutoFit/>
              </a:bodyPr>
              <a:lstStyle/>
              <a:p>
                <a:r>
                  <a:rPr lang="cs-CZ" sz="2800" b="1" dirty="0" smtClean="0">
                    <a:solidFill>
                      <a:srgbClr val="FFFF00"/>
                    </a:solidFill>
                    <a:effectLst>
                      <a:glow rad="63500">
                        <a:schemeClr val="accent1">
                          <a:satMod val="175000"/>
                          <a:alpha val="40000"/>
                        </a:schemeClr>
                      </a:glow>
                    </a:effectLst>
                    <a:ea typeface="Cambria Math" pitchFamily="18" charset="0"/>
                  </a:rPr>
                  <a:t>a</a:t>
                </a:r>
                <a14:m>
                  <m:oMath xmlns:m="http://schemas.openxmlformats.org/officeDocument/2006/math">
                    <m:r>
                      <a:rPr lang="cs-CZ" sz="2800" b="1" i="1" dirty="0" smtClean="0">
                        <a:solidFill>
                          <a:srgbClr val="FFFF00"/>
                        </a:solidFill>
                        <a:effectLst>
                          <a:glow rad="63500">
                            <a:schemeClr val="accent1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 pitchFamily="18" charset="0"/>
                        <a:ea typeface="Cambria Math" pitchFamily="18" charset="0"/>
                      </a:rPr>
                      <m:t>) </m:t>
                    </m:r>
                    <m:f>
                      <m:fPr>
                        <m:ctrlPr>
                          <a:rPr lang="cs-CZ" sz="2800" b="1" i="1" dirty="0" smtClean="0">
                            <a:solidFill>
                              <a:srgbClr val="FFFF00"/>
                            </a:solidFill>
                            <a:effectLst>
                              <a:glow rad="63500">
                                <a:schemeClr val="accent1">
                                  <a:satMod val="175000"/>
                                  <a:alpha val="40000"/>
                                </a:schemeClr>
                              </a:glow>
                            </a:effectLst>
                            <a:latin typeface="Cambria Math"/>
                            <a:ea typeface="Cambria Math" pitchFamily="18" charset="0"/>
                          </a:rPr>
                        </m:ctrlPr>
                      </m:fPr>
                      <m:num>
                        <m:r>
                          <a:rPr lang="cs-CZ" sz="2800" b="1" i="1" dirty="0" smtClean="0">
                            <a:solidFill>
                              <a:srgbClr val="FFFF00"/>
                            </a:solidFill>
                            <a:effectLst>
                              <a:glow rad="63500">
                                <a:schemeClr val="accent1">
                                  <a:satMod val="175000"/>
                                  <a:alpha val="40000"/>
                                </a:schemeClr>
                              </a:glow>
                            </a:effectLst>
                            <a:latin typeface="Cambria Math"/>
                            <a:ea typeface="Cambria Math" pitchFamily="18" charset="0"/>
                          </a:rPr>
                          <m:t>𝟒𝟒</m:t>
                        </m:r>
                      </m:num>
                      <m:den>
                        <m:r>
                          <a:rPr lang="cs-CZ" sz="2800" b="1" i="1" dirty="0" smtClean="0">
                            <a:solidFill>
                              <a:srgbClr val="FFFF00"/>
                            </a:solidFill>
                            <a:effectLst>
                              <a:glow rad="63500">
                                <a:schemeClr val="accent1">
                                  <a:satMod val="175000"/>
                                  <a:alpha val="40000"/>
                                </a:schemeClr>
                              </a:glow>
                            </a:effectLst>
                            <a:latin typeface="Cambria Math"/>
                            <a:ea typeface="Cambria Math" pitchFamily="18" charset="0"/>
                          </a:rPr>
                          <m:t>𝟏</m:t>
                        </m:r>
                      </m:den>
                    </m:f>
                  </m:oMath>
                </a14:m>
                <a:endParaRPr lang="cs-CZ" sz="2800" b="1" dirty="0">
                  <a:solidFill>
                    <a:srgbClr val="FFFF00"/>
                  </a:solidFill>
                  <a:effectLst>
                    <a:glow rad="63500">
                      <a:schemeClr val="accent1">
                        <a:satMod val="175000"/>
                        <a:alpha val="40000"/>
                      </a:schemeClr>
                    </a:glow>
                  </a:effectLst>
                  <a:latin typeface="Cambria Math" pitchFamily="18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11" name="TextovéPole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9875" y="5030348"/>
                <a:ext cx="1308233" cy="711477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ovéPole 11"/>
              <p:cNvSpPr txBox="1"/>
              <p:nvPr/>
            </p:nvSpPr>
            <p:spPr>
              <a:xfrm>
                <a:off x="2511455" y="5066834"/>
                <a:ext cx="1308233" cy="713529"/>
              </a:xfrm>
              <a:prstGeom prst="rect">
                <a:avLst/>
              </a:prstGeom>
              <a:noFill/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p:spPr>
            <p:txBody>
              <a:bodyPr wrap="square" rtlCol="0">
                <a:spAutoFit/>
              </a:bodyPr>
              <a:lstStyle/>
              <a:p>
                <a:r>
                  <a:rPr lang="cs-CZ" sz="2800" b="1" dirty="0" smtClean="0">
                    <a:solidFill>
                      <a:srgbClr val="FFFF00"/>
                    </a:solidFill>
                    <a:effectLst>
                      <a:glow rad="63500">
                        <a:schemeClr val="accent1">
                          <a:satMod val="175000"/>
                          <a:alpha val="40000"/>
                        </a:schemeClr>
                      </a:glow>
                    </a:effectLst>
                    <a:ea typeface="Cambria Math" pitchFamily="18" charset="0"/>
                  </a:rPr>
                  <a:t>b</a:t>
                </a:r>
                <a14:m>
                  <m:oMath xmlns:m="http://schemas.openxmlformats.org/officeDocument/2006/math">
                    <m:r>
                      <a:rPr lang="cs-CZ" sz="2800" b="1" i="1" dirty="0" smtClean="0">
                        <a:solidFill>
                          <a:srgbClr val="FFFF00"/>
                        </a:solidFill>
                        <a:effectLst>
                          <a:glow rad="63500">
                            <a:schemeClr val="accent1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 pitchFamily="18" charset="0"/>
                        <a:ea typeface="Cambria Math" pitchFamily="18" charset="0"/>
                      </a:rPr>
                      <m:t>) </m:t>
                    </m:r>
                    <m:f>
                      <m:fPr>
                        <m:ctrlPr>
                          <a:rPr lang="cs-CZ" sz="2800" b="1" i="1" dirty="0" smtClean="0">
                            <a:solidFill>
                              <a:srgbClr val="FFFF00"/>
                            </a:solidFill>
                            <a:effectLst>
                              <a:glow rad="63500">
                                <a:schemeClr val="accent1">
                                  <a:satMod val="175000"/>
                                  <a:alpha val="40000"/>
                                </a:schemeClr>
                              </a:glow>
                            </a:effectLst>
                            <a:latin typeface="Cambria Math"/>
                            <a:ea typeface="Cambria Math" pitchFamily="18" charset="0"/>
                          </a:rPr>
                        </m:ctrlPr>
                      </m:fPr>
                      <m:num>
                        <m:r>
                          <a:rPr lang="cs-CZ" sz="2800" b="1" i="1" dirty="0" smtClean="0">
                            <a:solidFill>
                              <a:srgbClr val="FFFF00"/>
                            </a:solidFill>
                            <a:effectLst>
                              <a:glow rad="63500">
                                <a:schemeClr val="accent1">
                                  <a:satMod val="175000"/>
                                  <a:alpha val="40000"/>
                                </a:schemeClr>
                              </a:glow>
                            </a:effectLst>
                            <a:latin typeface="Cambria Math"/>
                            <a:ea typeface="Cambria Math" pitchFamily="18" charset="0"/>
                          </a:rPr>
                          <m:t>𝟒</m:t>
                        </m:r>
                      </m:num>
                      <m:den>
                        <m:r>
                          <a:rPr lang="cs-CZ" sz="2800" b="1" i="1" dirty="0" smtClean="0">
                            <a:solidFill>
                              <a:srgbClr val="FFFF00"/>
                            </a:solidFill>
                            <a:effectLst>
                              <a:glow rad="63500">
                                <a:schemeClr val="accent1">
                                  <a:satMod val="175000"/>
                                  <a:alpha val="40000"/>
                                </a:schemeClr>
                              </a:glow>
                            </a:effectLst>
                            <a:latin typeface="Cambria Math"/>
                            <a:ea typeface="Cambria Math" pitchFamily="18" charset="0"/>
                          </a:rPr>
                          <m:t>𝟏</m:t>
                        </m:r>
                      </m:den>
                    </m:f>
                  </m:oMath>
                </a14:m>
                <a:endParaRPr lang="cs-CZ" sz="2800" b="1" dirty="0">
                  <a:solidFill>
                    <a:srgbClr val="FFFF00"/>
                  </a:solidFill>
                  <a:effectLst>
                    <a:glow rad="63500">
                      <a:schemeClr val="accent1">
                        <a:satMod val="175000"/>
                        <a:alpha val="40000"/>
                      </a:schemeClr>
                    </a:glow>
                  </a:effectLst>
                  <a:latin typeface="Cambria Math" pitchFamily="18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12" name="TextovéPole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11455" y="5066834"/>
                <a:ext cx="1308233" cy="713529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ovéPole 13"/>
              <p:cNvSpPr txBox="1"/>
              <p:nvPr/>
            </p:nvSpPr>
            <p:spPr>
              <a:xfrm>
                <a:off x="4252282" y="5011323"/>
                <a:ext cx="1308233" cy="714811"/>
              </a:xfrm>
              <a:prstGeom prst="rect">
                <a:avLst/>
              </a:prstGeom>
              <a:noFill/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p:spPr>
            <p:txBody>
              <a:bodyPr wrap="square" rtlCol="0">
                <a:spAutoFit/>
              </a:bodyPr>
              <a:lstStyle/>
              <a:p>
                <a:r>
                  <a:rPr lang="cs-CZ" sz="2800" b="1" dirty="0" smtClean="0">
                    <a:solidFill>
                      <a:srgbClr val="FFFF00"/>
                    </a:solidFill>
                    <a:effectLst>
                      <a:glow rad="63500">
                        <a:schemeClr val="accent1">
                          <a:satMod val="175000"/>
                          <a:alpha val="40000"/>
                        </a:schemeClr>
                      </a:glow>
                    </a:effectLst>
                    <a:ea typeface="Cambria Math" pitchFamily="18" charset="0"/>
                  </a:rPr>
                  <a:t>c</a:t>
                </a:r>
                <a14:m>
                  <m:oMath xmlns:m="http://schemas.openxmlformats.org/officeDocument/2006/math">
                    <m:r>
                      <a:rPr lang="cs-CZ" sz="2800" b="1" i="1" dirty="0" smtClean="0">
                        <a:solidFill>
                          <a:srgbClr val="FFFF00"/>
                        </a:solidFill>
                        <a:effectLst>
                          <a:glow rad="63500">
                            <a:schemeClr val="accent1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 pitchFamily="18" charset="0"/>
                        <a:ea typeface="Cambria Math" pitchFamily="18" charset="0"/>
                      </a:rPr>
                      <m:t>) </m:t>
                    </m:r>
                    <m:f>
                      <m:fPr>
                        <m:ctrlPr>
                          <a:rPr lang="cs-CZ" sz="2800" b="1" i="1" dirty="0" smtClean="0">
                            <a:solidFill>
                              <a:srgbClr val="FFFF00"/>
                            </a:solidFill>
                            <a:effectLst>
                              <a:glow rad="63500">
                                <a:schemeClr val="accent1">
                                  <a:satMod val="175000"/>
                                  <a:alpha val="40000"/>
                                </a:schemeClr>
                              </a:glow>
                            </a:effectLst>
                            <a:latin typeface="Cambria Math"/>
                            <a:ea typeface="Cambria Math" pitchFamily="18" charset="0"/>
                          </a:rPr>
                        </m:ctrlPr>
                      </m:fPr>
                      <m:num>
                        <m:r>
                          <a:rPr lang="cs-CZ" sz="2800" b="1" i="1" dirty="0" smtClean="0">
                            <a:solidFill>
                              <a:srgbClr val="FFFF00"/>
                            </a:solidFill>
                            <a:effectLst>
                              <a:glow rad="63500">
                                <a:schemeClr val="accent1">
                                  <a:satMod val="175000"/>
                                  <a:alpha val="40000"/>
                                </a:schemeClr>
                              </a:glow>
                            </a:effectLst>
                            <a:latin typeface="Cambria Math"/>
                            <a:ea typeface="Cambria Math" pitchFamily="18" charset="0"/>
                          </a:rPr>
                          <m:t>𝟗𝟗</m:t>
                        </m:r>
                      </m:num>
                      <m:den>
                        <m:r>
                          <a:rPr lang="cs-CZ" sz="2800" b="1" i="1" dirty="0" smtClean="0">
                            <a:solidFill>
                              <a:srgbClr val="FFFF00"/>
                            </a:solidFill>
                            <a:effectLst>
                              <a:glow rad="63500">
                                <a:schemeClr val="accent1">
                                  <a:satMod val="175000"/>
                                  <a:alpha val="40000"/>
                                </a:schemeClr>
                              </a:glow>
                            </a:effectLst>
                            <a:latin typeface="Cambria Math"/>
                            <a:ea typeface="Cambria Math" pitchFamily="18" charset="0"/>
                          </a:rPr>
                          <m:t>𝟏</m:t>
                        </m:r>
                      </m:den>
                    </m:f>
                  </m:oMath>
                </a14:m>
                <a:endParaRPr lang="cs-CZ" sz="2800" b="1" dirty="0">
                  <a:solidFill>
                    <a:srgbClr val="FFFF00"/>
                  </a:solidFill>
                  <a:effectLst>
                    <a:glow rad="63500">
                      <a:schemeClr val="accent1">
                        <a:satMod val="175000"/>
                        <a:alpha val="40000"/>
                      </a:schemeClr>
                    </a:glow>
                  </a:effectLst>
                  <a:latin typeface="Cambria Math" pitchFamily="18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14" name="TextovéPole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52282" y="5011323"/>
                <a:ext cx="1308233" cy="714811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ovéPole 14"/>
              <p:cNvSpPr txBox="1"/>
              <p:nvPr/>
            </p:nvSpPr>
            <p:spPr>
              <a:xfrm>
                <a:off x="6242865" y="5011323"/>
                <a:ext cx="1308233" cy="721031"/>
              </a:xfrm>
              <a:prstGeom prst="rect">
                <a:avLst/>
              </a:prstGeom>
              <a:noFill/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p:spPr>
            <p:txBody>
              <a:bodyPr wrap="square" rtlCol="0">
                <a:spAutoFit/>
              </a:bodyPr>
              <a:lstStyle/>
              <a:p>
                <a:r>
                  <a:rPr lang="cs-CZ" sz="2800" b="1" dirty="0" smtClean="0">
                    <a:solidFill>
                      <a:srgbClr val="FFFF00"/>
                    </a:solidFill>
                    <a:effectLst>
                      <a:glow rad="63500">
                        <a:schemeClr val="accent1">
                          <a:satMod val="175000"/>
                          <a:alpha val="40000"/>
                        </a:schemeClr>
                      </a:glow>
                    </a:effectLst>
                    <a:ea typeface="Cambria Math" pitchFamily="18" charset="0"/>
                  </a:rPr>
                  <a:t>d</a:t>
                </a:r>
                <a14:m>
                  <m:oMath xmlns:m="http://schemas.openxmlformats.org/officeDocument/2006/math">
                    <m:r>
                      <a:rPr lang="cs-CZ" sz="2800" b="1" i="1" dirty="0" smtClean="0">
                        <a:solidFill>
                          <a:srgbClr val="FFFF00"/>
                        </a:solidFill>
                        <a:effectLst>
                          <a:glow rad="63500">
                            <a:schemeClr val="accent1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 pitchFamily="18" charset="0"/>
                        <a:ea typeface="Cambria Math" pitchFamily="18" charset="0"/>
                      </a:rPr>
                      <m:t>) </m:t>
                    </m:r>
                    <m:f>
                      <m:fPr>
                        <m:ctrlPr>
                          <a:rPr lang="cs-CZ" sz="2800" b="1" i="1" dirty="0" smtClean="0">
                            <a:solidFill>
                              <a:srgbClr val="FFFF00"/>
                            </a:solidFill>
                            <a:effectLst>
                              <a:glow rad="63500">
                                <a:schemeClr val="accent1">
                                  <a:satMod val="175000"/>
                                  <a:alpha val="40000"/>
                                </a:schemeClr>
                              </a:glow>
                            </a:effectLst>
                            <a:latin typeface="Cambria Math"/>
                            <a:ea typeface="Cambria Math" pitchFamily="18" charset="0"/>
                          </a:rPr>
                        </m:ctrlPr>
                      </m:fPr>
                      <m:num>
                        <m:r>
                          <a:rPr lang="cs-CZ" sz="2800" b="1" i="1" dirty="0" smtClean="0">
                            <a:solidFill>
                              <a:srgbClr val="FFFF00"/>
                            </a:solidFill>
                            <a:effectLst>
                              <a:glow rad="63500">
                                <a:schemeClr val="accent1">
                                  <a:satMod val="175000"/>
                                  <a:alpha val="40000"/>
                                </a:schemeClr>
                              </a:glow>
                            </a:effectLst>
                            <a:latin typeface="Cambria Math"/>
                            <a:ea typeface="Cambria Math" pitchFamily="18" charset="0"/>
                          </a:rPr>
                          <m:t>𝟏𝟓𝟎</m:t>
                        </m:r>
                      </m:num>
                      <m:den>
                        <m:r>
                          <a:rPr lang="cs-CZ" sz="2800" b="1" i="1" dirty="0" smtClean="0">
                            <a:solidFill>
                              <a:srgbClr val="FFFF00"/>
                            </a:solidFill>
                            <a:effectLst>
                              <a:glow rad="63500">
                                <a:schemeClr val="accent1">
                                  <a:satMod val="175000"/>
                                  <a:alpha val="40000"/>
                                </a:schemeClr>
                              </a:glow>
                            </a:effectLst>
                            <a:latin typeface="Cambria Math"/>
                            <a:ea typeface="Cambria Math" pitchFamily="18" charset="0"/>
                          </a:rPr>
                          <m:t>𝟏</m:t>
                        </m:r>
                      </m:den>
                    </m:f>
                  </m:oMath>
                </a14:m>
                <a:endParaRPr lang="cs-CZ" sz="2800" b="1" dirty="0">
                  <a:solidFill>
                    <a:srgbClr val="FFFF00"/>
                  </a:solidFill>
                  <a:effectLst>
                    <a:glow rad="63500">
                      <a:schemeClr val="accent1">
                        <a:satMod val="175000"/>
                        <a:alpha val="40000"/>
                      </a:schemeClr>
                    </a:glow>
                  </a:effectLst>
                  <a:latin typeface="Cambria Math" pitchFamily="18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15" name="TextovéPole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42865" y="5011323"/>
                <a:ext cx="1308233" cy="721031"/>
              </a:xfrm>
              <a:prstGeom prst="rect">
                <a:avLst/>
              </a:prstGeom>
              <a:blipFill rotWithShape="1">
                <a:blip r:embed="rId9"/>
                <a:stretch>
                  <a:fillRect/>
                </a:stretch>
              </a:blip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Obdélník 17"/>
          <p:cNvSpPr/>
          <p:nvPr/>
        </p:nvSpPr>
        <p:spPr>
          <a:xfrm>
            <a:off x="409493" y="4106093"/>
            <a:ext cx="8344023" cy="52322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TextovéPole 18"/>
          <p:cNvSpPr txBox="1"/>
          <p:nvPr/>
        </p:nvSpPr>
        <p:spPr>
          <a:xfrm>
            <a:off x="341235" y="4101482"/>
            <a:ext cx="489172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>
                <a:solidFill>
                  <a:schemeClr val="accent1">
                    <a:lumMod val="50000"/>
                  </a:schemeClr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2</a:t>
            </a:r>
            <a:r>
              <a:rPr lang="cs-CZ" sz="2800" b="1" dirty="0" smtClean="0">
                <a:solidFill>
                  <a:schemeClr val="accent1">
                    <a:lumMod val="50000"/>
                  </a:schemeClr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) </a:t>
            </a:r>
            <a:r>
              <a:rPr lang="cs-CZ" sz="2800" b="1" dirty="0">
                <a:solidFill>
                  <a:schemeClr val="accent1">
                    <a:lumMod val="50000"/>
                  </a:schemeClr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Zapište </a:t>
            </a:r>
            <a:r>
              <a:rPr lang="cs-CZ" sz="2800" b="1" dirty="0" smtClean="0">
                <a:solidFill>
                  <a:schemeClr val="accent1">
                    <a:lumMod val="50000"/>
                  </a:schemeClr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jako přirozená </a:t>
            </a:r>
            <a:r>
              <a:rPr lang="cs-CZ" sz="2800" b="1" dirty="0">
                <a:solidFill>
                  <a:schemeClr val="accent1">
                    <a:lumMod val="50000"/>
                  </a:schemeClr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čísla </a:t>
            </a:r>
            <a:r>
              <a:rPr lang="cs-CZ" sz="2800" b="1" dirty="0" smtClean="0">
                <a:solidFill>
                  <a:schemeClr val="accent1">
                    <a:lumMod val="50000"/>
                  </a:schemeClr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:</a:t>
            </a:r>
            <a:endParaRPr lang="cs-CZ" sz="2800" b="1" dirty="0">
              <a:solidFill>
                <a:schemeClr val="accent1">
                  <a:lumMod val="50000"/>
                </a:schemeClr>
              </a:solidFill>
              <a:effectLst>
                <a:glow rad="635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2050" name="Picture 2" descr="C:\Users\spravce\AppData\Local\Microsoft\Windows\Temporary Internet Files\Content.IE5\D1R1SU0N\MC900438000[7].wm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6251" y="147096"/>
            <a:ext cx="1863725" cy="127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919386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  <p:bldP spid="11" grpId="0"/>
      <p:bldP spid="12" grpId="0"/>
      <p:bldP spid="14" grpId="0"/>
      <p:bldP spid="1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48011" y="2976908"/>
            <a:ext cx="8427066" cy="1151789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 w="825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" name="Obdélník 2"/>
          <p:cNvSpPr/>
          <p:nvPr/>
        </p:nvSpPr>
        <p:spPr>
          <a:xfrm>
            <a:off x="316470" y="110316"/>
            <a:ext cx="8447025" cy="52322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421535" y="114289"/>
            <a:ext cx="60014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chemeClr val="accent1">
                    <a:lumMod val="50000"/>
                  </a:schemeClr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3</a:t>
            </a:r>
            <a:r>
              <a:rPr lang="cs-CZ" sz="2800" b="1" dirty="0" smtClean="0">
                <a:solidFill>
                  <a:schemeClr val="accent1">
                    <a:lumMod val="50000"/>
                  </a:schemeClr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) </a:t>
            </a:r>
            <a:r>
              <a:rPr lang="cs-CZ" sz="2800" b="1" dirty="0">
                <a:solidFill>
                  <a:schemeClr val="accent1">
                    <a:lumMod val="50000"/>
                  </a:schemeClr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Upravte dané </a:t>
            </a:r>
            <a:r>
              <a:rPr lang="cs-CZ" sz="2800" b="1" dirty="0" smtClean="0">
                <a:solidFill>
                  <a:schemeClr val="accent1">
                    <a:lumMod val="50000"/>
                  </a:schemeClr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zlomky :</a:t>
            </a:r>
            <a:endParaRPr lang="cs-CZ" sz="2800" b="1" dirty="0">
              <a:solidFill>
                <a:schemeClr val="accent1">
                  <a:lumMod val="50000"/>
                </a:schemeClr>
              </a:solidFill>
              <a:effectLst>
                <a:glow rad="635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316471" y="777752"/>
            <a:ext cx="8427066" cy="1151595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 w="825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/>
              <p:cNvSpPr txBox="1"/>
              <p:nvPr/>
            </p:nvSpPr>
            <p:spPr>
              <a:xfrm>
                <a:off x="581476" y="904067"/>
                <a:ext cx="1308233" cy="898964"/>
              </a:xfrm>
              <a:prstGeom prst="rect">
                <a:avLst/>
              </a:prstGeom>
              <a:noFill/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b="1" i="1" dirty="0" smtClean="0">
                          <a:solidFill>
                            <a:srgbClr val="FFFF00"/>
                          </a:solidFill>
                          <a:effectLst>
                            <a:glow rad="63500">
                              <a:schemeClr val="accent1">
                                <a:satMod val="175000"/>
                                <a:alpha val="40000"/>
                              </a:schemeClr>
                            </a:glow>
                          </a:effectLst>
                          <a:latin typeface="Cambria Math" pitchFamily="18" charset="0"/>
                          <a:ea typeface="Cambria Math" pitchFamily="18" charset="0"/>
                        </a:rPr>
                        <m:t>𝒂</m:t>
                      </m:r>
                      <m:r>
                        <a:rPr lang="cs-CZ" sz="2800" b="1" i="1" dirty="0" smtClean="0">
                          <a:solidFill>
                            <a:srgbClr val="FFFF00"/>
                          </a:solidFill>
                          <a:effectLst>
                            <a:glow rad="63500">
                              <a:schemeClr val="accent1">
                                <a:satMod val="175000"/>
                                <a:alpha val="40000"/>
                              </a:schemeClr>
                            </a:glow>
                          </a:effectLst>
                          <a:latin typeface="Cambria Math" pitchFamily="18" charset="0"/>
                          <a:ea typeface="Cambria Math" pitchFamily="18" charset="0"/>
                        </a:rPr>
                        <m:t>) </m:t>
                      </m:r>
                      <m:f>
                        <m:fPr>
                          <m:ctrlPr>
                            <a:rPr lang="cs-CZ" sz="2800" b="1" i="1" dirty="0" smtClean="0">
                              <a:solidFill>
                                <a:srgbClr val="FFFF00"/>
                              </a:solidFill>
                              <a:effectLst>
                                <a:glow rad="63500">
                                  <a:schemeClr val="accent1">
                                    <a:satMod val="175000"/>
                                    <a:alpha val="40000"/>
                                  </a:schemeClr>
                                </a:glow>
                              </a:effectLst>
                              <a:latin typeface="Cambria Math"/>
                              <a:ea typeface="Cambria Math" pitchFamily="18" charset="0"/>
                            </a:rPr>
                          </m:ctrlPr>
                        </m:fPr>
                        <m:num>
                          <m:r>
                            <a:rPr lang="cs-CZ" sz="2800" b="1" i="1" dirty="0" smtClean="0">
                              <a:solidFill>
                                <a:srgbClr val="FFFF00"/>
                              </a:solidFill>
                              <a:effectLst>
                                <a:glow rad="63500">
                                  <a:schemeClr val="accent1">
                                    <a:satMod val="175000"/>
                                    <a:alpha val="40000"/>
                                  </a:schemeClr>
                                </a:glow>
                              </a:effectLst>
                              <a:latin typeface="Cambria Math"/>
                              <a:ea typeface="Cambria Math" pitchFamily="18" charset="0"/>
                            </a:rPr>
                            <m:t>𝟐</m:t>
                          </m:r>
                        </m:num>
                        <m:den>
                          <m:r>
                            <a:rPr lang="cs-CZ" sz="2800" b="1" i="1" dirty="0" smtClean="0">
                              <a:solidFill>
                                <a:srgbClr val="FFFF00"/>
                              </a:solidFill>
                              <a:effectLst>
                                <a:glow rad="63500">
                                  <a:schemeClr val="accent1">
                                    <a:satMod val="175000"/>
                                    <a:alpha val="40000"/>
                                  </a:schemeClr>
                                </a:glow>
                              </a:effectLst>
                              <a:latin typeface="Cambria Math"/>
                              <a:ea typeface="Cambria Math" pitchFamily="18" charset="0"/>
                            </a:rPr>
                            <m:t>𝟐</m:t>
                          </m:r>
                        </m:den>
                      </m:f>
                    </m:oMath>
                  </m:oMathPara>
                </a14:m>
                <a:endParaRPr lang="cs-CZ" sz="2800" b="1" dirty="0">
                  <a:solidFill>
                    <a:srgbClr val="FFFF00"/>
                  </a:solidFill>
                  <a:effectLst>
                    <a:glow rad="63500">
                      <a:schemeClr val="accent1">
                        <a:satMod val="175000"/>
                        <a:alpha val="40000"/>
                      </a:schemeClr>
                    </a:glow>
                  </a:effectLst>
                  <a:latin typeface="Cambria Math" pitchFamily="18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8" name="TextovéPol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1476" y="904067"/>
                <a:ext cx="1308233" cy="898964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ovéPole 8"/>
              <p:cNvSpPr txBox="1"/>
              <p:nvPr/>
            </p:nvSpPr>
            <p:spPr>
              <a:xfrm>
                <a:off x="2363375" y="886016"/>
                <a:ext cx="1308233" cy="898964"/>
              </a:xfrm>
              <a:prstGeom prst="rect">
                <a:avLst/>
              </a:prstGeom>
              <a:noFill/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b="1" i="1" dirty="0" smtClean="0">
                          <a:solidFill>
                            <a:srgbClr val="FFFF00"/>
                          </a:solidFill>
                          <a:effectLst>
                            <a:glow rad="63500">
                              <a:schemeClr val="accent1">
                                <a:satMod val="175000"/>
                                <a:alpha val="40000"/>
                              </a:schemeClr>
                            </a:glow>
                          </a:effectLst>
                          <a:latin typeface="Cambria Math"/>
                        </a:rPr>
                        <m:t>𝒃</m:t>
                      </m:r>
                      <m:r>
                        <a:rPr lang="cs-CZ" sz="2800" b="1" i="1" dirty="0" smtClean="0">
                          <a:solidFill>
                            <a:srgbClr val="FFFF00"/>
                          </a:solidFill>
                          <a:effectLst>
                            <a:glow rad="63500">
                              <a:schemeClr val="accent1">
                                <a:satMod val="175000"/>
                                <a:alpha val="40000"/>
                              </a:schemeClr>
                            </a:glow>
                          </a:effectLst>
                          <a:latin typeface="Cambria Math"/>
                        </a:rPr>
                        <m:t>)  </m:t>
                      </m:r>
                      <m:f>
                        <m:fPr>
                          <m:ctrlPr>
                            <a:rPr lang="cs-CZ" sz="2800" b="1" i="1" dirty="0" smtClean="0">
                              <a:solidFill>
                                <a:srgbClr val="FFFF00"/>
                              </a:solidFill>
                              <a:effectLst>
                                <a:glow rad="63500">
                                  <a:schemeClr val="accent1">
                                    <a:satMod val="175000"/>
                                    <a:alpha val="40000"/>
                                  </a:schemeClr>
                                </a:glow>
                              </a:effectLst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2800" b="1" i="1" dirty="0" smtClean="0">
                              <a:solidFill>
                                <a:srgbClr val="FFFF00"/>
                              </a:solidFill>
                              <a:effectLst>
                                <a:glow rad="63500">
                                  <a:schemeClr val="accent1">
                                    <a:satMod val="175000"/>
                                    <a:alpha val="40000"/>
                                  </a:schemeClr>
                                </a:glow>
                              </a:effectLst>
                              <a:latin typeface="Cambria Math"/>
                            </a:rPr>
                            <m:t>𝟏𝟏</m:t>
                          </m:r>
                        </m:num>
                        <m:den>
                          <m:r>
                            <a:rPr lang="cs-CZ" sz="2800" b="1" i="1" dirty="0" smtClean="0">
                              <a:solidFill>
                                <a:srgbClr val="FFFF00"/>
                              </a:solidFill>
                              <a:effectLst>
                                <a:glow rad="63500">
                                  <a:schemeClr val="accent1">
                                    <a:satMod val="175000"/>
                                    <a:alpha val="40000"/>
                                  </a:schemeClr>
                                </a:glow>
                              </a:effectLst>
                              <a:latin typeface="Cambria Math"/>
                            </a:rPr>
                            <m:t>𝟏𝟏</m:t>
                          </m:r>
                        </m:den>
                      </m:f>
                    </m:oMath>
                  </m:oMathPara>
                </a14:m>
                <a:endParaRPr lang="cs-CZ" sz="2800" b="1" dirty="0">
                  <a:solidFill>
                    <a:srgbClr val="FFFF00"/>
                  </a:solidFill>
                  <a:effectLst>
                    <a:glow rad="63500">
                      <a:schemeClr val="accent1">
                        <a:satMod val="175000"/>
                        <a:alpha val="40000"/>
                      </a:schemeClr>
                    </a:glow>
                  </a:effectLst>
                </a:endParaRPr>
              </a:p>
            </p:txBody>
          </p:sp>
        </mc:Choice>
        <mc:Fallback xmlns="">
          <p:sp>
            <p:nvSpPr>
              <p:cNvPr id="9" name="TextovéPole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63375" y="886016"/>
                <a:ext cx="1308233" cy="898964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ovéPole 9"/>
              <p:cNvSpPr txBox="1"/>
              <p:nvPr/>
            </p:nvSpPr>
            <p:spPr>
              <a:xfrm>
                <a:off x="4229865" y="904458"/>
                <a:ext cx="1308233" cy="898964"/>
              </a:xfrm>
              <a:prstGeom prst="rect">
                <a:avLst/>
              </a:prstGeom>
              <a:noFill/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b="1" i="1" dirty="0" smtClean="0">
                          <a:solidFill>
                            <a:srgbClr val="FFFF00"/>
                          </a:solidFill>
                          <a:effectLst>
                            <a:glow rad="63500">
                              <a:schemeClr val="accent1">
                                <a:satMod val="175000"/>
                                <a:alpha val="40000"/>
                              </a:schemeClr>
                            </a:glow>
                          </a:effectLst>
                          <a:latin typeface="Cambria Math"/>
                          <a:ea typeface="Cambria Math" pitchFamily="18" charset="0"/>
                        </a:rPr>
                        <m:t>𝒄</m:t>
                      </m:r>
                      <m:r>
                        <a:rPr lang="cs-CZ" sz="2800" b="1" i="1" dirty="0" smtClean="0">
                          <a:solidFill>
                            <a:srgbClr val="FFFF00"/>
                          </a:solidFill>
                          <a:effectLst>
                            <a:glow rad="63500">
                              <a:schemeClr val="accent1">
                                <a:satMod val="175000"/>
                                <a:alpha val="40000"/>
                              </a:schemeClr>
                            </a:glow>
                          </a:effectLst>
                          <a:latin typeface="Cambria Math" pitchFamily="18" charset="0"/>
                          <a:ea typeface="Cambria Math" pitchFamily="18" charset="0"/>
                        </a:rPr>
                        <m:t>) </m:t>
                      </m:r>
                      <m:f>
                        <m:fPr>
                          <m:ctrlPr>
                            <a:rPr lang="cs-CZ" sz="2800" b="1" i="1" dirty="0" smtClean="0">
                              <a:solidFill>
                                <a:srgbClr val="FFFF00"/>
                              </a:solidFill>
                              <a:effectLst>
                                <a:glow rad="63500">
                                  <a:schemeClr val="accent1">
                                    <a:satMod val="175000"/>
                                    <a:alpha val="40000"/>
                                  </a:schemeClr>
                                </a:glow>
                              </a:effectLst>
                              <a:latin typeface="Cambria Math"/>
                              <a:ea typeface="Cambria Math" pitchFamily="18" charset="0"/>
                            </a:rPr>
                          </m:ctrlPr>
                        </m:fPr>
                        <m:num>
                          <m:r>
                            <a:rPr lang="cs-CZ" sz="2800" b="1" i="1" dirty="0" smtClean="0">
                              <a:solidFill>
                                <a:srgbClr val="FFFF00"/>
                              </a:solidFill>
                              <a:effectLst>
                                <a:glow rad="63500">
                                  <a:schemeClr val="accent1">
                                    <a:satMod val="175000"/>
                                    <a:alpha val="40000"/>
                                  </a:schemeClr>
                                </a:glow>
                              </a:effectLst>
                              <a:latin typeface="Cambria Math"/>
                              <a:ea typeface="Cambria Math" pitchFamily="18" charset="0"/>
                            </a:rPr>
                            <m:t>𝟏𝟑𝟔</m:t>
                          </m:r>
                        </m:num>
                        <m:den>
                          <m:r>
                            <a:rPr lang="cs-CZ" sz="2800" b="1" i="1" dirty="0" smtClean="0">
                              <a:solidFill>
                                <a:srgbClr val="FFFF00"/>
                              </a:solidFill>
                              <a:effectLst>
                                <a:glow rad="63500">
                                  <a:schemeClr val="accent1">
                                    <a:satMod val="175000"/>
                                    <a:alpha val="40000"/>
                                  </a:schemeClr>
                                </a:glow>
                              </a:effectLst>
                              <a:latin typeface="Cambria Math"/>
                              <a:ea typeface="Cambria Math" pitchFamily="18" charset="0"/>
                            </a:rPr>
                            <m:t>𝟏𝟑𝟔</m:t>
                          </m:r>
                        </m:den>
                      </m:f>
                    </m:oMath>
                  </m:oMathPara>
                </a14:m>
                <a:endParaRPr lang="cs-CZ" sz="2800" b="1" dirty="0">
                  <a:solidFill>
                    <a:srgbClr val="FFFF00"/>
                  </a:solidFill>
                  <a:effectLst>
                    <a:glow rad="63500">
                      <a:schemeClr val="accent1">
                        <a:satMod val="175000"/>
                        <a:alpha val="40000"/>
                      </a:schemeClr>
                    </a:glow>
                  </a:effectLst>
                  <a:latin typeface="Cambria Math" pitchFamily="18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10" name="TextovéPole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29865" y="904458"/>
                <a:ext cx="1308233" cy="898964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ovéPole 10"/>
              <p:cNvSpPr txBox="1"/>
              <p:nvPr/>
            </p:nvSpPr>
            <p:spPr>
              <a:xfrm>
                <a:off x="6317527" y="904458"/>
                <a:ext cx="1308233" cy="910570"/>
              </a:xfrm>
              <a:prstGeom prst="rect">
                <a:avLst/>
              </a:prstGeom>
              <a:noFill/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b="1" i="1" dirty="0" smtClean="0">
                          <a:solidFill>
                            <a:srgbClr val="FFFF00"/>
                          </a:solidFill>
                          <a:effectLst>
                            <a:glow rad="63500">
                              <a:schemeClr val="accent1">
                                <a:satMod val="175000"/>
                                <a:alpha val="40000"/>
                              </a:schemeClr>
                            </a:glow>
                          </a:effectLst>
                          <a:latin typeface="Cambria Math"/>
                          <a:ea typeface="Cambria Math" pitchFamily="18" charset="0"/>
                        </a:rPr>
                        <m:t>𝒅</m:t>
                      </m:r>
                      <m:r>
                        <a:rPr lang="cs-CZ" sz="2800" b="1" i="1" dirty="0" smtClean="0">
                          <a:solidFill>
                            <a:srgbClr val="FFFF00"/>
                          </a:solidFill>
                          <a:effectLst>
                            <a:glow rad="63500">
                              <a:schemeClr val="accent1">
                                <a:satMod val="175000"/>
                                <a:alpha val="40000"/>
                              </a:schemeClr>
                            </a:glow>
                          </a:effectLst>
                          <a:latin typeface="Cambria Math" pitchFamily="18" charset="0"/>
                          <a:ea typeface="Cambria Math" pitchFamily="18" charset="0"/>
                        </a:rPr>
                        <m:t>)</m:t>
                      </m:r>
                      <m:f>
                        <m:fPr>
                          <m:ctrlPr>
                            <a:rPr lang="cs-CZ" sz="2800" b="1" i="1" dirty="0" smtClean="0">
                              <a:solidFill>
                                <a:srgbClr val="FFFF00"/>
                              </a:solidFill>
                              <a:effectLst>
                                <a:glow rad="63500">
                                  <a:schemeClr val="accent1">
                                    <a:satMod val="175000"/>
                                    <a:alpha val="40000"/>
                                  </a:schemeClr>
                                </a:glow>
                              </a:effectLst>
                              <a:latin typeface="Cambria Math"/>
                              <a:ea typeface="Cambria Math" pitchFamily="18" charset="0"/>
                            </a:rPr>
                          </m:ctrlPr>
                        </m:fPr>
                        <m:num>
                          <m:r>
                            <a:rPr lang="cs-CZ" sz="2800" b="1" i="1" dirty="0" smtClean="0">
                              <a:solidFill>
                                <a:srgbClr val="FFFF00"/>
                              </a:solidFill>
                              <a:effectLst>
                                <a:glow rad="63500">
                                  <a:schemeClr val="accent1">
                                    <a:satMod val="175000"/>
                                    <a:alpha val="40000"/>
                                  </a:schemeClr>
                                </a:glow>
                              </a:effectLst>
                              <a:latin typeface="Cambria Math"/>
                              <a:ea typeface="Cambria Math" pitchFamily="18" charset="0"/>
                            </a:rPr>
                            <m:t>𝟐</m:t>
                          </m:r>
                          <m:r>
                            <a:rPr lang="cs-CZ" sz="2800" b="1" i="1" dirty="0" smtClean="0">
                              <a:solidFill>
                                <a:srgbClr val="FFFF00"/>
                              </a:solidFill>
                              <a:effectLst>
                                <a:glow rad="63500">
                                  <a:schemeClr val="accent1">
                                    <a:satMod val="175000"/>
                                    <a:alpha val="40000"/>
                                  </a:schemeClr>
                                </a:glow>
                              </a:effectLst>
                              <a:latin typeface="Cambria Math"/>
                              <a:ea typeface="Cambria Math" pitchFamily="18" charset="0"/>
                            </a:rPr>
                            <m:t> </m:t>
                          </m:r>
                          <m:r>
                            <a:rPr lang="cs-CZ" sz="2800" b="1" i="1" dirty="0" smtClean="0">
                              <a:solidFill>
                                <a:srgbClr val="FFFF00"/>
                              </a:solidFill>
                              <a:effectLst>
                                <a:glow rad="63500">
                                  <a:schemeClr val="accent1">
                                    <a:satMod val="175000"/>
                                    <a:alpha val="40000"/>
                                  </a:schemeClr>
                                </a:glow>
                              </a:effectLst>
                              <a:latin typeface="Cambria Math"/>
                              <a:ea typeface="Cambria Math" pitchFamily="18" charset="0"/>
                            </a:rPr>
                            <m:t>𝟑𝟔𝟓</m:t>
                          </m:r>
                        </m:num>
                        <m:den>
                          <m:r>
                            <a:rPr lang="cs-CZ" sz="2800" b="1" i="1" dirty="0" smtClean="0">
                              <a:solidFill>
                                <a:srgbClr val="FFFF00"/>
                              </a:solidFill>
                              <a:effectLst>
                                <a:glow rad="63500">
                                  <a:schemeClr val="accent1">
                                    <a:satMod val="175000"/>
                                    <a:alpha val="40000"/>
                                  </a:schemeClr>
                                </a:glow>
                              </a:effectLst>
                              <a:latin typeface="Cambria Math"/>
                              <a:ea typeface="Cambria Math" pitchFamily="18" charset="0"/>
                            </a:rPr>
                            <m:t>𝟐</m:t>
                          </m:r>
                          <m:r>
                            <a:rPr lang="cs-CZ" sz="2800" b="1" i="1" dirty="0" smtClean="0">
                              <a:solidFill>
                                <a:srgbClr val="FFFF00"/>
                              </a:solidFill>
                              <a:effectLst>
                                <a:glow rad="63500">
                                  <a:schemeClr val="accent1">
                                    <a:satMod val="175000"/>
                                    <a:alpha val="40000"/>
                                  </a:schemeClr>
                                </a:glow>
                              </a:effectLst>
                              <a:latin typeface="Cambria Math"/>
                              <a:ea typeface="Cambria Math" pitchFamily="18" charset="0"/>
                            </a:rPr>
                            <m:t> </m:t>
                          </m:r>
                          <m:r>
                            <a:rPr lang="cs-CZ" sz="2800" b="1" i="1" dirty="0" smtClean="0">
                              <a:solidFill>
                                <a:srgbClr val="FFFF00"/>
                              </a:solidFill>
                              <a:effectLst>
                                <a:glow rad="63500">
                                  <a:schemeClr val="accent1">
                                    <a:satMod val="175000"/>
                                    <a:alpha val="40000"/>
                                  </a:schemeClr>
                                </a:glow>
                              </a:effectLst>
                              <a:latin typeface="Cambria Math"/>
                              <a:ea typeface="Cambria Math" pitchFamily="18" charset="0"/>
                            </a:rPr>
                            <m:t>𝟑𝟔𝟓</m:t>
                          </m:r>
                        </m:den>
                      </m:f>
                    </m:oMath>
                  </m:oMathPara>
                </a14:m>
                <a:endParaRPr lang="cs-CZ" sz="2800" b="1" dirty="0">
                  <a:solidFill>
                    <a:srgbClr val="FFFF00"/>
                  </a:solidFill>
                  <a:effectLst>
                    <a:glow rad="63500">
                      <a:schemeClr val="accent1">
                        <a:satMod val="175000"/>
                        <a:alpha val="40000"/>
                      </a:schemeClr>
                    </a:glow>
                  </a:effectLst>
                  <a:latin typeface="Cambria Math" pitchFamily="18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11" name="TextovéPole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17527" y="904458"/>
                <a:ext cx="1308233" cy="910570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ovéPole 11"/>
              <p:cNvSpPr txBox="1"/>
              <p:nvPr/>
            </p:nvSpPr>
            <p:spPr>
              <a:xfrm>
                <a:off x="581476" y="3159551"/>
                <a:ext cx="1308233" cy="711477"/>
              </a:xfrm>
              <a:prstGeom prst="rect">
                <a:avLst/>
              </a:prstGeom>
              <a:noFill/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p:spPr>
            <p:txBody>
              <a:bodyPr wrap="square" rtlCol="0">
                <a:spAutoFit/>
              </a:bodyPr>
              <a:lstStyle/>
              <a:p>
                <a:r>
                  <a:rPr lang="cs-CZ" sz="2800" b="1" dirty="0" smtClean="0">
                    <a:solidFill>
                      <a:srgbClr val="FFFF00"/>
                    </a:solidFill>
                    <a:effectLst>
                      <a:glow rad="63500">
                        <a:schemeClr val="accent1">
                          <a:satMod val="175000"/>
                          <a:alpha val="40000"/>
                        </a:schemeClr>
                      </a:glow>
                    </a:effectLst>
                    <a:ea typeface="Cambria Math" pitchFamily="18" charset="0"/>
                  </a:rPr>
                  <a:t>a</a:t>
                </a:r>
                <a14:m>
                  <m:oMath xmlns:m="http://schemas.openxmlformats.org/officeDocument/2006/math">
                    <m:r>
                      <a:rPr lang="cs-CZ" sz="2800" b="1" i="1" dirty="0" smtClean="0">
                        <a:solidFill>
                          <a:srgbClr val="FFFF00"/>
                        </a:solidFill>
                        <a:effectLst>
                          <a:glow rad="63500">
                            <a:schemeClr val="accent1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 pitchFamily="18" charset="0"/>
                        <a:ea typeface="Cambria Math" pitchFamily="18" charset="0"/>
                      </a:rPr>
                      <m:t>) </m:t>
                    </m:r>
                    <m:f>
                      <m:fPr>
                        <m:ctrlPr>
                          <a:rPr lang="cs-CZ" sz="2800" b="1" i="1" dirty="0" smtClean="0">
                            <a:solidFill>
                              <a:srgbClr val="FFFF00"/>
                            </a:solidFill>
                            <a:effectLst>
                              <a:glow rad="63500">
                                <a:schemeClr val="accent1">
                                  <a:satMod val="175000"/>
                                  <a:alpha val="40000"/>
                                </a:schemeClr>
                              </a:glow>
                            </a:effectLst>
                            <a:latin typeface="Cambria Math"/>
                            <a:ea typeface="Cambria Math" pitchFamily="18" charset="0"/>
                          </a:rPr>
                        </m:ctrlPr>
                      </m:fPr>
                      <m:num>
                        <m:r>
                          <a:rPr lang="cs-CZ" sz="2800" b="1" i="1" dirty="0" smtClean="0">
                            <a:solidFill>
                              <a:srgbClr val="FFFF00"/>
                            </a:solidFill>
                            <a:effectLst>
                              <a:glow rad="63500">
                                <a:schemeClr val="accent1">
                                  <a:satMod val="175000"/>
                                  <a:alpha val="40000"/>
                                </a:schemeClr>
                              </a:glow>
                            </a:effectLst>
                            <a:latin typeface="Cambria Math"/>
                            <a:ea typeface="Cambria Math" pitchFamily="18" charset="0"/>
                          </a:rPr>
                          <m:t>𝟎</m:t>
                        </m:r>
                      </m:num>
                      <m:den>
                        <m:r>
                          <a:rPr lang="cs-CZ" sz="2800" b="1" i="1" dirty="0" smtClean="0">
                            <a:solidFill>
                              <a:srgbClr val="FFFF00"/>
                            </a:solidFill>
                            <a:effectLst>
                              <a:glow rad="63500">
                                <a:schemeClr val="accent1">
                                  <a:satMod val="175000"/>
                                  <a:alpha val="40000"/>
                                </a:schemeClr>
                              </a:glow>
                            </a:effectLst>
                            <a:latin typeface="Cambria Math"/>
                            <a:ea typeface="Cambria Math" pitchFamily="18" charset="0"/>
                          </a:rPr>
                          <m:t>𝟏</m:t>
                        </m:r>
                      </m:den>
                    </m:f>
                  </m:oMath>
                </a14:m>
                <a:endParaRPr lang="cs-CZ" sz="2800" b="1" dirty="0">
                  <a:solidFill>
                    <a:srgbClr val="FFFF00"/>
                  </a:solidFill>
                  <a:effectLst>
                    <a:glow rad="63500">
                      <a:schemeClr val="accent1">
                        <a:satMod val="175000"/>
                        <a:alpha val="40000"/>
                      </a:schemeClr>
                    </a:glow>
                  </a:effectLst>
                  <a:latin typeface="Cambria Math" pitchFamily="18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12" name="TextovéPole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1476" y="3159551"/>
                <a:ext cx="1308233" cy="711477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ovéPole 12"/>
              <p:cNvSpPr txBox="1"/>
              <p:nvPr/>
            </p:nvSpPr>
            <p:spPr>
              <a:xfrm>
                <a:off x="2513056" y="3196037"/>
                <a:ext cx="1308233" cy="739754"/>
              </a:xfrm>
              <a:prstGeom prst="rect">
                <a:avLst/>
              </a:prstGeom>
              <a:noFill/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p:spPr>
            <p:txBody>
              <a:bodyPr wrap="square" rtlCol="0">
                <a:spAutoFit/>
              </a:bodyPr>
              <a:lstStyle/>
              <a:p>
                <a:r>
                  <a:rPr lang="cs-CZ" sz="2800" b="1" dirty="0" smtClean="0">
                    <a:solidFill>
                      <a:srgbClr val="FFFF00"/>
                    </a:solidFill>
                    <a:effectLst>
                      <a:glow rad="63500">
                        <a:schemeClr val="accent1">
                          <a:satMod val="175000"/>
                          <a:alpha val="40000"/>
                        </a:schemeClr>
                      </a:glow>
                    </a:effectLst>
                    <a:ea typeface="Cambria Math" pitchFamily="18" charset="0"/>
                  </a:rPr>
                  <a:t>b</a:t>
                </a:r>
                <a14:m>
                  <m:oMath xmlns:m="http://schemas.openxmlformats.org/officeDocument/2006/math">
                    <m:r>
                      <a:rPr lang="cs-CZ" sz="2800" b="1" i="1" dirty="0" smtClean="0">
                        <a:solidFill>
                          <a:srgbClr val="FFFF00"/>
                        </a:solidFill>
                        <a:effectLst>
                          <a:glow rad="63500">
                            <a:schemeClr val="accent1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 pitchFamily="18" charset="0"/>
                        <a:ea typeface="Cambria Math" pitchFamily="18" charset="0"/>
                      </a:rPr>
                      <m:t>) </m:t>
                    </m:r>
                    <m:f>
                      <m:fPr>
                        <m:ctrlPr>
                          <a:rPr lang="cs-CZ" sz="2800" b="1" i="1" dirty="0" smtClean="0">
                            <a:solidFill>
                              <a:srgbClr val="FFFF00"/>
                            </a:solidFill>
                            <a:effectLst>
                              <a:glow rad="63500">
                                <a:schemeClr val="accent1">
                                  <a:satMod val="175000"/>
                                  <a:alpha val="40000"/>
                                </a:schemeClr>
                              </a:glow>
                            </a:effectLst>
                            <a:latin typeface="Cambria Math"/>
                            <a:ea typeface="Cambria Math" pitchFamily="18" charset="0"/>
                          </a:rPr>
                        </m:ctrlPr>
                      </m:fPr>
                      <m:num>
                        <m:r>
                          <a:rPr lang="cs-CZ" sz="2800" b="1" i="1" dirty="0" smtClean="0">
                            <a:solidFill>
                              <a:srgbClr val="FFFF00"/>
                            </a:solidFill>
                            <a:effectLst>
                              <a:glow rad="63500">
                                <a:schemeClr val="accent1">
                                  <a:satMod val="175000"/>
                                  <a:alpha val="40000"/>
                                </a:schemeClr>
                              </a:glow>
                            </a:effectLst>
                            <a:latin typeface="Cambria Math"/>
                            <a:ea typeface="Cambria Math" pitchFamily="18" charset="0"/>
                          </a:rPr>
                          <m:t>𝟎</m:t>
                        </m:r>
                      </m:num>
                      <m:den>
                        <m:r>
                          <a:rPr lang="cs-CZ" sz="2800" b="1" i="1" dirty="0" smtClean="0">
                            <a:solidFill>
                              <a:srgbClr val="FFFF00"/>
                            </a:solidFill>
                            <a:effectLst>
                              <a:glow rad="63500">
                                <a:schemeClr val="accent1">
                                  <a:satMod val="175000"/>
                                  <a:alpha val="40000"/>
                                </a:schemeClr>
                              </a:glow>
                            </a:effectLst>
                            <a:latin typeface="Cambria Math"/>
                            <a:ea typeface="Cambria Math" pitchFamily="18" charset="0"/>
                          </a:rPr>
                          <m:t>𝟏𝟗</m:t>
                        </m:r>
                      </m:den>
                    </m:f>
                  </m:oMath>
                </a14:m>
                <a:endParaRPr lang="cs-CZ" sz="2800" b="1" dirty="0">
                  <a:solidFill>
                    <a:srgbClr val="FFFF00"/>
                  </a:solidFill>
                  <a:effectLst>
                    <a:glow rad="63500">
                      <a:schemeClr val="accent1">
                        <a:satMod val="175000"/>
                        <a:alpha val="40000"/>
                      </a:schemeClr>
                    </a:glow>
                  </a:effectLst>
                  <a:latin typeface="Cambria Math" pitchFamily="18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13" name="TextovéPole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13056" y="3196037"/>
                <a:ext cx="1308233" cy="739754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ovéPole 13"/>
              <p:cNvSpPr txBox="1"/>
              <p:nvPr/>
            </p:nvSpPr>
            <p:spPr>
              <a:xfrm>
                <a:off x="4253883" y="3140526"/>
                <a:ext cx="1308233" cy="739754"/>
              </a:xfrm>
              <a:prstGeom prst="rect">
                <a:avLst/>
              </a:prstGeom>
              <a:noFill/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p:spPr>
            <p:txBody>
              <a:bodyPr wrap="square" rtlCol="0">
                <a:spAutoFit/>
              </a:bodyPr>
              <a:lstStyle/>
              <a:p>
                <a:r>
                  <a:rPr lang="cs-CZ" sz="2800" b="1" dirty="0" smtClean="0">
                    <a:solidFill>
                      <a:srgbClr val="FFFF00"/>
                    </a:solidFill>
                    <a:effectLst>
                      <a:glow rad="63500">
                        <a:schemeClr val="accent1">
                          <a:satMod val="175000"/>
                          <a:alpha val="40000"/>
                        </a:schemeClr>
                      </a:glow>
                    </a:effectLst>
                    <a:ea typeface="Cambria Math" pitchFamily="18" charset="0"/>
                  </a:rPr>
                  <a:t>c</a:t>
                </a:r>
                <a14:m>
                  <m:oMath xmlns:m="http://schemas.openxmlformats.org/officeDocument/2006/math">
                    <m:r>
                      <a:rPr lang="cs-CZ" sz="2800" b="1" i="1" dirty="0" smtClean="0">
                        <a:solidFill>
                          <a:srgbClr val="FFFF00"/>
                        </a:solidFill>
                        <a:effectLst>
                          <a:glow rad="63500">
                            <a:schemeClr val="accent1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 pitchFamily="18" charset="0"/>
                        <a:ea typeface="Cambria Math" pitchFamily="18" charset="0"/>
                      </a:rPr>
                      <m:t>) </m:t>
                    </m:r>
                    <m:f>
                      <m:fPr>
                        <m:ctrlPr>
                          <a:rPr lang="cs-CZ" sz="2800" b="1" i="1" dirty="0" smtClean="0">
                            <a:solidFill>
                              <a:srgbClr val="FFFF00"/>
                            </a:solidFill>
                            <a:effectLst>
                              <a:glow rad="63500">
                                <a:schemeClr val="accent1">
                                  <a:satMod val="175000"/>
                                  <a:alpha val="40000"/>
                                </a:schemeClr>
                              </a:glow>
                            </a:effectLst>
                            <a:latin typeface="Cambria Math"/>
                            <a:ea typeface="Cambria Math" pitchFamily="18" charset="0"/>
                          </a:rPr>
                        </m:ctrlPr>
                      </m:fPr>
                      <m:num>
                        <m:r>
                          <a:rPr lang="cs-CZ" sz="2800" b="1" i="1" dirty="0" smtClean="0">
                            <a:solidFill>
                              <a:srgbClr val="FFFF00"/>
                            </a:solidFill>
                            <a:effectLst>
                              <a:glow rad="63500">
                                <a:schemeClr val="accent1">
                                  <a:satMod val="175000"/>
                                  <a:alpha val="40000"/>
                                </a:schemeClr>
                              </a:glow>
                            </a:effectLst>
                            <a:latin typeface="Cambria Math"/>
                            <a:ea typeface="Cambria Math" pitchFamily="18" charset="0"/>
                          </a:rPr>
                          <m:t>𝟎</m:t>
                        </m:r>
                      </m:num>
                      <m:den>
                        <m:r>
                          <a:rPr lang="cs-CZ" sz="2800" b="1" i="1" dirty="0" smtClean="0">
                            <a:solidFill>
                              <a:srgbClr val="FFFF00"/>
                            </a:solidFill>
                            <a:effectLst>
                              <a:glow rad="63500">
                                <a:schemeClr val="accent1">
                                  <a:satMod val="175000"/>
                                  <a:alpha val="40000"/>
                                </a:schemeClr>
                              </a:glow>
                            </a:effectLst>
                            <a:latin typeface="Cambria Math"/>
                            <a:ea typeface="Cambria Math" pitchFamily="18" charset="0"/>
                          </a:rPr>
                          <m:t>𝟗𝟏</m:t>
                        </m:r>
                      </m:den>
                    </m:f>
                  </m:oMath>
                </a14:m>
                <a:endParaRPr lang="cs-CZ" sz="2800" b="1" dirty="0">
                  <a:solidFill>
                    <a:srgbClr val="FFFF00"/>
                  </a:solidFill>
                  <a:effectLst>
                    <a:glow rad="63500">
                      <a:schemeClr val="accent1">
                        <a:satMod val="175000"/>
                        <a:alpha val="40000"/>
                      </a:schemeClr>
                    </a:glow>
                  </a:effectLst>
                  <a:latin typeface="Cambria Math" pitchFamily="18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14" name="TextovéPole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53883" y="3140526"/>
                <a:ext cx="1308233" cy="739754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ovéPole 14"/>
              <p:cNvSpPr txBox="1"/>
              <p:nvPr/>
            </p:nvSpPr>
            <p:spPr>
              <a:xfrm>
                <a:off x="6244466" y="3140526"/>
                <a:ext cx="1308233" cy="721031"/>
              </a:xfrm>
              <a:prstGeom prst="rect">
                <a:avLst/>
              </a:prstGeom>
              <a:noFill/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p:spPr>
            <p:txBody>
              <a:bodyPr wrap="square" rtlCol="0">
                <a:spAutoFit/>
              </a:bodyPr>
              <a:lstStyle/>
              <a:p>
                <a:r>
                  <a:rPr lang="cs-CZ" sz="2800" b="1" dirty="0" smtClean="0">
                    <a:solidFill>
                      <a:srgbClr val="FFFF00"/>
                    </a:solidFill>
                    <a:effectLst>
                      <a:glow rad="63500">
                        <a:schemeClr val="accent1">
                          <a:satMod val="175000"/>
                          <a:alpha val="40000"/>
                        </a:schemeClr>
                      </a:glow>
                    </a:effectLst>
                    <a:ea typeface="Cambria Math" pitchFamily="18" charset="0"/>
                  </a:rPr>
                  <a:t>d</a:t>
                </a:r>
                <a14:m>
                  <m:oMath xmlns:m="http://schemas.openxmlformats.org/officeDocument/2006/math">
                    <m:r>
                      <a:rPr lang="cs-CZ" sz="2800" b="1" i="1" dirty="0" smtClean="0">
                        <a:solidFill>
                          <a:srgbClr val="FFFF00"/>
                        </a:solidFill>
                        <a:effectLst>
                          <a:glow rad="63500">
                            <a:schemeClr val="accent1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 pitchFamily="18" charset="0"/>
                        <a:ea typeface="Cambria Math" pitchFamily="18" charset="0"/>
                      </a:rPr>
                      <m:t>) </m:t>
                    </m:r>
                    <m:f>
                      <m:fPr>
                        <m:ctrlPr>
                          <a:rPr lang="cs-CZ" sz="2800" b="1" i="1" dirty="0" smtClean="0">
                            <a:solidFill>
                              <a:srgbClr val="FFFF00"/>
                            </a:solidFill>
                            <a:effectLst>
                              <a:glow rad="63500">
                                <a:schemeClr val="accent1">
                                  <a:satMod val="175000"/>
                                  <a:alpha val="40000"/>
                                </a:schemeClr>
                              </a:glow>
                            </a:effectLst>
                            <a:latin typeface="Cambria Math"/>
                            <a:ea typeface="Cambria Math" pitchFamily="18" charset="0"/>
                          </a:rPr>
                        </m:ctrlPr>
                      </m:fPr>
                      <m:num>
                        <m:r>
                          <a:rPr lang="cs-CZ" sz="2800" b="1" i="1" dirty="0" smtClean="0">
                            <a:solidFill>
                              <a:srgbClr val="FFFF00"/>
                            </a:solidFill>
                            <a:effectLst>
                              <a:glow rad="63500">
                                <a:schemeClr val="accent1">
                                  <a:satMod val="175000"/>
                                  <a:alpha val="40000"/>
                                </a:schemeClr>
                              </a:glow>
                            </a:effectLst>
                            <a:latin typeface="Cambria Math"/>
                            <a:ea typeface="Cambria Math" pitchFamily="18" charset="0"/>
                          </a:rPr>
                          <m:t>𝟎</m:t>
                        </m:r>
                      </m:num>
                      <m:den>
                        <m:r>
                          <a:rPr lang="cs-CZ" sz="2800" b="1" i="1" dirty="0" smtClean="0">
                            <a:solidFill>
                              <a:srgbClr val="FFFF00"/>
                            </a:solidFill>
                            <a:effectLst>
                              <a:glow rad="63500">
                                <a:schemeClr val="accent1">
                                  <a:satMod val="175000"/>
                                  <a:alpha val="40000"/>
                                </a:schemeClr>
                              </a:glow>
                            </a:effectLst>
                            <a:latin typeface="Cambria Math"/>
                            <a:ea typeface="Cambria Math" pitchFamily="18" charset="0"/>
                          </a:rPr>
                          <m:t>𝟑𝟓𝟎</m:t>
                        </m:r>
                      </m:den>
                    </m:f>
                  </m:oMath>
                </a14:m>
                <a:endParaRPr lang="cs-CZ" sz="2800" b="1" dirty="0">
                  <a:solidFill>
                    <a:srgbClr val="FFFF00"/>
                  </a:solidFill>
                  <a:effectLst>
                    <a:glow rad="63500">
                      <a:schemeClr val="accent1">
                        <a:satMod val="175000"/>
                        <a:alpha val="40000"/>
                      </a:schemeClr>
                    </a:glow>
                  </a:effectLst>
                  <a:latin typeface="Cambria Math" pitchFamily="18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15" name="TextovéPole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44466" y="3140526"/>
                <a:ext cx="1308233" cy="721031"/>
              </a:xfrm>
              <a:prstGeom prst="rect">
                <a:avLst/>
              </a:prstGeom>
              <a:blipFill rotWithShape="1">
                <a:blip r:embed="rId9"/>
                <a:stretch>
                  <a:fillRect/>
                </a:stretch>
              </a:blip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7" name="Obdélník 16"/>
          <p:cNvSpPr/>
          <p:nvPr/>
        </p:nvSpPr>
        <p:spPr>
          <a:xfrm>
            <a:off x="399514" y="2345040"/>
            <a:ext cx="8344023" cy="52322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TextovéPole 17"/>
          <p:cNvSpPr txBox="1"/>
          <p:nvPr/>
        </p:nvSpPr>
        <p:spPr>
          <a:xfrm>
            <a:off x="331256" y="2340429"/>
            <a:ext cx="39227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chemeClr val="accent1">
                    <a:lumMod val="50000"/>
                  </a:schemeClr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4) </a:t>
            </a:r>
            <a:r>
              <a:rPr lang="cs-CZ" sz="2800" b="1" dirty="0">
                <a:solidFill>
                  <a:schemeClr val="accent1">
                    <a:lumMod val="50000"/>
                  </a:schemeClr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Upravte dané zlomky </a:t>
            </a:r>
            <a:r>
              <a:rPr lang="cs-CZ" sz="2800" b="1" dirty="0" smtClean="0">
                <a:solidFill>
                  <a:schemeClr val="accent1">
                    <a:lumMod val="50000"/>
                  </a:schemeClr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:</a:t>
            </a:r>
            <a:endParaRPr lang="cs-CZ" sz="2800" b="1" dirty="0">
              <a:solidFill>
                <a:schemeClr val="accent1">
                  <a:lumMod val="50000"/>
                </a:schemeClr>
              </a:solidFill>
              <a:effectLst>
                <a:glow rad="635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19" name="Obdélník 18"/>
          <p:cNvSpPr/>
          <p:nvPr/>
        </p:nvSpPr>
        <p:spPr>
          <a:xfrm>
            <a:off x="421073" y="5238367"/>
            <a:ext cx="8427066" cy="1151789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 w="825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ovéPole 19"/>
              <p:cNvSpPr txBox="1"/>
              <p:nvPr/>
            </p:nvSpPr>
            <p:spPr>
              <a:xfrm>
                <a:off x="654538" y="5421010"/>
                <a:ext cx="1308233" cy="711477"/>
              </a:xfrm>
              <a:prstGeom prst="rect">
                <a:avLst/>
              </a:prstGeom>
              <a:noFill/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p:spPr>
            <p:txBody>
              <a:bodyPr wrap="square" rtlCol="0">
                <a:spAutoFit/>
              </a:bodyPr>
              <a:lstStyle/>
              <a:p>
                <a:r>
                  <a:rPr lang="cs-CZ" sz="2800" b="1" dirty="0" smtClean="0">
                    <a:solidFill>
                      <a:srgbClr val="FFFF00"/>
                    </a:solidFill>
                    <a:effectLst>
                      <a:glow rad="63500">
                        <a:schemeClr val="accent1">
                          <a:satMod val="175000"/>
                          <a:alpha val="40000"/>
                        </a:schemeClr>
                      </a:glow>
                    </a:effectLst>
                    <a:ea typeface="Cambria Math" pitchFamily="18" charset="0"/>
                  </a:rPr>
                  <a:t>a</a:t>
                </a:r>
                <a14:m>
                  <m:oMath xmlns:m="http://schemas.openxmlformats.org/officeDocument/2006/math">
                    <m:r>
                      <a:rPr lang="cs-CZ" sz="2800" b="1" i="1" dirty="0" smtClean="0">
                        <a:solidFill>
                          <a:srgbClr val="FFFF00"/>
                        </a:solidFill>
                        <a:effectLst>
                          <a:glow rad="63500">
                            <a:schemeClr val="accent1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 pitchFamily="18" charset="0"/>
                        <a:ea typeface="Cambria Math" pitchFamily="18" charset="0"/>
                      </a:rPr>
                      <m:t>) </m:t>
                    </m:r>
                    <m:f>
                      <m:fPr>
                        <m:ctrlPr>
                          <a:rPr lang="cs-CZ" sz="2800" b="1" i="1" dirty="0" smtClean="0">
                            <a:solidFill>
                              <a:srgbClr val="FFFF00"/>
                            </a:solidFill>
                            <a:effectLst>
                              <a:glow rad="63500">
                                <a:schemeClr val="accent1">
                                  <a:satMod val="175000"/>
                                  <a:alpha val="40000"/>
                                </a:schemeClr>
                              </a:glow>
                            </a:effectLst>
                            <a:latin typeface="Cambria Math"/>
                            <a:ea typeface="Cambria Math" pitchFamily="18" charset="0"/>
                          </a:rPr>
                        </m:ctrlPr>
                      </m:fPr>
                      <m:num>
                        <m:r>
                          <a:rPr lang="cs-CZ" sz="2800" b="1" i="1" dirty="0" smtClean="0">
                            <a:solidFill>
                              <a:srgbClr val="FFFF00"/>
                            </a:solidFill>
                            <a:effectLst>
                              <a:glow rad="63500">
                                <a:schemeClr val="accent1">
                                  <a:satMod val="175000"/>
                                  <a:alpha val="40000"/>
                                </a:schemeClr>
                              </a:glow>
                            </a:effectLst>
                            <a:latin typeface="Cambria Math"/>
                            <a:ea typeface="Cambria Math" pitchFamily="18" charset="0"/>
                          </a:rPr>
                          <m:t>𝟒𝟒</m:t>
                        </m:r>
                      </m:num>
                      <m:den>
                        <m:r>
                          <a:rPr lang="cs-CZ" sz="2800" b="1" i="1" dirty="0" smtClean="0">
                            <a:solidFill>
                              <a:srgbClr val="FFFF00"/>
                            </a:solidFill>
                            <a:effectLst>
                              <a:glow rad="63500">
                                <a:schemeClr val="accent1">
                                  <a:satMod val="175000"/>
                                  <a:alpha val="40000"/>
                                </a:schemeClr>
                              </a:glow>
                            </a:effectLst>
                            <a:latin typeface="Cambria Math"/>
                            <a:ea typeface="Cambria Math" pitchFamily="18" charset="0"/>
                          </a:rPr>
                          <m:t>𝟗𝟓</m:t>
                        </m:r>
                      </m:den>
                    </m:f>
                  </m:oMath>
                </a14:m>
                <a:endParaRPr lang="cs-CZ" sz="2800" b="1" dirty="0">
                  <a:solidFill>
                    <a:srgbClr val="FFFF00"/>
                  </a:solidFill>
                  <a:effectLst>
                    <a:glow rad="63500">
                      <a:schemeClr val="accent1">
                        <a:satMod val="175000"/>
                        <a:alpha val="40000"/>
                      </a:schemeClr>
                    </a:glow>
                  </a:effectLst>
                  <a:latin typeface="Cambria Math" pitchFamily="18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20" name="TextovéPole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4538" y="5421010"/>
                <a:ext cx="1308233" cy="711477"/>
              </a:xfrm>
              <a:prstGeom prst="rect">
                <a:avLst/>
              </a:prstGeom>
              <a:blipFill rotWithShape="1">
                <a:blip r:embed="rId10"/>
                <a:stretch>
                  <a:fillRect/>
                </a:stretch>
              </a:blip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ovéPole 20"/>
              <p:cNvSpPr txBox="1"/>
              <p:nvPr/>
            </p:nvSpPr>
            <p:spPr>
              <a:xfrm>
                <a:off x="2586118" y="5457496"/>
                <a:ext cx="1308233" cy="713529"/>
              </a:xfrm>
              <a:prstGeom prst="rect">
                <a:avLst/>
              </a:prstGeom>
              <a:noFill/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p:spPr>
            <p:txBody>
              <a:bodyPr wrap="square" rtlCol="0">
                <a:spAutoFit/>
              </a:bodyPr>
              <a:lstStyle/>
              <a:p>
                <a:r>
                  <a:rPr lang="cs-CZ" sz="2800" b="1" dirty="0" smtClean="0">
                    <a:solidFill>
                      <a:srgbClr val="FFFF00"/>
                    </a:solidFill>
                    <a:effectLst>
                      <a:glow rad="63500">
                        <a:schemeClr val="accent1">
                          <a:satMod val="175000"/>
                          <a:alpha val="40000"/>
                        </a:schemeClr>
                      </a:glow>
                    </a:effectLst>
                    <a:ea typeface="Cambria Math" pitchFamily="18" charset="0"/>
                  </a:rPr>
                  <a:t>b</a:t>
                </a:r>
                <a14:m>
                  <m:oMath xmlns:m="http://schemas.openxmlformats.org/officeDocument/2006/math">
                    <m:r>
                      <a:rPr lang="cs-CZ" sz="2800" b="1" i="1" dirty="0" smtClean="0">
                        <a:solidFill>
                          <a:srgbClr val="FFFF00"/>
                        </a:solidFill>
                        <a:effectLst>
                          <a:glow rad="63500">
                            <a:schemeClr val="accent1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 pitchFamily="18" charset="0"/>
                        <a:ea typeface="Cambria Math" pitchFamily="18" charset="0"/>
                      </a:rPr>
                      <m:t>) </m:t>
                    </m:r>
                    <m:f>
                      <m:fPr>
                        <m:ctrlPr>
                          <a:rPr lang="cs-CZ" sz="2800" b="1" i="1" dirty="0" smtClean="0">
                            <a:solidFill>
                              <a:srgbClr val="FFFF00"/>
                            </a:solidFill>
                            <a:effectLst>
                              <a:glow rad="63500">
                                <a:schemeClr val="accent1">
                                  <a:satMod val="175000"/>
                                  <a:alpha val="40000"/>
                                </a:schemeClr>
                              </a:glow>
                            </a:effectLst>
                            <a:latin typeface="Cambria Math"/>
                            <a:ea typeface="Cambria Math" pitchFamily="18" charset="0"/>
                          </a:rPr>
                        </m:ctrlPr>
                      </m:fPr>
                      <m:num>
                        <m:r>
                          <a:rPr lang="cs-CZ" sz="2800" b="1" i="1" dirty="0" smtClean="0">
                            <a:solidFill>
                              <a:srgbClr val="FFFF00"/>
                            </a:solidFill>
                            <a:effectLst>
                              <a:glow rad="63500">
                                <a:schemeClr val="accent1">
                                  <a:satMod val="175000"/>
                                  <a:alpha val="40000"/>
                                </a:schemeClr>
                              </a:glow>
                            </a:effectLst>
                            <a:latin typeface="Cambria Math"/>
                            <a:ea typeface="Cambria Math" pitchFamily="18" charset="0"/>
                          </a:rPr>
                          <m:t>𝟖𝟒</m:t>
                        </m:r>
                      </m:num>
                      <m:den>
                        <m:r>
                          <a:rPr lang="cs-CZ" sz="2800" b="1" i="1" dirty="0" smtClean="0">
                            <a:solidFill>
                              <a:srgbClr val="FFFF00"/>
                            </a:solidFill>
                            <a:effectLst>
                              <a:glow rad="63500">
                                <a:schemeClr val="accent1">
                                  <a:satMod val="175000"/>
                                  <a:alpha val="40000"/>
                                </a:schemeClr>
                              </a:glow>
                            </a:effectLst>
                            <a:latin typeface="Cambria Math"/>
                            <a:ea typeface="Cambria Math" pitchFamily="18" charset="0"/>
                          </a:rPr>
                          <m:t>𝟏𝟓𝟖</m:t>
                        </m:r>
                      </m:den>
                    </m:f>
                  </m:oMath>
                </a14:m>
                <a:endParaRPr lang="cs-CZ" sz="2800" b="1" dirty="0">
                  <a:solidFill>
                    <a:srgbClr val="FFFF00"/>
                  </a:solidFill>
                  <a:effectLst>
                    <a:glow rad="63500">
                      <a:schemeClr val="accent1">
                        <a:satMod val="175000"/>
                        <a:alpha val="40000"/>
                      </a:schemeClr>
                    </a:glow>
                  </a:effectLst>
                  <a:latin typeface="Cambria Math" pitchFamily="18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21" name="TextovéPole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86118" y="5457496"/>
                <a:ext cx="1308233" cy="713529"/>
              </a:xfrm>
              <a:prstGeom prst="rect">
                <a:avLst/>
              </a:prstGeom>
              <a:blipFill rotWithShape="1">
                <a:blip r:embed="rId11"/>
                <a:stretch>
                  <a:fillRect/>
                </a:stretch>
              </a:blip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ovéPole 21"/>
              <p:cNvSpPr txBox="1"/>
              <p:nvPr/>
            </p:nvSpPr>
            <p:spPr>
              <a:xfrm>
                <a:off x="4326945" y="5401985"/>
                <a:ext cx="1308233" cy="714811"/>
              </a:xfrm>
              <a:prstGeom prst="rect">
                <a:avLst/>
              </a:prstGeom>
              <a:noFill/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p:spPr>
            <p:txBody>
              <a:bodyPr wrap="square" rtlCol="0">
                <a:spAutoFit/>
              </a:bodyPr>
              <a:lstStyle/>
              <a:p>
                <a:r>
                  <a:rPr lang="cs-CZ" sz="2800" b="1" dirty="0" smtClean="0">
                    <a:solidFill>
                      <a:srgbClr val="FFFF00"/>
                    </a:solidFill>
                    <a:effectLst>
                      <a:glow rad="63500">
                        <a:schemeClr val="accent1">
                          <a:satMod val="175000"/>
                          <a:alpha val="40000"/>
                        </a:schemeClr>
                      </a:glow>
                    </a:effectLst>
                    <a:ea typeface="Cambria Math" pitchFamily="18" charset="0"/>
                  </a:rPr>
                  <a:t>c</a:t>
                </a:r>
                <a14:m>
                  <m:oMath xmlns:m="http://schemas.openxmlformats.org/officeDocument/2006/math">
                    <m:r>
                      <a:rPr lang="cs-CZ" sz="2800" b="1" i="1" dirty="0" smtClean="0">
                        <a:solidFill>
                          <a:srgbClr val="FFFF00"/>
                        </a:solidFill>
                        <a:effectLst>
                          <a:glow rad="63500">
                            <a:schemeClr val="accent1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 pitchFamily="18" charset="0"/>
                        <a:ea typeface="Cambria Math" pitchFamily="18" charset="0"/>
                      </a:rPr>
                      <m:t>) </m:t>
                    </m:r>
                    <m:f>
                      <m:fPr>
                        <m:ctrlPr>
                          <a:rPr lang="cs-CZ" sz="2800" b="1" i="1" dirty="0" smtClean="0">
                            <a:solidFill>
                              <a:srgbClr val="FFFF00"/>
                            </a:solidFill>
                            <a:effectLst>
                              <a:glow rad="63500">
                                <a:schemeClr val="accent1">
                                  <a:satMod val="175000"/>
                                  <a:alpha val="40000"/>
                                </a:schemeClr>
                              </a:glow>
                            </a:effectLst>
                            <a:latin typeface="Cambria Math"/>
                            <a:ea typeface="Cambria Math" pitchFamily="18" charset="0"/>
                          </a:rPr>
                        </m:ctrlPr>
                      </m:fPr>
                      <m:num>
                        <m:r>
                          <a:rPr lang="cs-CZ" sz="2800" b="1" i="1" dirty="0" smtClean="0">
                            <a:solidFill>
                              <a:srgbClr val="FFFF00"/>
                            </a:solidFill>
                            <a:effectLst>
                              <a:glow rad="63500">
                                <a:schemeClr val="accent1">
                                  <a:satMod val="175000"/>
                                  <a:alpha val="40000"/>
                                </a:schemeClr>
                              </a:glow>
                            </a:effectLst>
                            <a:latin typeface="Cambria Math"/>
                            <a:ea typeface="Cambria Math" pitchFamily="18" charset="0"/>
                          </a:rPr>
                          <m:t>𝟗𝟐</m:t>
                        </m:r>
                      </m:num>
                      <m:den>
                        <m:r>
                          <a:rPr lang="cs-CZ" sz="2800" b="1" i="1" dirty="0" smtClean="0">
                            <a:solidFill>
                              <a:srgbClr val="FFFF00"/>
                            </a:solidFill>
                            <a:effectLst>
                              <a:glow rad="63500">
                                <a:schemeClr val="accent1">
                                  <a:satMod val="175000"/>
                                  <a:alpha val="40000"/>
                                </a:schemeClr>
                              </a:glow>
                            </a:effectLst>
                            <a:latin typeface="Cambria Math"/>
                            <a:ea typeface="Cambria Math" pitchFamily="18" charset="0"/>
                          </a:rPr>
                          <m:t>𝟔𝟒</m:t>
                        </m:r>
                      </m:den>
                    </m:f>
                  </m:oMath>
                </a14:m>
                <a:endParaRPr lang="cs-CZ" sz="2800" b="1" dirty="0">
                  <a:solidFill>
                    <a:srgbClr val="FFFF00"/>
                  </a:solidFill>
                  <a:effectLst>
                    <a:glow rad="63500">
                      <a:schemeClr val="accent1">
                        <a:satMod val="175000"/>
                        <a:alpha val="40000"/>
                      </a:schemeClr>
                    </a:glow>
                  </a:effectLst>
                  <a:latin typeface="Cambria Math" pitchFamily="18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22" name="TextovéPole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26945" y="5401985"/>
                <a:ext cx="1308233" cy="714811"/>
              </a:xfrm>
              <a:prstGeom prst="rect">
                <a:avLst/>
              </a:prstGeom>
              <a:blipFill rotWithShape="1">
                <a:blip r:embed="rId12"/>
                <a:stretch>
                  <a:fillRect/>
                </a:stretch>
              </a:blip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ovéPole 22"/>
              <p:cNvSpPr txBox="1"/>
              <p:nvPr/>
            </p:nvSpPr>
            <p:spPr>
              <a:xfrm>
                <a:off x="6317528" y="5401985"/>
                <a:ext cx="1308233" cy="721031"/>
              </a:xfrm>
              <a:prstGeom prst="rect">
                <a:avLst/>
              </a:prstGeom>
              <a:noFill/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p:spPr>
            <p:txBody>
              <a:bodyPr wrap="square" rtlCol="0">
                <a:spAutoFit/>
              </a:bodyPr>
              <a:lstStyle/>
              <a:p>
                <a:r>
                  <a:rPr lang="cs-CZ" sz="2800" b="1" dirty="0" smtClean="0">
                    <a:solidFill>
                      <a:srgbClr val="FFFF00"/>
                    </a:solidFill>
                    <a:effectLst>
                      <a:glow rad="63500">
                        <a:schemeClr val="accent1">
                          <a:satMod val="175000"/>
                          <a:alpha val="40000"/>
                        </a:schemeClr>
                      </a:glow>
                    </a:effectLst>
                    <a:ea typeface="Cambria Math" pitchFamily="18" charset="0"/>
                  </a:rPr>
                  <a:t>d</a:t>
                </a:r>
                <a14:m>
                  <m:oMath xmlns:m="http://schemas.openxmlformats.org/officeDocument/2006/math">
                    <m:r>
                      <a:rPr lang="cs-CZ" sz="2800" b="1" i="1" dirty="0" smtClean="0">
                        <a:solidFill>
                          <a:srgbClr val="FFFF00"/>
                        </a:solidFill>
                        <a:effectLst>
                          <a:glow rad="63500">
                            <a:schemeClr val="accent1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 pitchFamily="18" charset="0"/>
                        <a:ea typeface="Cambria Math" pitchFamily="18" charset="0"/>
                      </a:rPr>
                      <m:t>) </m:t>
                    </m:r>
                    <m:f>
                      <m:fPr>
                        <m:ctrlPr>
                          <a:rPr lang="cs-CZ" sz="2800" b="1" i="1" dirty="0" smtClean="0">
                            <a:solidFill>
                              <a:srgbClr val="FFFF00"/>
                            </a:solidFill>
                            <a:effectLst>
                              <a:glow rad="63500">
                                <a:schemeClr val="accent1">
                                  <a:satMod val="175000"/>
                                  <a:alpha val="40000"/>
                                </a:schemeClr>
                              </a:glow>
                            </a:effectLst>
                            <a:latin typeface="Cambria Math"/>
                            <a:ea typeface="Cambria Math" pitchFamily="18" charset="0"/>
                          </a:rPr>
                        </m:ctrlPr>
                      </m:fPr>
                      <m:num>
                        <m:r>
                          <a:rPr lang="cs-CZ" sz="2800" b="1" i="1" dirty="0" smtClean="0">
                            <a:solidFill>
                              <a:srgbClr val="FFFF00"/>
                            </a:solidFill>
                            <a:effectLst>
                              <a:glow rad="63500">
                                <a:schemeClr val="accent1">
                                  <a:satMod val="175000"/>
                                  <a:alpha val="40000"/>
                                </a:schemeClr>
                              </a:glow>
                            </a:effectLst>
                            <a:latin typeface="Cambria Math"/>
                            <a:ea typeface="Cambria Math" pitchFamily="18" charset="0"/>
                          </a:rPr>
                          <m:t>𝟏𝟓𝟎</m:t>
                        </m:r>
                      </m:num>
                      <m:den>
                        <m:r>
                          <a:rPr lang="cs-CZ" sz="2800" b="1" i="1" dirty="0" smtClean="0">
                            <a:solidFill>
                              <a:srgbClr val="FFFF00"/>
                            </a:solidFill>
                            <a:effectLst>
                              <a:glow rad="63500">
                                <a:schemeClr val="accent1">
                                  <a:satMod val="175000"/>
                                  <a:alpha val="40000"/>
                                </a:schemeClr>
                              </a:glow>
                            </a:effectLst>
                            <a:latin typeface="Cambria Math"/>
                            <a:ea typeface="Cambria Math" pitchFamily="18" charset="0"/>
                          </a:rPr>
                          <m:t>𝟏</m:t>
                        </m:r>
                      </m:den>
                    </m:f>
                  </m:oMath>
                </a14:m>
                <a:endParaRPr lang="cs-CZ" sz="2800" b="1" dirty="0">
                  <a:solidFill>
                    <a:srgbClr val="FFFF00"/>
                  </a:solidFill>
                  <a:effectLst>
                    <a:glow rad="63500">
                      <a:schemeClr val="accent1">
                        <a:satMod val="175000"/>
                        <a:alpha val="40000"/>
                      </a:schemeClr>
                    </a:glow>
                  </a:effectLst>
                  <a:latin typeface="Cambria Math" pitchFamily="18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23" name="TextovéPole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17528" y="5401985"/>
                <a:ext cx="1308233" cy="721031"/>
              </a:xfrm>
              <a:prstGeom prst="rect">
                <a:avLst/>
              </a:prstGeom>
              <a:blipFill rotWithShape="1">
                <a:blip r:embed="rId13"/>
                <a:stretch>
                  <a:fillRect/>
                </a:stretch>
              </a:blip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4" name="Obdélník 23"/>
          <p:cNvSpPr/>
          <p:nvPr/>
        </p:nvSpPr>
        <p:spPr>
          <a:xfrm>
            <a:off x="445725" y="4581128"/>
            <a:ext cx="8344023" cy="52322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TextovéPole 24"/>
          <p:cNvSpPr txBox="1"/>
          <p:nvPr/>
        </p:nvSpPr>
        <p:spPr>
          <a:xfrm>
            <a:off x="377467" y="4576517"/>
            <a:ext cx="485280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>
                <a:solidFill>
                  <a:schemeClr val="accent1">
                    <a:lumMod val="50000"/>
                  </a:schemeClr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5</a:t>
            </a:r>
            <a:r>
              <a:rPr lang="cs-CZ" sz="2800" b="1" dirty="0" smtClean="0">
                <a:solidFill>
                  <a:schemeClr val="accent1">
                    <a:lumMod val="50000"/>
                  </a:schemeClr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) Napište převrácené zlomky :</a:t>
            </a:r>
            <a:endParaRPr lang="cs-CZ" sz="2800" b="1" dirty="0">
              <a:solidFill>
                <a:schemeClr val="accent1">
                  <a:lumMod val="50000"/>
                </a:schemeClr>
              </a:solidFill>
              <a:effectLst>
                <a:glow rad="635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5616121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20" grpId="0"/>
      <p:bldP spid="21" grpId="0"/>
      <p:bldP spid="22" grpId="0"/>
      <p:bldP spid="2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96393" y="234378"/>
            <a:ext cx="5903799" cy="907924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 w="1016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669043" y="395952"/>
            <a:ext cx="187583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FF00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Výsledky :</a:t>
            </a:r>
            <a:endParaRPr lang="cs-CZ" sz="3200" b="1" dirty="0">
              <a:solidFill>
                <a:schemeClr val="accent1">
                  <a:lumMod val="50000"/>
                </a:schemeClr>
              </a:solidFill>
              <a:effectLst>
                <a:glow rad="635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463215" y="4850023"/>
            <a:ext cx="8427066" cy="1151789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 w="825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8" name="Obdélník 17"/>
          <p:cNvSpPr/>
          <p:nvPr/>
        </p:nvSpPr>
        <p:spPr>
          <a:xfrm>
            <a:off x="326450" y="1813745"/>
            <a:ext cx="8447025" cy="52322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TextovéPole 18"/>
          <p:cNvSpPr txBox="1"/>
          <p:nvPr/>
        </p:nvSpPr>
        <p:spPr>
          <a:xfrm>
            <a:off x="431515" y="1817718"/>
            <a:ext cx="60014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chemeClr val="accent1">
                    <a:lumMod val="50000"/>
                  </a:schemeClr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1) </a:t>
            </a:r>
            <a:r>
              <a:rPr lang="cs-CZ" sz="2800" b="1" dirty="0">
                <a:solidFill>
                  <a:schemeClr val="accent1">
                    <a:lumMod val="50000"/>
                  </a:schemeClr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Zapište přirozená čísla jako zlomky </a:t>
            </a:r>
            <a:r>
              <a:rPr lang="cs-CZ" sz="2800" b="1" dirty="0" smtClean="0">
                <a:solidFill>
                  <a:schemeClr val="accent1">
                    <a:lumMod val="50000"/>
                  </a:schemeClr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:</a:t>
            </a:r>
            <a:endParaRPr lang="cs-CZ" sz="2800" b="1" dirty="0">
              <a:solidFill>
                <a:schemeClr val="accent1">
                  <a:lumMod val="50000"/>
                </a:schemeClr>
              </a:solidFill>
              <a:effectLst>
                <a:glow rad="635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20" name="Obdélník 19"/>
          <p:cNvSpPr/>
          <p:nvPr/>
        </p:nvSpPr>
        <p:spPr>
          <a:xfrm>
            <a:off x="336429" y="2492127"/>
            <a:ext cx="8427066" cy="1151595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 w="825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ovéPole 20"/>
              <p:cNvSpPr txBox="1"/>
              <p:nvPr/>
            </p:nvSpPr>
            <p:spPr>
              <a:xfrm>
                <a:off x="483042" y="2599848"/>
                <a:ext cx="1308233" cy="936154"/>
              </a:xfrm>
              <a:prstGeom prst="rect">
                <a:avLst/>
              </a:prstGeom>
              <a:noFill/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b="1" i="1" dirty="0" smtClean="0">
                          <a:solidFill>
                            <a:srgbClr val="FFFF00"/>
                          </a:solidFill>
                          <a:effectLst>
                            <a:glow rad="63500">
                              <a:schemeClr val="accent1">
                                <a:satMod val="175000"/>
                                <a:alpha val="40000"/>
                              </a:schemeClr>
                            </a:glow>
                          </a:effectLst>
                          <a:latin typeface="Cambria Math" pitchFamily="18" charset="0"/>
                          <a:ea typeface="Cambria Math" pitchFamily="18" charset="0"/>
                        </a:rPr>
                        <m:t>𝒂</m:t>
                      </m:r>
                      <m:r>
                        <a:rPr lang="cs-CZ" sz="2800" b="1" i="1" dirty="0" smtClean="0">
                          <a:solidFill>
                            <a:srgbClr val="FFFF00"/>
                          </a:solidFill>
                          <a:effectLst>
                            <a:glow rad="63500">
                              <a:schemeClr val="accent1">
                                <a:satMod val="175000"/>
                                <a:alpha val="40000"/>
                              </a:schemeClr>
                            </a:glow>
                          </a:effectLst>
                          <a:latin typeface="Cambria Math" pitchFamily="18" charset="0"/>
                          <a:ea typeface="Cambria Math" pitchFamily="18" charset="0"/>
                        </a:rPr>
                        <m:t>) </m:t>
                      </m:r>
                      <m:f>
                        <m:fPr>
                          <m:ctrlPr>
                            <a:rPr lang="cs-CZ" sz="2800" b="1" i="1" dirty="0" smtClean="0">
                              <a:solidFill>
                                <a:srgbClr val="FFFF00"/>
                              </a:solidFill>
                              <a:effectLst>
                                <a:glow rad="63500">
                                  <a:schemeClr val="accent1">
                                    <a:satMod val="175000"/>
                                    <a:alpha val="40000"/>
                                  </a:schemeClr>
                                </a:glow>
                              </a:effectLst>
                              <a:latin typeface="Cambria Math"/>
                              <a:ea typeface="Cambria Math" pitchFamily="18" charset="0"/>
                            </a:rPr>
                          </m:ctrlPr>
                        </m:fPr>
                        <m:num>
                          <m:r>
                            <a:rPr lang="cs-CZ" sz="2800" b="1" i="1" dirty="0" smtClean="0">
                              <a:solidFill>
                                <a:srgbClr val="FFFF00"/>
                              </a:solidFill>
                              <a:effectLst>
                                <a:glow rad="63500">
                                  <a:schemeClr val="accent1">
                                    <a:satMod val="175000"/>
                                    <a:alpha val="40000"/>
                                  </a:schemeClr>
                                </a:glow>
                              </a:effectLst>
                              <a:latin typeface="Cambria Math"/>
                              <a:ea typeface="Cambria Math" pitchFamily="18" charset="0"/>
                            </a:rPr>
                            <m:t>𝟓</m:t>
                          </m:r>
                        </m:num>
                        <m:den>
                          <m:r>
                            <a:rPr lang="cs-CZ" sz="2800" b="1" i="1" dirty="0" smtClean="0">
                              <a:solidFill>
                                <a:srgbClr val="FFFF00"/>
                              </a:solidFill>
                              <a:effectLst>
                                <a:glow rad="63500">
                                  <a:schemeClr val="accent1">
                                    <a:satMod val="175000"/>
                                    <a:alpha val="40000"/>
                                  </a:schemeClr>
                                </a:glow>
                              </a:effectLst>
                              <a:latin typeface="Cambria Math"/>
                              <a:ea typeface="Cambria Math" pitchFamily="18" charset="0"/>
                            </a:rPr>
                            <m:t>𝟏</m:t>
                          </m:r>
                        </m:den>
                      </m:f>
                    </m:oMath>
                  </m:oMathPara>
                </a14:m>
                <a:endParaRPr lang="cs-CZ" sz="2800" b="1" dirty="0">
                  <a:solidFill>
                    <a:srgbClr val="FFFF00"/>
                  </a:solidFill>
                  <a:effectLst>
                    <a:glow rad="63500">
                      <a:schemeClr val="accent1">
                        <a:satMod val="175000"/>
                        <a:alpha val="40000"/>
                      </a:schemeClr>
                    </a:glow>
                  </a:effectLst>
                  <a:latin typeface="Cambria Math" pitchFamily="18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21" name="TextovéPole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3042" y="2599848"/>
                <a:ext cx="1308233" cy="936154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ovéPole 21"/>
              <p:cNvSpPr txBox="1"/>
              <p:nvPr/>
            </p:nvSpPr>
            <p:spPr>
              <a:xfrm>
                <a:off x="2380074" y="2633918"/>
                <a:ext cx="1308233" cy="898964"/>
              </a:xfrm>
              <a:prstGeom prst="rect">
                <a:avLst/>
              </a:prstGeom>
              <a:noFill/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b="1" i="1" dirty="0" smtClean="0">
                          <a:solidFill>
                            <a:srgbClr val="FFFF00"/>
                          </a:solidFill>
                          <a:effectLst>
                            <a:glow rad="63500">
                              <a:schemeClr val="accent1">
                                <a:satMod val="175000"/>
                                <a:alpha val="40000"/>
                              </a:schemeClr>
                            </a:glow>
                          </a:effectLst>
                          <a:latin typeface="Cambria Math"/>
                        </a:rPr>
                        <m:t>𝒃</m:t>
                      </m:r>
                      <m:r>
                        <a:rPr lang="cs-CZ" sz="2800" b="1" i="1" dirty="0" smtClean="0">
                          <a:solidFill>
                            <a:srgbClr val="FFFF00"/>
                          </a:solidFill>
                          <a:effectLst>
                            <a:glow rad="63500">
                              <a:schemeClr val="accent1">
                                <a:satMod val="175000"/>
                                <a:alpha val="40000"/>
                              </a:schemeClr>
                            </a:glow>
                          </a:effectLst>
                          <a:latin typeface="Cambria Math"/>
                        </a:rPr>
                        <m:t>)  </m:t>
                      </m:r>
                      <m:f>
                        <m:fPr>
                          <m:ctrlPr>
                            <a:rPr lang="cs-CZ" sz="2800" b="1" i="1" dirty="0" smtClean="0">
                              <a:solidFill>
                                <a:srgbClr val="FFFF00"/>
                              </a:solidFill>
                              <a:effectLst>
                                <a:glow rad="63500">
                                  <a:schemeClr val="accent1">
                                    <a:satMod val="175000"/>
                                    <a:alpha val="40000"/>
                                  </a:schemeClr>
                                </a:glow>
                              </a:effectLst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2800" b="1" i="1" dirty="0" smtClean="0">
                              <a:solidFill>
                                <a:srgbClr val="FFFF00"/>
                              </a:solidFill>
                              <a:effectLst>
                                <a:glow rad="63500">
                                  <a:schemeClr val="accent1">
                                    <a:satMod val="175000"/>
                                    <a:alpha val="40000"/>
                                  </a:schemeClr>
                                </a:glow>
                              </a:effectLst>
                              <a:latin typeface="Cambria Math"/>
                            </a:rPr>
                            <m:t>𝟗</m:t>
                          </m:r>
                        </m:num>
                        <m:den>
                          <m:r>
                            <a:rPr lang="cs-CZ" sz="2800" b="1" i="1" dirty="0" smtClean="0">
                              <a:solidFill>
                                <a:srgbClr val="FFFF00"/>
                              </a:solidFill>
                              <a:effectLst>
                                <a:glow rad="63500">
                                  <a:schemeClr val="accent1">
                                    <a:satMod val="175000"/>
                                    <a:alpha val="40000"/>
                                  </a:schemeClr>
                                </a:glow>
                              </a:effectLst>
                              <a:latin typeface="Cambria Math"/>
                            </a:rPr>
                            <m:t>𝟏</m:t>
                          </m:r>
                        </m:den>
                      </m:f>
                    </m:oMath>
                  </m:oMathPara>
                </a14:m>
                <a:endParaRPr lang="cs-CZ" sz="2800" b="1" dirty="0">
                  <a:solidFill>
                    <a:srgbClr val="FFFF00"/>
                  </a:solidFill>
                  <a:effectLst>
                    <a:glow rad="63500">
                      <a:schemeClr val="accent1">
                        <a:satMod val="175000"/>
                        <a:alpha val="40000"/>
                      </a:schemeClr>
                    </a:glow>
                  </a:effectLst>
                </a:endParaRPr>
              </a:p>
            </p:txBody>
          </p:sp>
        </mc:Choice>
        <mc:Fallback xmlns="">
          <p:sp>
            <p:nvSpPr>
              <p:cNvPr id="22" name="TextovéPole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80074" y="2633918"/>
                <a:ext cx="1308233" cy="898964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ovéPole 22"/>
              <p:cNvSpPr txBox="1"/>
              <p:nvPr/>
            </p:nvSpPr>
            <p:spPr>
              <a:xfrm>
                <a:off x="4252282" y="2634569"/>
                <a:ext cx="1308233" cy="907749"/>
              </a:xfrm>
              <a:prstGeom prst="rect">
                <a:avLst/>
              </a:prstGeom>
              <a:noFill/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b="1" i="1" dirty="0" smtClean="0">
                          <a:solidFill>
                            <a:srgbClr val="FFFF00"/>
                          </a:solidFill>
                          <a:effectLst>
                            <a:glow rad="63500">
                              <a:schemeClr val="accent1">
                                <a:satMod val="175000"/>
                                <a:alpha val="40000"/>
                              </a:schemeClr>
                            </a:glow>
                          </a:effectLst>
                          <a:latin typeface="Cambria Math"/>
                          <a:ea typeface="Cambria Math" pitchFamily="18" charset="0"/>
                        </a:rPr>
                        <m:t>𝒄</m:t>
                      </m:r>
                      <m:r>
                        <a:rPr lang="cs-CZ" sz="2800" b="1" i="1" dirty="0" smtClean="0">
                          <a:solidFill>
                            <a:srgbClr val="FFFF00"/>
                          </a:solidFill>
                          <a:effectLst>
                            <a:glow rad="63500">
                              <a:schemeClr val="accent1">
                                <a:satMod val="175000"/>
                                <a:alpha val="40000"/>
                              </a:schemeClr>
                            </a:glow>
                          </a:effectLst>
                          <a:latin typeface="Cambria Math" pitchFamily="18" charset="0"/>
                          <a:ea typeface="Cambria Math" pitchFamily="18" charset="0"/>
                        </a:rPr>
                        <m:t>) </m:t>
                      </m:r>
                      <m:f>
                        <m:fPr>
                          <m:ctrlPr>
                            <a:rPr lang="cs-CZ" sz="2800" b="1" i="1" dirty="0" smtClean="0">
                              <a:solidFill>
                                <a:srgbClr val="FFFF00"/>
                              </a:solidFill>
                              <a:effectLst>
                                <a:glow rad="63500">
                                  <a:schemeClr val="accent1">
                                    <a:satMod val="175000"/>
                                    <a:alpha val="40000"/>
                                  </a:schemeClr>
                                </a:glow>
                              </a:effectLst>
                              <a:latin typeface="Cambria Math"/>
                              <a:ea typeface="Cambria Math" pitchFamily="18" charset="0"/>
                            </a:rPr>
                          </m:ctrlPr>
                        </m:fPr>
                        <m:num>
                          <m:r>
                            <a:rPr lang="cs-CZ" sz="2800" b="1" i="1" dirty="0" smtClean="0">
                              <a:solidFill>
                                <a:srgbClr val="FFFF00"/>
                              </a:solidFill>
                              <a:effectLst>
                                <a:glow rad="63500">
                                  <a:schemeClr val="accent1">
                                    <a:satMod val="175000"/>
                                    <a:alpha val="40000"/>
                                  </a:schemeClr>
                                </a:glow>
                              </a:effectLst>
                              <a:latin typeface="Cambria Math"/>
                              <a:ea typeface="Cambria Math" pitchFamily="18" charset="0"/>
                            </a:rPr>
                            <m:t>𝟐𝟓</m:t>
                          </m:r>
                        </m:num>
                        <m:den>
                          <m:r>
                            <a:rPr lang="cs-CZ" sz="2800" b="1" i="1" dirty="0" smtClean="0">
                              <a:solidFill>
                                <a:srgbClr val="FFFF00"/>
                              </a:solidFill>
                              <a:effectLst>
                                <a:glow rad="63500">
                                  <a:schemeClr val="accent1">
                                    <a:satMod val="175000"/>
                                    <a:alpha val="40000"/>
                                  </a:schemeClr>
                                </a:glow>
                              </a:effectLst>
                              <a:latin typeface="Cambria Math"/>
                              <a:ea typeface="Cambria Math" pitchFamily="18" charset="0"/>
                            </a:rPr>
                            <m:t>𝟏</m:t>
                          </m:r>
                        </m:den>
                      </m:f>
                    </m:oMath>
                  </m:oMathPara>
                </a14:m>
                <a:endParaRPr lang="cs-CZ" sz="2800" b="1" dirty="0">
                  <a:solidFill>
                    <a:srgbClr val="FFFF00"/>
                  </a:solidFill>
                  <a:effectLst>
                    <a:glow rad="63500">
                      <a:schemeClr val="accent1">
                        <a:satMod val="175000"/>
                        <a:alpha val="40000"/>
                      </a:schemeClr>
                    </a:glow>
                  </a:effectLst>
                  <a:latin typeface="Cambria Math" pitchFamily="18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23" name="TextovéPole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52282" y="2634569"/>
                <a:ext cx="1308233" cy="907749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ovéPole 23"/>
              <p:cNvSpPr txBox="1"/>
              <p:nvPr/>
            </p:nvSpPr>
            <p:spPr>
              <a:xfrm>
                <a:off x="6242865" y="2611059"/>
                <a:ext cx="1308233" cy="898964"/>
              </a:xfrm>
              <a:prstGeom prst="rect">
                <a:avLst/>
              </a:prstGeom>
              <a:noFill/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b="1" i="1" dirty="0" smtClean="0">
                          <a:solidFill>
                            <a:srgbClr val="FFFF00"/>
                          </a:solidFill>
                          <a:effectLst>
                            <a:glow rad="63500">
                              <a:schemeClr val="accent1">
                                <a:satMod val="175000"/>
                                <a:alpha val="40000"/>
                              </a:schemeClr>
                            </a:glow>
                          </a:effectLst>
                          <a:latin typeface="Cambria Math"/>
                          <a:ea typeface="Cambria Math" pitchFamily="18" charset="0"/>
                        </a:rPr>
                        <m:t>𝒅</m:t>
                      </m:r>
                      <m:r>
                        <a:rPr lang="cs-CZ" sz="2800" b="1" i="1" dirty="0" smtClean="0">
                          <a:solidFill>
                            <a:srgbClr val="FFFF00"/>
                          </a:solidFill>
                          <a:effectLst>
                            <a:glow rad="63500">
                              <a:schemeClr val="accent1">
                                <a:satMod val="175000"/>
                                <a:alpha val="40000"/>
                              </a:schemeClr>
                            </a:glow>
                          </a:effectLst>
                          <a:latin typeface="Cambria Math" pitchFamily="18" charset="0"/>
                          <a:ea typeface="Cambria Math" pitchFamily="18" charset="0"/>
                        </a:rPr>
                        <m:t>) </m:t>
                      </m:r>
                      <m:f>
                        <m:fPr>
                          <m:ctrlPr>
                            <a:rPr lang="cs-CZ" sz="2800" b="1" i="1" dirty="0" smtClean="0">
                              <a:solidFill>
                                <a:srgbClr val="FFFF00"/>
                              </a:solidFill>
                              <a:effectLst>
                                <a:glow rad="63500">
                                  <a:schemeClr val="accent1">
                                    <a:satMod val="175000"/>
                                    <a:alpha val="40000"/>
                                  </a:schemeClr>
                                </a:glow>
                              </a:effectLst>
                              <a:latin typeface="Cambria Math"/>
                              <a:ea typeface="Cambria Math" pitchFamily="18" charset="0"/>
                            </a:rPr>
                          </m:ctrlPr>
                        </m:fPr>
                        <m:num>
                          <m:r>
                            <a:rPr lang="cs-CZ" sz="2800" b="1" i="1" dirty="0" smtClean="0">
                              <a:solidFill>
                                <a:srgbClr val="FFFF00"/>
                              </a:solidFill>
                              <a:effectLst>
                                <a:glow rad="63500">
                                  <a:schemeClr val="accent1">
                                    <a:satMod val="175000"/>
                                    <a:alpha val="40000"/>
                                  </a:schemeClr>
                                </a:glow>
                              </a:effectLst>
                              <a:latin typeface="Cambria Math"/>
                              <a:ea typeface="Cambria Math" pitchFamily="18" charset="0"/>
                            </a:rPr>
                            <m:t>𝟏𝟏𝟐</m:t>
                          </m:r>
                        </m:num>
                        <m:den>
                          <m:r>
                            <a:rPr lang="cs-CZ" sz="2800" b="1" i="1" dirty="0" smtClean="0">
                              <a:solidFill>
                                <a:srgbClr val="FFFF00"/>
                              </a:solidFill>
                              <a:effectLst>
                                <a:glow rad="63500">
                                  <a:schemeClr val="accent1">
                                    <a:satMod val="175000"/>
                                    <a:alpha val="40000"/>
                                  </a:schemeClr>
                                </a:glow>
                              </a:effectLst>
                              <a:latin typeface="Cambria Math"/>
                              <a:ea typeface="Cambria Math" pitchFamily="18" charset="0"/>
                            </a:rPr>
                            <m:t>𝟏</m:t>
                          </m:r>
                        </m:den>
                      </m:f>
                    </m:oMath>
                  </m:oMathPara>
                </a14:m>
                <a:endParaRPr lang="cs-CZ" sz="2800" b="1" dirty="0">
                  <a:solidFill>
                    <a:srgbClr val="FFFF00"/>
                  </a:solidFill>
                  <a:effectLst>
                    <a:glow rad="63500">
                      <a:schemeClr val="accent1">
                        <a:satMod val="175000"/>
                        <a:alpha val="40000"/>
                      </a:schemeClr>
                    </a:glow>
                  </a:effectLst>
                  <a:latin typeface="Cambria Math" pitchFamily="18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24" name="TextovéPole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42865" y="2611059"/>
                <a:ext cx="1308233" cy="898964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ovéPole 24"/>
              <p:cNvSpPr txBox="1"/>
              <p:nvPr/>
            </p:nvSpPr>
            <p:spPr>
              <a:xfrm>
                <a:off x="696680" y="5127822"/>
                <a:ext cx="1308233" cy="523220"/>
              </a:xfrm>
              <a:prstGeom prst="rect">
                <a:avLst/>
              </a:prstGeom>
              <a:noFill/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p:spPr>
            <p:txBody>
              <a:bodyPr wrap="square" rtlCol="0">
                <a:spAutoFit/>
              </a:bodyPr>
              <a:lstStyle/>
              <a:p>
                <a:r>
                  <a:rPr lang="cs-CZ" sz="2800" b="1" dirty="0" smtClean="0">
                    <a:solidFill>
                      <a:srgbClr val="FFFF00"/>
                    </a:solidFill>
                    <a:effectLst>
                      <a:glow rad="63500">
                        <a:schemeClr val="accent1">
                          <a:satMod val="175000"/>
                          <a:alpha val="40000"/>
                        </a:schemeClr>
                      </a:glow>
                    </a:effectLst>
                    <a:ea typeface="Cambria Math" pitchFamily="18" charset="0"/>
                  </a:rPr>
                  <a:t>a</a:t>
                </a:r>
                <a14:m>
                  <m:oMath xmlns:m="http://schemas.openxmlformats.org/officeDocument/2006/math">
                    <m:r>
                      <a:rPr lang="cs-CZ" sz="2800" b="1" i="1" dirty="0" smtClean="0">
                        <a:solidFill>
                          <a:srgbClr val="FFFF00"/>
                        </a:solidFill>
                        <a:effectLst>
                          <a:glow rad="63500">
                            <a:schemeClr val="accent1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 pitchFamily="18" charset="0"/>
                        <a:ea typeface="Cambria Math" pitchFamily="18" charset="0"/>
                      </a:rPr>
                      <m:t>) </m:t>
                    </m:r>
                    <m:r>
                      <a:rPr lang="cs-CZ" sz="2800" b="1" i="1" dirty="0" smtClean="0">
                        <a:solidFill>
                          <a:srgbClr val="FFFF00"/>
                        </a:solidFill>
                        <a:effectLst>
                          <a:glow rad="63500">
                            <a:schemeClr val="accent1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/>
                        <a:ea typeface="Cambria Math" pitchFamily="18" charset="0"/>
                      </a:rPr>
                      <m:t>𝟒𝟒</m:t>
                    </m:r>
                  </m:oMath>
                </a14:m>
                <a:endParaRPr lang="cs-CZ" sz="2800" b="1" dirty="0">
                  <a:solidFill>
                    <a:srgbClr val="FFFF00"/>
                  </a:solidFill>
                  <a:effectLst>
                    <a:glow rad="63500">
                      <a:schemeClr val="accent1">
                        <a:satMod val="175000"/>
                        <a:alpha val="40000"/>
                      </a:schemeClr>
                    </a:glow>
                  </a:effectLst>
                  <a:latin typeface="Cambria Math" pitchFamily="18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25" name="TextovéPole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6680" y="5127822"/>
                <a:ext cx="1308233" cy="523220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ovéPole 25"/>
              <p:cNvSpPr txBox="1"/>
              <p:nvPr/>
            </p:nvSpPr>
            <p:spPr>
              <a:xfrm>
                <a:off x="2628260" y="5164308"/>
                <a:ext cx="1308233" cy="523220"/>
              </a:xfrm>
              <a:prstGeom prst="rect">
                <a:avLst/>
              </a:prstGeom>
              <a:noFill/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p:spPr>
            <p:txBody>
              <a:bodyPr wrap="square" rtlCol="0">
                <a:spAutoFit/>
              </a:bodyPr>
              <a:lstStyle/>
              <a:p>
                <a:r>
                  <a:rPr lang="cs-CZ" sz="2800" b="1" dirty="0" smtClean="0">
                    <a:solidFill>
                      <a:srgbClr val="FFFF00"/>
                    </a:solidFill>
                    <a:effectLst>
                      <a:glow rad="63500">
                        <a:schemeClr val="accent1">
                          <a:satMod val="175000"/>
                          <a:alpha val="40000"/>
                        </a:schemeClr>
                      </a:glow>
                    </a:effectLst>
                    <a:ea typeface="Cambria Math" pitchFamily="18" charset="0"/>
                  </a:rPr>
                  <a:t>b</a:t>
                </a:r>
                <a14:m>
                  <m:oMath xmlns:m="http://schemas.openxmlformats.org/officeDocument/2006/math">
                    <m:r>
                      <a:rPr lang="cs-CZ" sz="2800" b="1" i="1" dirty="0" smtClean="0">
                        <a:solidFill>
                          <a:srgbClr val="FFFF00"/>
                        </a:solidFill>
                        <a:effectLst>
                          <a:glow rad="63500">
                            <a:schemeClr val="accent1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 pitchFamily="18" charset="0"/>
                        <a:ea typeface="Cambria Math" pitchFamily="18" charset="0"/>
                      </a:rPr>
                      <m:t>) </m:t>
                    </m:r>
                    <m:r>
                      <a:rPr lang="cs-CZ" sz="2800" b="1" i="1" dirty="0" smtClean="0">
                        <a:solidFill>
                          <a:srgbClr val="FFFF00"/>
                        </a:solidFill>
                        <a:effectLst>
                          <a:glow rad="63500">
                            <a:schemeClr val="accent1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/>
                        <a:ea typeface="Cambria Math" pitchFamily="18" charset="0"/>
                      </a:rPr>
                      <m:t>𝟒</m:t>
                    </m:r>
                  </m:oMath>
                </a14:m>
                <a:endParaRPr lang="cs-CZ" sz="2800" b="1" dirty="0">
                  <a:solidFill>
                    <a:srgbClr val="FFFF00"/>
                  </a:solidFill>
                  <a:effectLst>
                    <a:glow rad="63500">
                      <a:schemeClr val="accent1">
                        <a:satMod val="175000"/>
                        <a:alpha val="40000"/>
                      </a:schemeClr>
                    </a:glow>
                  </a:effectLst>
                  <a:latin typeface="Cambria Math" pitchFamily="18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26" name="TextovéPole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28260" y="5164308"/>
                <a:ext cx="1308233" cy="523220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ovéPole 26"/>
              <p:cNvSpPr txBox="1"/>
              <p:nvPr/>
            </p:nvSpPr>
            <p:spPr>
              <a:xfrm>
                <a:off x="4369087" y="5108797"/>
                <a:ext cx="1308233" cy="523220"/>
              </a:xfrm>
              <a:prstGeom prst="rect">
                <a:avLst/>
              </a:prstGeom>
              <a:noFill/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p:spPr>
            <p:txBody>
              <a:bodyPr wrap="square" rtlCol="0">
                <a:spAutoFit/>
              </a:bodyPr>
              <a:lstStyle/>
              <a:p>
                <a:r>
                  <a:rPr lang="cs-CZ" sz="2800" b="1" dirty="0" smtClean="0">
                    <a:solidFill>
                      <a:srgbClr val="FFFF00"/>
                    </a:solidFill>
                    <a:effectLst>
                      <a:glow rad="63500">
                        <a:schemeClr val="accent1">
                          <a:satMod val="175000"/>
                          <a:alpha val="40000"/>
                        </a:schemeClr>
                      </a:glow>
                    </a:effectLst>
                    <a:ea typeface="Cambria Math" pitchFamily="18" charset="0"/>
                  </a:rPr>
                  <a:t>c</a:t>
                </a:r>
                <a14:m>
                  <m:oMath xmlns:m="http://schemas.openxmlformats.org/officeDocument/2006/math">
                    <m:r>
                      <a:rPr lang="cs-CZ" sz="2800" b="1" i="1" dirty="0" smtClean="0">
                        <a:solidFill>
                          <a:srgbClr val="FFFF00"/>
                        </a:solidFill>
                        <a:effectLst>
                          <a:glow rad="63500">
                            <a:schemeClr val="accent1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 pitchFamily="18" charset="0"/>
                        <a:ea typeface="Cambria Math" pitchFamily="18" charset="0"/>
                      </a:rPr>
                      <m:t>) </m:t>
                    </m:r>
                    <m:r>
                      <a:rPr lang="cs-CZ" sz="2800" b="1" i="1" dirty="0" smtClean="0">
                        <a:solidFill>
                          <a:srgbClr val="FFFF00"/>
                        </a:solidFill>
                        <a:effectLst>
                          <a:glow rad="63500">
                            <a:schemeClr val="accent1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/>
                        <a:ea typeface="Cambria Math" pitchFamily="18" charset="0"/>
                      </a:rPr>
                      <m:t>𝟗𝟗</m:t>
                    </m:r>
                  </m:oMath>
                </a14:m>
                <a:endParaRPr lang="cs-CZ" sz="2800" b="1" dirty="0">
                  <a:solidFill>
                    <a:srgbClr val="FFFF00"/>
                  </a:solidFill>
                  <a:effectLst>
                    <a:glow rad="63500">
                      <a:schemeClr val="accent1">
                        <a:satMod val="175000"/>
                        <a:alpha val="40000"/>
                      </a:schemeClr>
                    </a:glow>
                  </a:effectLst>
                  <a:latin typeface="Cambria Math" pitchFamily="18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27" name="TextovéPole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69087" y="5108797"/>
                <a:ext cx="1308233" cy="523220"/>
              </a:xfrm>
              <a:prstGeom prst="rect">
                <a:avLst/>
              </a:prstGeom>
              <a:blipFill rotWithShape="1">
                <a:blip r:embed="rId9"/>
                <a:stretch>
                  <a:fillRect/>
                </a:stretch>
              </a:blip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ovéPole 27"/>
              <p:cNvSpPr txBox="1"/>
              <p:nvPr/>
            </p:nvSpPr>
            <p:spPr>
              <a:xfrm>
                <a:off x="6359670" y="5108797"/>
                <a:ext cx="1308233" cy="523220"/>
              </a:xfrm>
              <a:prstGeom prst="rect">
                <a:avLst/>
              </a:prstGeom>
              <a:noFill/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p:spPr>
            <p:txBody>
              <a:bodyPr wrap="square" rtlCol="0">
                <a:spAutoFit/>
              </a:bodyPr>
              <a:lstStyle/>
              <a:p>
                <a:r>
                  <a:rPr lang="cs-CZ" sz="2800" b="1" dirty="0" smtClean="0">
                    <a:solidFill>
                      <a:srgbClr val="FFFF00"/>
                    </a:solidFill>
                    <a:effectLst>
                      <a:glow rad="63500">
                        <a:schemeClr val="accent1">
                          <a:satMod val="175000"/>
                          <a:alpha val="40000"/>
                        </a:schemeClr>
                      </a:glow>
                    </a:effectLst>
                    <a:ea typeface="Cambria Math" pitchFamily="18" charset="0"/>
                  </a:rPr>
                  <a:t>d</a:t>
                </a:r>
                <a14:m>
                  <m:oMath xmlns:m="http://schemas.openxmlformats.org/officeDocument/2006/math">
                    <m:r>
                      <a:rPr lang="cs-CZ" sz="2800" b="1" i="1" dirty="0" smtClean="0">
                        <a:solidFill>
                          <a:srgbClr val="FFFF00"/>
                        </a:solidFill>
                        <a:effectLst>
                          <a:glow rad="63500">
                            <a:schemeClr val="accent1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 pitchFamily="18" charset="0"/>
                        <a:ea typeface="Cambria Math" pitchFamily="18" charset="0"/>
                      </a:rPr>
                      <m:t>) </m:t>
                    </m:r>
                    <m:r>
                      <a:rPr lang="cs-CZ" sz="2800" b="1" i="1" dirty="0" smtClean="0">
                        <a:solidFill>
                          <a:srgbClr val="FFFF00"/>
                        </a:solidFill>
                        <a:effectLst>
                          <a:glow rad="63500">
                            <a:schemeClr val="accent1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/>
                        <a:ea typeface="Cambria Math" pitchFamily="18" charset="0"/>
                      </a:rPr>
                      <m:t>𝟏𝟓𝟎</m:t>
                    </m:r>
                  </m:oMath>
                </a14:m>
                <a:endParaRPr lang="cs-CZ" sz="2800" b="1" dirty="0">
                  <a:solidFill>
                    <a:srgbClr val="FFFF00"/>
                  </a:solidFill>
                  <a:effectLst>
                    <a:glow rad="63500">
                      <a:schemeClr val="accent1">
                        <a:satMod val="175000"/>
                        <a:alpha val="40000"/>
                      </a:schemeClr>
                    </a:glow>
                  </a:effectLst>
                  <a:latin typeface="Cambria Math" pitchFamily="18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28" name="TextovéPole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59670" y="5108797"/>
                <a:ext cx="1308233" cy="523220"/>
              </a:xfrm>
              <a:prstGeom prst="rect">
                <a:avLst/>
              </a:prstGeom>
              <a:blipFill rotWithShape="1">
                <a:blip r:embed="rId10"/>
                <a:stretch>
                  <a:fillRect/>
                </a:stretch>
              </a:blip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9" name="Obdélník 28"/>
          <p:cNvSpPr/>
          <p:nvPr/>
        </p:nvSpPr>
        <p:spPr>
          <a:xfrm>
            <a:off x="409493" y="4106093"/>
            <a:ext cx="8344023" cy="52322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TextovéPole 29"/>
          <p:cNvSpPr txBox="1"/>
          <p:nvPr/>
        </p:nvSpPr>
        <p:spPr>
          <a:xfrm>
            <a:off x="341235" y="4101482"/>
            <a:ext cx="489172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>
                <a:solidFill>
                  <a:schemeClr val="accent1">
                    <a:lumMod val="50000"/>
                  </a:schemeClr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2</a:t>
            </a:r>
            <a:r>
              <a:rPr lang="cs-CZ" sz="2800" b="1" dirty="0" smtClean="0">
                <a:solidFill>
                  <a:schemeClr val="accent1">
                    <a:lumMod val="50000"/>
                  </a:schemeClr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) </a:t>
            </a:r>
            <a:r>
              <a:rPr lang="cs-CZ" sz="2800" b="1" dirty="0">
                <a:solidFill>
                  <a:schemeClr val="accent1">
                    <a:lumMod val="50000"/>
                  </a:schemeClr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Zapište </a:t>
            </a:r>
            <a:r>
              <a:rPr lang="cs-CZ" sz="2800" b="1" dirty="0" smtClean="0">
                <a:solidFill>
                  <a:schemeClr val="accent1">
                    <a:lumMod val="50000"/>
                  </a:schemeClr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jako přirozená </a:t>
            </a:r>
            <a:r>
              <a:rPr lang="cs-CZ" sz="2800" b="1" dirty="0">
                <a:solidFill>
                  <a:schemeClr val="accent1">
                    <a:lumMod val="50000"/>
                  </a:schemeClr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čísla </a:t>
            </a:r>
            <a:r>
              <a:rPr lang="cs-CZ" sz="2800" b="1" dirty="0" smtClean="0">
                <a:solidFill>
                  <a:schemeClr val="accent1">
                    <a:lumMod val="50000"/>
                  </a:schemeClr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:</a:t>
            </a:r>
            <a:endParaRPr lang="cs-CZ" sz="2800" b="1" dirty="0">
              <a:solidFill>
                <a:schemeClr val="accent1">
                  <a:lumMod val="50000"/>
                </a:schemeClr>
              </a:solidFill>
              <a:effectLst>
                <a:glow rad="635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3074" name="Picture 2" descr="C:\Users\spravce\AppData\Local\Microsoft\Windows\Temporary Internet Files\Content.IE5\BL96J1IA\MC900440442[1].wmf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3503" y="270540"/>
            <a:ext cx="1828800" cy="1158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847099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/>
          <p:nvPr/>
        </p:nvSpPr>
        <p:spPr>
          <a:xfrm>
            <a:off x="348011" y="2976908"/>
            <a:ext cx="8427066" cy="1151789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 w="825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8" name="Obdélník 17"/>
          <p:cNvSpPr/>
          <p:nvPr/>
        </p:nvSpPr>
        <p:spPr>
          <a:xfrm>
            <a:off x="316471" y="110316"/>
            <a:ext cx="4213534" cy="52322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TextovéPole 18"/>
          <p:cNvSpPr txBox="1"/>
          <p:nvPr/>
        </p:nvSpPr>
        <p:spPr>
          <a:xfrm>
            <a:off x="421535" y="114289"/>
            <a:ext cx="60014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chemeClr val="accent1">
                    <a:lumMod val="50000"/>
                  </a:schemeClr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3</a:t>
            </a:r>
            <a:r>
              <a:rPr lang="cs-CZ" sz="2800" b="1" dirty="0" smtClean="0">
                <a:solidFill>
                  <a:schemeClr val="accent1">
                    <a:lumMod val="50000"/>
                  </a:schemeClr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) </a:t>
            </a:r>
            <a:r>
              <a:rPr lang="cs-CZ" sz="2800" b="1" dirty="0">
                <a:solidFill>
                  <a:schemeClr val="accent1">
                    <a:lumMod val="50000"/>
                  </a:schemeClr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Upravte dané </a:t>
            </a:r>
            <a:r>
              <a:rPr lang="cs-CZ" sz="2800" b="1" dirty="0" smtClean="0">
                <a:solidFill>
                  <a:schemeClr val="accent1">
                    <a:lumMod val="50000"/>
                  </a:schemeClr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zlomky :</a:t>
            </a:r>
            <a:endParaRPr lang="cs-CZ" sz="2800" b="1" dirty="0">
              <a:solidFill>
                <a:schemeClr val="accent1">
                  <a:lumMod val="50000"/>
                </a:schemeClr>
              </a:solidFill>
              <a:effectLst>
                <a:glow rad="635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20" name="Obdélník 19"/>
          <p:cNvSpPr/>
          <p:nvPr/>
        </p:nvSpPr>
        <p:spPr>
          <a:xfrm>
            <a:off x="316471" y="777752"/>
            <a:ext cx="8427066" cy="1151595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 w="825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ovéPole 20"/>
              <p:cNvSpPr txBox="1"/>
              <p:nvPr/>
            </p:nvSpPr>
            <p:spPr>
              <a:xfrm>
                <a:off x="581476" y="1091939"/>
                <a:ext cx="1308233" cy="523220"/>
              </a:xfrm>
              <a:prstGeom prst="rect">
                <a:avLst/>
              </a:prstGeom>
              <a:noFill/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b="1" i="1" dirty="0" smtClean="0">
                          <a:solidFill>
                            <a:srgbClr val="FFFF00"/>
                          </a:solidFill>
                          <a:effectLst>
                            <a:glow rad="63500">
                              <a:schemeClr val="accent1">
                                <a:satMod val="175000"/>
                                <a:alpha val="40000"/>
                              </a:schemeClr>
                            </a:glow>
                          </a:effectLst>
                          <a:latin typeface="Cambria Math" pitchFamily="18" charset="0"/>
                          <a:ea typeface="Cambria Math" pitchFamily="18" charset="0"/>
                        </a:rPr>
                        <m:t>𝒂</m:t>
                      </m:r>
                      <m:r>
                        <a:rPr lang="cs-CZ" sz="2800" b="1" i="1" dirty="0" smtClean="0">
                          <a:solidFill>
                            <a:srgbClr val="FFFF00"/>
                          </a:solidFill>
                          <a:effectLst>
                            <a:glow rad="63500">
                              <a:schemeClr val="accent1">
                                <a:satMod val="175000"/>
                                <a:alpha val="40000"/>
                              </a:schemeClr>
                            </a:glow>
                          </a:effectLst>
                          <a:latin typeface="Cambria Math" pitchFamily="18" charset="0"/>
                          <a:ea typeface="Cambria Math" pitchFamily="18" charset="0"/>
                        </a:rPr>
                        <m:t>) </m:t>
                      </m:r>
                      <m:r>
                        <a:rPr lang="cs-CZ" sz="2800" b="1" i="1" dirty="0" smtClean="0">
                          <a:solidFill>
                            <a:srgbClr val="FFFF00"/>
                          </a:solidFill>
                          <a:effectLst>
                            <a:glow rad="63500">
                              <a:schemeClr val="accent1">
                                <a:satMod val="175000"/>
                                <a:alpha val="40000"/>
                              </a:schemeClr>
                            </a:glow>
                          </a:effectLst>
                          <a:latin typeface="Cambria Math"/>
                          <a:ea typeface="Cambria Math" pitchFamily="18" charset="0"/>
                        </a:rPr>
                        <m:t>𝟏</m:t>
                      </m:r>
                    </m:oMath>
                  </m:oMathPara>
                </a14:m>
                <a:endParaRPr lang="cs-CZ" sz="2800" b="1" dirty="0">
                  <a:solidFill>
                    <a:srgbClr val="FFFF00"/>
                  </a:solidFill>
                  <a:effectLst>
                    <a:glow rad="63500">
                      <a:schemeClr val="accent1">
                        <a:satMod val="175000"/>
                        <a:alpha val="40000"/>
                      </a:schemeClr>
                    </a:glow>
                  </a:effectLst>
                  <a:latin typeface="Cambria Math" pitchFamily="18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21" name="TextovéPole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1476" y="1091939"/>
                <a:ext cx="1308233" cy="523220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ovéPole 21"/>
              <p:cNvSpPr txBox="1"/>
              <p:nvPr/>
            </p:nvSpPr>
            <p:spPr>
              <a:xfrm>
                <a:off x="2363375" y="1073888"/>
                <a:ext cx="1308233" cy="523220"/>
              </a:xfrm>
              <a:prstGeom prst="rect">
                <a:avLst/>
              </a:prstGeom>
              <a:noFill/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b="1" i="1" dirty="0" smtClean="0">
                          <a:solidFill>
                            <a:srgbClr val="FFFF00"/>
                          </a:solidFill>
                          <a:effectLst>
                            <a:glow rad="63500">
                              <a:schemeClr val="accent1">
                                <a:satMod val="175000"/>
                                <a:alpha val="40000"/>
                              </a:schemeClr>
                            </a:glow>
                          </a:effectLst>
                          <a:latin typeface="Cambria Math"/>
                        </a:rPr>
                        <m:t>𝒃</m:t>
                      </m:r>
                      <m:r>
                        <a:rPr lang="cs-CZ" sz="2800" b="1" i="1" dirty="0" smtClean="0">
                          <a:solidFill>
                            <a:srgbClr val="FFFF00"/>
                          </a:solidFill>
                          <a:effectLst>
                            <a:glow rad="63500">
                              <a:schemeClr val="accent1">
                                <a:satMod val="175000"/>
                                <a:alpha val="40000"/>
                              </a:schemeClr>
                            </a:glow>
                          </a:effectLst>
                          <a:latin typeface="Cambria Math"/>
                        </a:rPr>
                        <m:t>)  </m:t>
                      </m:r>
                      <m:r>
                        <a:rPr lang="cs-CZ" sz="2800" b="1" i="1" dirty="0" smtClean="0">
                          <a:solidFill>
                            <a:srgbClr val="FFFF00"/>
                          </a:solidFill>
                          <a:effectLst>
                            <a:glow rad="63500">
                              <a:schemeClr val="accent1">
                                <a:satMod val="175000"/>
                                <a:alpha val="40000"/>
                              </a:schemeClr>
                            </a:glow>
                          </a:effectLst>
                          <a:latin typeface="Cambria Math"/>
                        </a:rPr>
                        <m:t>𝟏</m:t>
                      </m:r>
                    </m:oMath>
                  </m:oMathPara>
                </a14:m>
                <a:endParaRPr lang="cs-CZ" sz="2800" b="1" dirty="0">
                  <a:solidFill>
                    <a:srgbClr val="FFFF00"/>
                  </a:solidFill>
                  <a:effectLst>
                    <a:glow rad="63500">
                      <a:schemeClr val="accent1">
                        <a:satMod val="175000"/>
                        <a:alpha val="40000"/>
                      </a:schemeClr>
                    </a:glow>
                  </a:effectLst>
                </a:endParaRPr>
              </a:p>
            </p:txBody>
          </p:sp>
        </mc:Choice>
        <mc:Fallback xmlns="">
          <p:sp>
            <p:nvSpPr>
              <p:cNvPr id="22" name="TextovéPole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63375" y="1073888"/>
                <a:ext cx="1308233" cy="523220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ovéPole 22"/>
              <p:cNvSpPr txBox="1"/>
              <p:nvPr/>
            </p:nvSpPr>
            <p:spPr>
              <a:xfrm>
                <a:off x="4229865" y="1092330"/>
                <a:ext cx="1308233" cy="523220"/>
              </a:xfrm>
              <a:prstGeom prst="rect">
                <a:avLst/>
              </a:prstGeom>
              <a:noFill/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b="1" i="1" dirty="0" smtClean="0">
                          <a:solidFill>
                            <a:srgbClr val="FFFF00"/>
                          </a:solidFill>
                          <a:effectLst>
                            <a:glow rad="63500">
                              <a:schemeClr val="accent1">
                                <a:satMod val="175000"/>
                                <a:alpha val="40000"/>
                              </a:schemeClr>
                            </a:glow>
                          </a:effectLst>
                          <a:latin typeface="Cambria Math"/>
                          <a:ea typeface="Cambria Math" pitchFamily="18" charset="0"/>
                        </a:rPr>
                        <m:t>𝒄</m:t>
                      </m:r>
                      <m:r>
                        <a:rPr lang="cs-CZ" sz="2800" b="1" i="1" dirty="0" smtClean="0">
                          <a:solidFill>
                            <a:srgbClr val="FFFF00"/>
                          </a:solidFill>
                          <a:effectLst>
                            <a:glow rad="63500">
                              <a:schemeClr val="accent1">
                                <a:satMod val="175000"/>
                                <a:alpha val="40000"/>
                              </a:schemeClr>
                            </a:glow>
                          </a:effectLst>
                          <a:latin typeface="Cambria Math" pitchFamily="18" charset="0"/>
                          <a:ea typeface="Cambria Math" pitchFamily="18" charset="0"/>
                        </a:rPr>
                        <m:t>) </m:t>
                      </m:r>
                      <m:r>
                        <a:rPr lang="cs-CZ" sz="2800" b="1" i="1" dirty="0" smtClean="0">
                          <a:solidFill>
                            <a:srgbClr val="FFFF00"/>
                          </a:solidFill>
                          <a:effectLst>
                            <a:glow rad="63500">
                              <a:schemeClr val="accent1">
                                <a:satMod val="175000"/>
                                <a:alpha val="40000"/>
                              </a:schemeClr>
                            </a:glow>
                          </a:effectLst>
                          <a:latin typeface="Cambria Math"/>
                          <a:ea typeface="Cambria Math" pitchFamily="18" charset="0"/>
                        </a:rPr>
                        <m:t>𝟏</m:t>
                      </m:r>
                    </m:oMath>
                  </m:oMathPara>
                </a14:m>
                <a:endParaRPr lang="cs-CZ" sz="2800" b="1" dirty="0">
                  <a:solidFill>
                    <a:srgbClr val="FFFF00"/>
                  </a:solidFill>
                  <a:effectLst>
                    <a:glow rad="63500">
                      <a:schemeClr val="accent1">
                        <a:satMod val="175000"/>
                        <a:alpha val="40000"/>
                      </a:schemeClr>
                    </a:glow>
                  </a:effectLst>
                  <a:latin typeface="Cambria Math" pitchFamily="18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23" name="TextovéPole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29865" y="1092330"/>
                <a:ext cx="1308233" cy="523220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ovéPole 23"/>
              <p:cNvSpPr txBox="1"/>
              <p:nvPr/>
            </p:nvSpPr>
            <p:spPr>
              <a:xfrm>
                <a:off x="6317527" y="1092330"/>
                <a:ext cx="1308233" cy="523220"/>
              </a:xfrm>
              <a:prstGeom prst="rect">
                <a:avLst/>
              </a:prstGeom>
              <a:noFill/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b="1" i="1" dirty="0" smtClean="0">
                          <a:solidFill>
                            <a:srgbClr val="FFFF00"/>
                          </a:solidFill>
                          <a:effectLst>
                            <a:glow rad="63500">
                              <a:schemeClr val="accent1">
                                <a:satMod val="175000"/>
                                <a:alpha val="40000"/>
                              </a:schemeClr>
                            </a:glow>
                          </a:effectLst>
                          <a:latin typeface="Cambria Math"/>
                          <a:ea typeface="Cambria Math" pitchFamily="18" charset="0"/>
                        </a:rPr>
                        <m:t>𝒅</m:t>
                      </m:r>
                      <m:r>
                        <a:rPr lang="cs-CZ" sz="2800" b="1" i="1" dirty="0" smtClean="0">
                          <a:solidFill>
                            <a:srgbClr val="FFFF00"/>
                          </a:solidFill>
                          <a:effectLst>
                            <a:glow rad="63500">
                              <a:schemeClr val="accent1">
                                <a:satMod val="175000"/>
                                <a:alpha val="40000"/>
                              </a:schemeClr>
                            </a:glow>
                          </a:effectLst>
                          <a:latin typeface="Cambria Math" pitchFamily="18" charset="0"/>
                          <a:ea typeface="Cambria Math" pitchFamily="18" charset="0"/>
                        </a:rPr>
                        <m:t>)</m:t>
                      </m:r>
                      <m:r>
                        <a:rPr lang="cs-CZ" sz="2800" b="1" i="1" dirty="0" smtClean="0">
                          <a:solidFill>
                            <a:srgbClr val="FFFF00"/>
                          </a:solidFill>
                          <a:effectLst>
                            <a:glow rad="63500">
                              <a:schemeClr val="accent1">
                                <a:satMod val="175000"/>
                                <a:alpha val="40000"/>
                              </a:schemeClr>
                            </a:glow>
                          </a:effectLst>
                          <a:latin typeface="Cambria Math"/>
                          <a:ea typeface="Cambria Math" pitchFamily="18" charset="0"/>
                        </a:rPr>
                        <m:t>𝟏</m:t>
                      </m:r>
                    </m:oMath>
                  </m:oMathPara>
                </a14:m>
                <a:endParaRPr lang="cs-CZ" sz="2800" b="1" dirty="0">
                  <a:solidFill>
                    <a:srgbClr val="FFFF00"/>
                  </a:solidFill>
                  <a:effectLst>
                    <a:glow rad="63500">
                      <a:schemeClr val="accent1">
                        <a:satMod val="175000"/>
                        <a:alpha val="40000"/>
                      </a:schemeClr>
                    </a:glow>
                  </a:effectLst>
                  <a:latin typeface="Cambria Math" pitchFamily="18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24" name="TextovéPole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17527" y="1092330"/>
                <a:ext cx="1308233" cy="523220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ovéPole 24"/>
              <p:cNvSpPr txBox="1"/>
              <p:nvPr/>
            </p:nvSpPr>
            <p:spPr>
              <a:xfrm>
                <a:off x="556630" y="3291192"/>
                <a:ext cx="1308233" cy="523220"/>
              </a:xfrm>
              <a:prstGeom prst="rect">
                <a:avLst/>
              </a:prstGeom>
              <a:noFill/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p:spPr>
            <p:txBody>
              <a:bodyPr wrap="square" rtlCol="0">
                <a:spAutoFit/>
              </a:bodyPr>
              <a:lstStyle/>
              <a:p>
                <a:r>
                  <a:rPr lang="cs-CZ" sz="2800" b="1" dirty="0" smtClean="0">
                    <a:solidFill>
                      <a:srgbClr val="FFFF00"/>
                    </a:solidFill>
                    <a:effectLst>
                      <a:glow rad="63500">
                        <a:schemeClr val="accent1">
                          <a:satMod val="175000"/>
                          <a:alpha val="40000"/>
                        </a:schemeClr>
                      </a:glow>
                    </a:effectLst>
                    <a:ea typeface="Cambria Math" pitchFamily="18" charset="0"/>
                  </a:rPr>
                  <a:t>a</a:t>
                </a:r>
                <a14:m>
                  <m:oMath xmlns:m="http://schemas.openxmlformats.org/officeDocument/2006/math">
                    <m:r>
                      <a:rPr lang="cs-CZ" sz="2800" b="1" i="1" dirty="0" smtClean="0">
                        <a:solidFill>
                          <a:srgbClr val="FFFF00"/>
                        </a:solidFill>
                        <a:effectLst>
                          <a:glow rad="63500">
                            <a:schemeClr val="accent1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 pitchFamily="18" charset="0"/>
                        <a:ea typeface="Cambria Math" pitchFamily="18" charset="0"/>
                      </a:rPr>
                      <m:t>) </m:t>
                    </m:r>
                    <m:r>
                      <a:rPr lang="cs-CZ" sz="2800" b="1" i="1" dirty="0" smtClean="0">
                        <a:solidFill>
                          <a:srgbClr val="FFFF00"/>
                        </a:solidFill>
                        <a:effectLst>
                          <a:glow rad="63500">
                            <a:schemeClr val="accent1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/>
                        <a:ea typeface="Cambria Math" pitchFamily="18" charset="0"/>
                      </a:rPr>
                      <m:t>𝟎</m:t>
                    </m:r>
                  </m:oMath>
                </a14:m>
                <a:endParaRPr lang="cs-CZ" sz="2800" b="1" dirty="0">
                  <a:solidFill>
                    <a:srgbClr val="FFFF00"/>
                  </a:solidFill>
                  <a:effectLst>
                    <a:glow rad="63500">
                      <a:schemeClr val="accent1">
                        <a:satMod val="175000"/>
                        <a:alpha val="40000"/>
                      </a:schemeClr>
                    </a:glow>
                  </a:effectLst>
                  <a:latin typeface="Cambria Math" pitchFamily="18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25" name="TextovéPole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6630" y="3291192"/>
                <a:ext cx="1308233" cy="523220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ovéPole 25"/>
              <p:cNvSpPr txBox="1"/>
              <p:nvPr/>
            </p:nvSpPr>
            <p:spPr>
              <a:xfrm>
                <a:off x="2488210" y="3327678"/>
                <a:ext cx="1308233" cy="523220"/>
              </a:xfrm>
              <a:prstGeom prst="rect">
                <a:avLst/>
              </a:prstGeom>
              <a:noFill/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p:spPr>
            <p:txBody>
              <a:bodyPr wrap="square" rtlCol="0">
                <a:spAutoFit/>
              </a:bodyPr>
              <a:lstStyle/>
              <a:p>
                <a:r>
                  <a:rPr lang="cs-CZ" sz="2800" b="1" dirty="0" smtClean="0">
                    <a:solidFill>
                      <a:srgbClr val="FFFF00"/>
                    </a:solidFill>
                    <a:effectLst>
                      <a:glow rad="63500">
                        <a:schemeClr val="accent1">
                          <a:satMod val="175000"/>
                          <a:alpha val="40000"/>
                        </a:schemeClr>
                      </a:glow>
                    </a:effectLst>
                    <a:ea typeface="Cambria Math" pitchFamily="18" charset="0"/>
                  </a:rPr>
                  <a:t>b</a:t>
                </a:r>
                <a14:m>
                  <m:oMath xmlns:m="http://schemas.openxmlformats.org/officeDocument/2006/math">
                    <m:r>
                      <a:rPr lang="cs-CZ" sz="2800" b="1" i="1" dirty="0" smtClean="0">
                        <a:solidFill>
                          <a:srgbClr val="FFFF00"/>
                        </a:solidFill>
                        <a:effectLst>
                          <a:glow rad="63500">
                            <a:schemeClr val="accent1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 pitchFamily="18" charset="0"/>
                        <a:ea typeface="Cambria Math" pitchFamily="18" charset="0"/>
                      </a:rPr>
                      <m:t>) </m:t>
                    </m:r>
                    <m:r>
                      <a:rPr lang="cs-CZ" sz="2800" b="1" i="1" dirty="0" smtClean="0">
                        <a:solidFill>
                          <a:srgbClr val="FFFF00"/>
                        </a:solidFill>
                        <a:effectLst>
                          <a:glow rad="63500">
                            <a:schemeClr val="accent1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/>
                        <a:ea typeface="Cambria Math" pitchFamily="18" charset="0"/>
                      </a:rPr>
                      <m:t>𝟎</m:t>
                    </m:r>
                  </m:oMath>
                </a14:m>
                <a:endParaRPr lang="cs-CZ" sz="2800" b="1" dirty="0">
                  <a:solidFill>
                    <a:srgbClr val="FFFF00"/>
                  </a:solidFill>
                  <a:effectLst>
                    <a:glow rad="63500">
                      <a:schemeClr val="accent1">
                        <a:satMod val="175000"/>
                        <a:alpha val="40000"/>
                      </a:schemeClr>
                    </a:glow>
                  </a:effectLst>
                  <a:latin typeface="Cambria Math" pitchFamily="18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26" name="TextovéPole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88210" y="3327678"/>
                <a:ext cx="1308233" cy="523220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ovéPole 26"/>
              <p:cNvSpPr txBox="1"/>
              <p:nvPr/>
            </p:nvSpPr>
            <p:spPr>
              <a:xfrm>
                <a:off x="4229037" y="3272167"/>
                <a:ext cx="1308233" cy="523220"/>
              </a:xfrm>
              <a:prstGeom prst="rect">
                <a:avLst/>
              </a:prstGeom>
              <a:noFill/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p:spPr>
            <p:txBody>
              <a:bodyPr wrap="square" rtlCol="0">
                <a:spAutoFit/>
              </a:bodyPr>
              <a:lstStyle/>
              <a:p>
                <a:r>
                  <a:rPr lang="cs-CZ" sz="2800" b="1" dirty="0" smtClean="0">
                    <a:solidFill>
                      <a:srgbClr val="FFFF00"/>
                    </a:solidFill>
                    <a:effectLst>
                      <a:glow rad="63500">
                        <a:schemeClr val="accent1">
                          <a:satMod val="175000"/>
                          <a:alpha val="40000"/>
                        </a:schemeClr>
                      </a:glow>
                    </a:effectLst>
                    <a:ea typeface="Cambria Math" pitchFamily="18" charset="0"/>
                  </a:rPr>
                  <a:t>c</a:t>
                </a:r>
                <a14:m>
                  <m:oMath xmlns:m="http://schemas.openxmlformats.org/officeDocument/2006/math">
                    <m:r>
                      <a:rPr lang="cs-CZ" sz="2800" b="1" i="1" dirty="0" smtClean="0">
                        <a:solidFill>
                          <a:srgbClr val="FFFF00"/>
                        </a:solidFill>
                        <a:effectLst>
                          <a:glow rad="63500">
                            <a:schemeClr val="accent1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 pitchFamily="18" charset="0"/>
                        <a:ea typeface="Cambria Math" pitchFamily="18" charset="0"/>
                      </a:rPr>
                      <m:t>) </m:t>
                    </m:r>
                    <m:r>
                      <a:rPr lang="cs-CZ" sz="2800" b="1" i="1" dirty="0" smtClean="0">
                        <a:solidFill>
                          <a:srgbClr val="FFFF00"/>
                        </a:solidFill>
                        <a:effectLst>
                          <a:glow rad="63500">
                            <a:schemeClr val="accent1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/>
                        <a:ea typeface="Cambria Math" pitchFamily="18" charset="0"/>
                      </a:rPr>
                      <m:t>𝟎</m:t>
                    </m:r>
                  </m:oMath>
                </a14:m>
                <a:endParaRPr lang="cs-CZ" sz="2800" b="1" dirty="0">
                  <a:solidFill>
                    <a:srgbClr val="FFFF00"/>
                  </a:solidFill>
                  <a:effectLst>
                    <a:glow rad="63500">
                      <a:schemeClr val="accent1">
                        <a:satMod val="175000"/>
                        <a:alpha val="40000"/>
                      </a:schemeClr>
                    </a:glow>
                  </a:effectLst>
                  <a:latin typeface="Cambria Math" pitchFamily="18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27" name="TextovéPole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29037" y="3272167"/>
                <a:ext cx="1308233" cy="523220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ovéPole 27"/>
              <p:cNvSpPr txBox="1"/>
              <p:nvPr/>
            </p:nvSpPr>
            <p:spPr>
              <a:xfrm>
                <a:off x="6219620" y="3272167"/>
                <a:ext cx="1308233" cy="523220"/>
              </a:xfrm>
              <a:prstGeom prst="rect">
                <a:avLst/>
              </a:prstGeom>
              <a:noFill/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p:spPr>
            <p:txBody>
              <a:bodyPr wrap="square" rtlCol="0">
                <a:spAutoFit/>
              </a:bodyPr>
              <a:lstStyle/>
              <a:p>
                <a:r>
                  <a:rPr lang="cs-CZ" sz="2800" b="1" dirty="0" smtClean="0">
                    <a:solidFill>
                      <a:srgbClr val="FFFF00"/>
                    </a:solidFill>
                    <a:effectLst>
                      <a:glow rad="63500">
                        <a:schemeClr val="accent1">
                          <a:satMod val="175000"/>
                          <a:alpha val="40000"/>
                        </a:schemeClr>
                      </a:glow>
                    </a:effectLst>
                    <a:ea typeface="Cambria Math" pitchFamily="18" charset="0"/>
                  </a:rPr>
                  <a:t>d</a:t>
                </a:r>
                <a14:m>
                  <m:oMath xmlns:m="http://schemas.openxmlformats.org/officeDocument/2006/math">
                    <m:r>
                      <a:rPr lang="cs-CZ" sz="2800" b="1" i="1" dirty="0" smtClean="0">
                        <a:solidFill>
                          <a:srgbClr val="FFFF00"/>
                        </a:solidFill>
                        <a:effectLst>
                          <a:glow rad="63500">
                            <a:schemeClr val="accent1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 pitchFamily="18" charset="0"/>
                        <a:ea typeface="Cambria Math" pitchFamily="18" charset="0"/>
                      </a:rPr>
                      <m:t>) </m:t>
                    </m:r>
                    <m:r>
                      <a:rPr lang="cs-CZ" sz="2800" b="1" i="1" dirty="0" smtClean="0">
                        <a:solidFill>
                          <a:srgbClr val="FFFF00"/>
                        </a:solidFill>
                        <a:effectLst>
                          <a:glow rad="63500">
                            <a:schemeClr val="accent1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/>
                        <a:ea typeface="Cambria Math" pitchFamily="18" charset="0"/>
                      </a:rPr>
                      <m:t>𝟎</m:t>
                    </m:r>
                  </m:oMath>
                </a14:m>
                <a:endParaRPr lang="cs-CZ" sz="2800" b="1" dirty="0">
                  <a:solidFill>
                    <a:srgbClr val="FFFF00"/>
                  </a:solidFill>
                  <a:effectLst>
                    <a:glow rad="63500">
                      <a:schemeClr val="accent1">
                        <a:satMod val="175000"/>
                        <a:alpha val="40000"/>
                      </a:schemeClr>
                    </a:glow>
                  </a:effectLst>
                  <a:latin typeface="Cambria Math" pitchFamily="18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28" name="TextovéPole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19620" y="3272167"/>
                <a:ext cx="1308233" cy="523220"/>
              </a:xfrm>
              <a:prstGeom prst="rect">
                <a:avLst/>
              </a:prstGeom>
              <a:blipFill rotWithShape="1">
                <a:blip r:embed="rId9"/>
                <a:stretch>
                  <a:fillRect/>
                </a:stretch>
              </a:blip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9" name="Obdélník 28"/>
          <p:cNvSpPr/>
          <p:nvPr/>
        </p:nvSpPr>
        <p:spPr>
          <a:xfrm>
            <a:off x="399514" y="2345040"/>
            <a:ext cx="8344023" cy="52322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TextovéPole 29"/>
          <p:cNvSpPr txBox="1"/>
          <p:nvPr/>
        </p:nvSpPr>
        <p:spPr>
          <a:xfrm>
            <a:off x="331256" y="2340429"/>
            <a:ext cx="39227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chemeClr val="accent1">
                    <a:lumMod val="50000"/>
                  </a:schemeClr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4) </a:t>
            </a:r>
            <a:r>
              <a:rPr lang="cs-CZ" sz="2800" b="1" dirty="0">
                <a:solidFill>
                  <a:schemeClr val="accent1">
                    <a:lumMod val="50000"/>
                  </a:schemeClr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Upravte dané zlomky </a:t>
            </a:r>
            <a:r>
              <a:rPr lang="cs-CZ" sz="2800" b="1" dirty="0" smtClean="0">
                <a:solidFill>
                  <a:schemeClr val="accent1">
                    <a:lumMod val="50000"/>
                  </a:schemeClr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:</a:t>
            </a:r>
            <a:endParaRPr lang="cs-CZ" sz="2800" b="1" dirty="0">
              <a:solidFill>
                <a:schemeClr val="accent1">
                  <a:lumMod val="50000"/>
                </a:schemeClr>
              </a:solidFill>
              <a:effectLst>
                <a:glow rad="635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31" name="Obdélník 30"/>
          <p:cNvSpPr/>
          <p:nvPr/>
        </p:nvSpPr>
        <p:spPr>
          <a:xfrm>
            <a:off x="421073" y="5238367"/>
            <a:ext cx="8427066" cy="1151789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 w="825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ovéPole 31"/>
              <p:cNvSpPr txBox="1"/>
              <p:nvPr/>
            </p:nvSpPr>
            <p:spPr>
              <a:xfrm>
                <a:off x="654538" y="5421010"/>
                <a:ext cx="1308233" cy="721031"/>
              </a:xfrm>
              <a:prstGeom prst="rect">
                <a:avLst/>
              </a:prstGeom>
              <a:noFill/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p:spPr>
            <p:txBody>
              <a:bodyPr wrap="square" rtlCol="0">
                <a:spAutoFit/>
              </a:bodyPr>
              <a:lstStyle/>
              <a:p>
                <a:r>
                  <a:rPr lang="cs-CZ" sz="2800" b="1" dirty="0" smtClean="0">
                    <a:solidFill>
                      <a:srgbClr val="FFFF00"/>
                    </a:solidFill>
                    <a:effectLst>
                      <a:glow rad="63500">
                        <a:schemeClr val="accent1">
                          <a:satMod val="175000"/>
                          <a:alpha val="40000"/>
                        </a:schemeClr>
                      </a:glow>
                    </a:effectLst>
                    <a:ea typeface="Cambria Math" pitchFamily="18" charset="0"/>
                  </a:rPr>
                  <a:t>a</a:t>
                </a:r>
                <a14:m>
                  <m:oMath xmlns:m="http://schemas.openxmlformats.org/officeDocument/2006/math">
                    <m:r>
                      <a:rPr lang="cs-CZ" sz="2800" b="1" i="1" dirty="0" smtClean="0">
                        <a:solidFill>
                          <a:srgbClr val="FFFF00"/>
                        </a:solidFill>
                        <a:effectLst>
                          <a:glow rad="63500">
                            <a:schemeClr val="accent1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 pitchFamily="18" charset="0"/>
                        <a:ea typeface="Cambria Math" pitchFamily="18" charset="0"/>
                      </a:rPr>
                      <m:t>) </m:t>
                    </m:r>
                    <m:f>
                      <m:fPr>
                        <m:ctrlPr>
                          <a:rPr lang="cs-CZ" sz="2800" b="1" i="1" dirty="0" smtClean="0">
                            <a:solidFill>
                              <a:srgbClr val="FFFF00"/>
                            </a:solidFill>
                            <a:effectLst>
                              <a:glow rad="63500">
                                <a:schemeClr val="accent1">
                                  <a:satMod val="175000"/>
                                  <a:alpha val="40000"/>
                                </a:schemeClr>
                              </a:glow>
                            </a:effectLst>
                            <a:latin typeface="Cambria Math"/>
                            <a:ea typeface="Cambria Math" pitchFamily="18" charset="0"/>
                          </a:rPr>
                        </m:ctrlPr>
                      </m:fPr>
                      <m:num>
                        <m:r>
                          <a:rPr lang="cs-CZ" sz="2800" b="1" i="1" dirty="0" smtClean="0">
                            <a:solidFill>
                              <a:srgbClr val="FFFF00"/>
                            </a:solidFill>
                            <a:effectLst>
                              <a:glow rad="63500">
                                <a:schemeClr val="accent1">
                                  <a:satMod val="175000"/>
                                  <a:alpha val="40000"/>
                                </a:schemeClr>
                              </a:glow>
                            </a:effectLst>
                            <a:latin typeface="Cambria Math"/>
                            <a:ea typeface="Cambria Math" pitchFamily="18" charset="0"/>
                          </a:rPr>
                          <m:t>𝟗𝟓</m:t>
                        </m:r>
                      </m:num>
                      <m:den>
                        <m:r>
                          <a:rPr lang="cs-CZ" sz="2800" b="1" i="1" dirty="0" smtClean="0">
                            <a:solidFill>
                              <a:srgbClr val="FFFF00"/>
                            </a:solidFill>
                            <a:effectLst>
                              <a:glow rad="63500">
                                <a:schemeClr val="accent1">
                                  <a:satMod val="175000"/>
                                  <a:alpha val="40000"/>
                                </a:schemeClr>
                              </a:glow>
                            </a:effectLst>
                            <a:latin typeface="Cambria Math"/>
                            <a:ea typeface="Cambria Math" pitchFamily="18" charset="0"/>
                          </a:rPr>
                          <m:t>𝟒𝟒</m:t>
                        </m:r>
                      </m:den>
                    </m:f>
                  </m:oMath>
                </a14:m>
                <a:endParaRPr lang="cs-CZ" sz="2800" b="1" dirty="0">
                  <a:solidFill>
                    <a:srgbClr val="FFFF00"/>
                  </a:solidFill>
                  <a:effectLst>
                    <a:glow rad="63500">
                      <a:schemeClr val="accent1">
                        <a:satMod val="175000"/>
                        <a:alpha val="40000"/>
                      </a:schemeClr>
                    </a:glow>
                  </a:effectLst>
                  <a:latin typeface="Cambria Math" pitchFamily="18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32" name="TextovéPole 3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4538" y="5421010"/>
                <a:ext cx="1308233" cy="721031"/>
              </a:xfrm>
              <a:prstGeom prst="rect">
                <a:avLst/>
              </a:prstGeom>
              <a:blipFill rotWithShape="1">
                <a:blip r:embed="rId10"/>
                <a:stretch>
                  <a:fillRect/>
                </a:stretch>
              </a:blip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3" name="TextovéPole 32"/>
              <p:cNvSpPr txBox="1"/>
              <p:nvPr/>
            </p:nvSpPr>
            <p:spPr>
              <a:xfrm>
                <a:off x="2586118" y="5457496"/>
                <a:ext cx="1308233" cy="721159"/>
              </a:xfrm>
              <a:prstGeom prst="rect">
                <a:avLst/>
              </a:prstGeom>
              <a:noFill/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p:spPr>
            <p:txBody>
              <a:bodyPr wrap="square" rtlCol="0">
                <a:spAutoFit/>
              </a:bodyPr>
              <a:lstStyle/>
              <a:p>
                <a:r>
                  <a:rPr lang="cs-CZ" sz="2800" b="1" dirty="0" smtClean="0">
                    <a:solidFill>
                      <a:srgbClr val="FFFF00"/>
                    </a:solidFill>
                    <a:effectLst>
                      <a:glow rad="63500">
                        <a:schemeClr val="accent1">
                          <a:satMod val="175000"/>
                          <a:alpha val="40000"/>
                        </a:schemeClr>
                      </a:glow>
                    </a:effectLst>
                    <a:ea typeface="Cambria Math" pitchFamily="18" charset="0"/>
                  </a:rPr>
                  <a:t>b</a:t>
                </a:r>
                <a14:m>
                  <m:oMath xmlns:m="http://schemas.openxmlformats.org/officeDocument/2006/math">
                    <m:r>
                      <a:rPr lang="cs-CZ" sz="2800" b="1" i="1" dirty="0" smtClean="0">
                        <a:solidFill>
                          <a:srgbClr val="FFFF00"/>
                        </a:solidFill>
                        <a:effectLst>
                          <a:glow rad="63500">
                            <a:schemeClr val="accent1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 pitchFamily="18" charset="0"/>
                        <a:ea typeface="Cambria Math" pitchFamily="18" charset="0"/>
                      </a:rPr>
                      <m:t>) </m:t>
                    </m:r>
                    <m:f>
                      <m:fPr>
                        <m:ctrlPr>
                          <a:rPr lang="cs-CZ" sz="2800" b="1" i="1" dirty="0" smtClean="0">
                            <a:solidFill>
                              <a:srgbClr val="FFFF00"/>
                            </a:solidFill>
                            <a:effectLst>
                              <a:glow rad="63500">
                                <a:schemeClr val="accent1">
                                  <a:satMod val="175000"/>
                                  <a:alpha val="40000"/>
                                </a:schemeClr>
                              </a:glow>
                            </a:effectLst>
                            <a:latin typeface="Cambria Math"/>
                            <a:ea typeface="Cambria Math" pitchFamily="18" charset="0"/>
                          </a:rPr>
                        </m:ctrlPr>
                      </m:fPr>
                      <m:num>
                        <m:r>
                          <a:rPr lang="cs-CZ" sz="2800" b="1" i="1" dirty="0" smtClean="0">
                            <a:solidFill>
                              <a:srgbClr val="FFFF00"/>
                            </a:solidFill>
                            <a:effectLst>
                              <a:glow rad="63500">
                                <a:schemeClr val="accent1">
                                  <a:satMod val="175000"/>
                                  <a:alpha val="40000"/>
                                </a:schemeClr>
                              </a:glow>
                            </a:effectLst>
                            <a:latin typeface="Cambria Math"/>
                            <a:ea typeface="Cambria Math" pitchFamily="18" charset="0"/>
                          </a:rPr>
                          <m:t>𝟏𝟓𝟖</m:t>
                        </m:r>
                      </m:num>
                      <m:den>
                        <m:r>
                          <a:rPr lang="cs-CZ" sz="2800" b="1" i="1" dirty="0" smtClean="0">
                            <a:solidFill>
                              <a:srgbClr val="FFFF00"/>
                            </a:solidFill>
                            <a:effectLst>
                              <a:glow rad="63500">
                                <a:schemeClr val="accent1">
                                  <a:satMod val="175000"/>
                                  <a:alpha val="40000"/>
                                </a:schemeClr>
                              </a:glow>
                            </a:effectLst>
                            <a:latin typeface="Cambria Math"/>
                            <a:ea typeface="Cambria Math" pitchFamily="18" charset="0"/>
                          </a:rPr>
                          <m:t>𝟖𝟒</m:t>
                        </m:r>
                      </m:den>
                    </m:f>
                  </m:oMath>
                </a14:m>
                <a:endParaRPr lang="cs-CZ" sz="2800" b="1" dirty="0">
                  <a:solidFill>
                    <a:srgbClr val="FFFF00"/>
                  </a:solidFill>
                  <a:effectLst>
                    <a:glow rad="63500">
                      <a:schemeClr val="accent1">
                        <a:satMod val="175000"/>
                        <a:alpha val="40000"/>
                      </a:schemeClr>
                    </a:glow>
                  </a:effectLst>
                  <a:latin typeface="Cambria Math" pitchFamily="18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33" name="TextovéPole 3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86118" y="5457496"/>
                <a:ext cx="1308233" cy="721159"/>
              </a:xfrm>
              <a:prstGeom prst="rect">
                <a:avLst/>
              </a:prstGeom>
              <a:blipFill rotWithShape="1">
                <a:blip r:embed="rId11"/>
                <a:stretch>
                  <a:fillRect/>
                </a:stretch>
              </a:blip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4" name="TextovéPole 33"/>
              <p:cNvSpPr txBox="1"/>
              <p:nvPr/>
            </p:nvSpPr>
            <p:spPr>
              <a:xfrm>
                <a:off x="4326945" y="5401985"/>
                <a:ext cx="1308233" cy="714811"/>
              </a:xfrm>
              <a:prstGeom prst="rect">
                <a:avLst/>
              </a:prstGeom>
              <a:noFill/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p:spPr>
            <p:txBody>
              <a:bodyPr wrap="square" rtlCol="0">
                <a:spAutoFit/>
              </a:bodyPr>
              <a:lstStyle/>
              <a:p>
                <a:r>
                  <a:rPr lang="cs-CZ" sz="2800" b="1" dirty="0" smtClean="0">
                    <a:solidFill>
                      <a:srgbClr val="FFFF00"/>
                    </a:solidFill>
                    <a:effectLst>
                      <a:glow rad="63500">
                        <a:schemeClr val="accent1">
                          <a:satMod val="175000"/>
                          <a:alpha val="40000"/>
                        </a:schemeClr>
                      </a:glow>
                    </a:effectLst>
                    <a:ea typeface="Cambria Math" pitchFamily="18" charset="0"/>
                  </a:rPr>
                  <a:t>c</a:t>
                </a:r>
                <a14:m>
                  <m:oMath xmlns:m="http://schemas.openxmlformats.org/officeDocument/2006/math">
                    <m:r>
                      <a:rPr lang="cs-CZ" sz="2800" b="1" i="1" dirty="0" smtClean="0">
                        <a:solidFill>
                          <a:srgbClr val="FFFF00"/>
                        </a:solidFill>
                        <a:effectLst>
                          <a:glow rad="63500">
                            <a:schemeClr val="accent1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 pitchFamily="18" charset="0"/>
                        <a:ea typeface="Cambria Math" pitchFamily="18" charset="0"/>
                      </a:rPr>
                      <m:t>) </m:t>
                    </m:r>
                    <m:f>
                      <m:fPr>
                        <m:ctrlPr>
                          <a:rPr lang="cs-CZ" sz="2800" b="1" i="1" dirty="0" smtClean="0">
                            <a:solidFill>
                              <a:srgbClr val="FFFF00"/>
                            </a:solidFill>
                            <a:effectLst>
                              <a:glow rad="63500">
                                <a:schemeClr val="accent1">
                                  <a:satMod val="175000"/>
                                  <a:alpha val="40000"/>
                                </a:schemeClr>
                              </a:glow>
                            </a:effectLst>
                            <a:latin typeface="Cambria Math"/>
                            <a:ea typeface="Cambria Math" pitchFamily="18" charset="0"/>
                          </a:rPr>
                        </m:ctrlPr>
                      </m:fPr>
                      <m:num>
                        <m:r>
                          <a:rPr lang="cs-CZ" sz="2800" b="1" i="1" dirty="0" smtClean="0">
                            <a:solidFill>
                              <a:srgbClr val="FFFF00"/>
                            </a:solidFill>
                            <a:effectLst>
                              <a:glow rad="63500">
                                <a:schemeClr val="accent1">
                                  <a:satMod val="175000"/>
                                  <a:alpha val="40000"/>
                                </a:schemeClr>
                              </a:glow>
                            </a:effectLst>
                            <a:latin typeface="Cambria Math"/>
                            <a:ea typeface="Cambria Math" pitchFamily="18" charset="0"/>
                          </a:rPr>
                          <m:t>𝟔𝟒</m:t>
                        </m:r>
                      </m:num>
                      <m:den>
                        <m:r>
                          <a:rPr lang="cs-CZ" sz="2800" b="1" i="1" dirty="0" smtClean="0">
                            <a:solidFill>
                              <a:srgbClr val="FFFF00"/>
                            </a:solidFill>
                            <a:effectLst>
                              <a:glow rad="63500">
                                <a:schemeClr val="accent1">
                                  <a:satMod val="175000"/>
                                  <a:alpha val="40000"/>
                                </a:schemeClr>
                              </a:glow>
                            </a:effectLst>
                            <a:latin typeface="Cambria Math"/>
                            <a:ea typeface="Cambria Math" pitchFamily="18" charset="0"/>
                          </a:rPr>
                          <m:t>𝟗𝟐</m:t>
                        </m:r>
                      </m:den>
                    </m:f>
                  </m:oMath>
                </a14:m>
                <a:endParaRPr lang="cs-CZ" sz="2800" b="1" dirty="0">
                  <a:solidFill>
                    <a:srgbClr val="FFFF00"/>
                  </a:solidFill>
                  <a:effectLst>
                    <a:glow rad="63500">
                      <a:schemeClr val="accent1">
                        <a:satMod val="175000"/>
                        <a:alpha val="40000"/>
                      </a:schemeClr>
                    </a:glow>
                  </a:effectLst>
                  <a:latin typeface="Cambria Math" pitchFamily="18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34" name="TextovéPole 3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26945" y="5401985"/>
                <a:ext cx="1308233" cy="714811"/>
              </a:xfrm>
              <a:prstGeom prst="rect">
                <a:avLst/>
              </a:prstGeom>
              <a:blipFill rotWithShape="1">
                <a:blip r:embed="rId12"/>
                <a:stretch>
                  <a:fillRect/>
                </a:stretch>
              </a:blip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5" name="TextovéPole 34"/>
              <p:cNvSpPr txBox="1"/>
              <p:nvPr/>
            </p:nvSpPr>
            <p:spPr>
              <a:xfrm>
                <a:off x="6317528" y="5401985"/>
                <a:ext cx="1308233" cy="721031"/>
              </a:xfrm>
              <a:prstGeom prst="rect">
                <a:avLst/>
              </a:prstGeom>
              <a:noFill/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p:spPr>
            <p:txBody>
              <a:bodyPr wrap="square" rtlCol="0">
                <a:spAutoFit/>
              </a:bodyPr>
              <a:lstStyle/>
              <a:p>
                <a:r>
                  <a:rPr lang="cs-CZ" sz="2800" b="1" dirty="0" smtClean="0">
                    <a:solidFill>
                      <a:srgbClr val="FFFF00"/>
                    </a:solidFill>
                    <a:effectLst>
                      <a:glow rad="63500">
                        <a:schemeClr val="accent1">
                          <a:satMod val="175000"/>
                          <a:alpha val="40000"/>
                        </a:schemeClr>
                      </a:glow>
                    </a:effectLst>
                    <a:ea typeface="Cambria Math" pitchFamily="18" charset="0"/>
                  </a:rPr>
                  <a:t>d</a:t>
                </a:r>
                <a14:m>
                  <m:oMath xmlns:m="http://schemas.openxmlformats.org/officeDocument/2006/math">
                    <m:r>
                      <a:rPr lang="cs-CZ" sz="2800" b="1" i="1" dirty="0" smtClean="0">
                        <a:solidFill>
                          <a:srgbClr val="FFFF00"/>
                        </a:solidFill>
                        <a:effectLst>
                          <a:glow rad="63500">
                            <a:schemeClr val="accent1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 pitchFamily="18" charset="0"/>
                        <a:ea typeface="Cambria Math" pitchFamily="18" charset="0"/>
                      </a:rPr>
                      <m:t>) </m:t>
                    </m:r>
                    <m:f>
                      <m:fPr>
                        <m:ctrlPr>
                          <a:rPr lang="cs-CZ" sz="2800" b="1" i="1" dirty="0" smtClean="0">
                            <a:solidFill>
                              <a:srgbClr val="FFFF00"/>
                            </a:solidFill>
                            <a:effectLst>
                              <a:glow rad="63500">
                                <a:schemeClr val="accent1">
                                  <a:satMod val="175000"/>
                                  <a:alpha val="40000"/>
                                </a:schemeClr>
                              </a:glow>
                            </a:effectLst>
                            <a:latin typeface="Cambria Math"/>
                            <a:ea typeface="Cambria Math" pitchFamily="18" charset="0"/>
                          </a:rPr>
                        </m:ctrlPr>
                      </m:fPr>
                      <m:num>
                        <m:r>
                          <a:rPr lang="cs-CZ" sz="2800" b="1" i="1" dirty="0" smtClean="0">
                            <a:solidFill>
                              <a:srgbClr val="FFFF00"/>
                            </a:solidFill>
                            <a:effectLst>
                              <a:glow rad="63500">
                                <a:schemeClr val="accent1">
                                  <a:satMod val="175000"/>
                                  <a:alpha val="40000"/>
                                </a:schemeClr>
                              </a:glow>
                            </a:effectLst>
                            <a:latin typeface="Cambria Math"/>
                            <a:ea typeface="Cambria Math" pitchFamily="18" charset="0"/>
                          </a:rPr>
                          <m:t>𝟏</m:t>
                        </m:r>
                      </m:num>
                      <m:den>
                        <m:r>
                          <a:rPr lang="cs-CZ" sz="2800" b="1" i="1" dirty="0" smtClean="0">
                            <a:solidFill>
                              <a:srgbClr val="FFFF00"/>
                            </a:solidFill>
                            <a:effectLst>
                              <a:glow rad="63500">
                                <a:schemeClr val="accent1">
                                  <a:satMod val="175000"/>
                                  <a:alpha val="40000"/>
                                </a:schemeClr>
                              </a:glow>
                            </a:effectLst>
                            <a:latin typeface="Cambria Math"/>
                            <a:ea typeface="Cambria Math" pitchFamily="18" charset="0"/>
                          </a:rPr>
                          <m:t>𝟏𝟓𝟎</m:t>
                        </m:r>
                      </m:den>
                    </m:f>
                  </m:oMath>
                </a14:m>
                <a:endParaRPr lang="cs-CZ" sz="2800" b="1" dirty="0">
                  <a:solidFill>
                    <a:srgbClr val="FFFF00"/>
                  </a:solidFill>
                  <a:effectLst>
                    <a:glow rad="63500">
                      <a:schemeClr val="accent1">
                        <a:satMod val="175000"/>
                        <a:alpha val="40000"/>
                      </a:schemeClr>
                    </a:glow>
                  </a:effectLst>
                  <a:latin typeface="Cambria Math" pitchFamily="18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35" name="TextovéPole 3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17528" y="5401985"/>
                <a:ext cx="1308233" cy="721031"/>
              </a:xfrm>
              <a:prstGeom prst="rect">
                <a:avLst/>
              </a:prstGeom>
              <a:blipFill rotWithShape="1">
                <a:blip r:embed="rId13"/>
                <a:stretch>
                  <a:fillRect/>
                </a:stretch>
              </a:blip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6" name="Obdélník 35"/>
          <p:cNvSpPr/>
          <p:nvPr/>
        </p:nvSpPr>
        <p:spPr>
          <a:xfrm>
            <a:off x="445725" y="4581128"/>
            <a:ext cx="8344023" cy="52322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TextovéPole 36"/>
          <p:cNvSpPr txBox="1"/>
          <p:nvPr/>
        </p:nvSpPr>
        <p:spPr>
          <a:xfrm>
            <a:off x="377467" y="4576517"/>
            <a:ext cx="485280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>
                <a:solidFill>
                  <a:schemeClr val="accent1">
                    <a:lumMod val="50000"/>
                  </a:schemeClr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5</a:t>
            </a:r>
            <a:r>
              <a:rPr lang="cs-CZ" sz="2800" b="1" dirty="0" smtClean="0">
                <a:solidFill>
                  <a:schemeClr val="accent1">
                    <a:lumMod val="50000"/>
                  </a:schemeClr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) Napište převrácené zlomky :</a:t>
            </a:r>
            <a:endParaRPr lang="cs-CZ" sz="2800" b="1" dirty="0">
              <a:solidFill>
                <a:schemeClr val="accent1">
                  <a:lumMod val="50000"/>
                </a:schemeClr>
              </a:solidFill>
              <a:effectLst>
                <a:glow rad="635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38" name="Obdélník 37"/>
          <p:cNvSpPr/>
          <p:nvPr/>
        </p:nvSpPr>
        <p:spPr>
          <a:xfrm>
            <a:off x="6089439" y="84138"/>
            <a:ext cx="2654098" cy="583521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 w="1016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9" name="TextovéPole 38"/>
          <p:cNvSpPr txBox="1"/>
          <p:nvPr/>
        </p:nvSpPr>
        <p:spPr>
          <a:xfrm>
            <a:off x="6362089" y="84138"/>
            <a:ext cx="20497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FF00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Výsledky :</a:t>
            </a:r>
            <a:endParaRPr lang="cs-CZ" sz="3200" b="1" dirty="0">
              <a:solidFill>
                <a:schemeClr val="accent1">
                  <a:lumMod val="50000"/>
                </a:schemeClr>
              </a:solidFill>
              <a:effectLst>
                <a:glow rad="635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170803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32" grpId="0"/>
      <p:bldP spid="33" grpId="0"/>
      <p:bldP spid="34" grpId="0"/>
      <p:bldP spid="3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281448" y="620688"/>
            <a:ext cx="8609307" cy="6120680"/>
          </a:xfrm>
          <a:prstGeom prst="roundRect">
            <a:avLst>
              <a:gd name="adj" fmla="val 3035"/>
            </a:avLst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3" name="Obdélník 2">
            <a:hlinkClick r:id="rId2"/>
          </p:cNvPr>
          <p:cNvSpPr/>
          <p:nvPr/>
        </p:nvSpPr>
        <p:spPr>
          <a:xfrm>
            <a:off x="849423" y="3320988"/>
            <a:ext cx="7585396" cy="64807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ZŠ Dobřichovice – pracovní listy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4" name="Obdélník 3">
            <a:hlinkClick r:id="rId3"/>
          </p:cNvPr>
          <p:cNvSpPr/>
          <p:nvPr/>
        </p:nvSpPr>
        <p:spPr>
          <a:xfrm>
            <a:off x="821891" y="4149080"/>
            <a:ext cx="7585396" cy="648000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>
                <a:solidFill>
                  <a:schemeClr val="tx1"/>
                </a:solidFill>
              </a:rPr>
              <a:t>Matematika pro každého</a:t>
            </a:r>
          </a:p>
        </p:txBody>
      </p:sp>
      <p:sp>
        <p:nvSpPr>
          <p:cNvPr id="5" name="Obdélník 4">
            <a:hlinkClick r:id="rId4"/>
          </p:cNvPr>
          <p:cNvSpPr/>
          <p:nvPr/>
        </p:nvSpPr>
        <p:spPr>
          <a:xfrm>
            <a:off x="895213" y="866676"/>
            <a:ext cx="7590828" cy="64807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Matematické hry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6" name="Obdélník 5">
            <a:hlinkClick r:id="rId5"/>
          </p:cNvPr>
          <p:cNvSpPr/>
          <p:nvPr/>
        </p:nvSpPr>
        <p:spPr>
          <a:xfrm>
            <a:off x="851755" y="2528900"/>
            <a:ext cx="7597352" cy="64807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Moje škola – matematika B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7" name="Obdélník 6">
            <a:hlinkClick r:id="rId6"/>
          </p:cNvPr>
          <p:cNvSpPr/>
          <p:nvPr/>
        </p:nvSpPr>
        <p:spPr>
          <a:xfrm>
            <a:off x="888689" y="1693528"/>
            <a:ext cx="7560418" cy="64807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Moje škola – matematika A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8" name="Obdélník 7">
            <a:hlinkClick r:id="rId3"/>
          </p:cNvPr>
          <p:cNvSpPr/>
          <p:nvPr/>
        </p:nvSpPr>
        <p:spPr>
          <a:xfrm>
            <a:off x="802667" y="5013176"/>
            <a:ext cx="7585396" cy="648000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>
                <a:solidFill>
                  <a:schemeClr val="tx1"/>
                </a:solidFill>
              </a:rPr>
              <a:t>Matematika pro základní školy</a:t>
            </a:r>
          </a:p>
        </p:txBody>
      </p:sp>
      <p:sp>
        <p:nvSpPr>
          <p:cNvPr id="9" name="Obdélník 8">
            <a:hlinkClick r:id="rId7"/>
          </p:cNvPr>
          <p:cNvSpPr/>
          <p:nvPr/>
        </p:nvSpPr>
        <p:spPr>
          <a:xfrm>
            <a:off x="791667" y="5805264"/>
            <a:ext cx="7585396" cy="648000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>
                <a:solidFill>
                  <a:schemeClr val="tx1"/>
                </a:solidFill>
              </a:rPr>
              <a:t>Fyzikální, matematické a chemické tabulky</a:t>
            </a:r>
          </a:p>
        </p:txBody>
      </p:sp>
      <p:sp>
        <p:nvSpPr>
          <p:cNvPr id="10" name="TextovéPole 9"/>
          <p:cNvSpPr txBox="1"/>
          <p:nvPr/>
        </p:nvSpPr>
        <p:spPr>
          <a:xfrm>
            <a:off x="2330213" y="53132"/>
            <a:ext cx="62646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Hypertextové odkazy</a:t>
            </a:r>
            <a:endParaRPr lang="cs-CZ" sz="2800" dirty="0"/>
          </a:p>
        </p:txBody>
      </p:sp>
      <p:pic>
        <p:nvPicPr>
          <p:cNvPr id="11" name="Picture 3" descr="C:\Users\spravce\AppData\Local\Microsoft\Windows\Temporary Internet Files\Content.IE5\BL96J1IA\MC900440428[2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5330" y="186680"/>
            <a:ext cx="1261203" cy="13280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857779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50371" y="1228110"/>
            <a:ext cx="823805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v"/>
            </a:pPr>
            <a:r>
              <a:rPr lang="cs-CZ" sz="1100" dirty="0"/>
              <a:t>MOLNÁR, Josef; LEPÍK, Libor; LIŠKOVÁ, Hana a kol. </a:t>
            </a:r>
            <a:r>
              <a:rPr lang="cs-CZ" sz="1100" i="1" dirty="0"/>
              <a:t>Matematika 7</a:t>
            </a:r>
            <a:r>
              <a:rPr lang="cs-CZ" sz="1100" dirty="0"/>
              <a:t>. Olomouc: </a:t>
            </a:r>
            <a:r>
              <a:rPr lang="cs-CZ" sz="1100" dirty="0" err="1"/>
              <a:t>Prodos</a:t>
            </a:r>
            <a:r>
              <a:rPr lang="cs-CZ" sz="1100" dirty="0"/>
              <a:t>, 1999, ISBN 80-7230-032-6. 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cs-CZ" sz="1100" dirty="0"/>
              <a:t>MULLEROVÁ, Jana; BRANT, Jiří; TAIŠL, Jan a kol. </a:t>
            </a:r>
            <a:r>
              <a:rPr lang="cs-CZ" sz="1100" i="1" dirty="0"/>
              <a:t>Matematika pro 7. ročník</a:t>
            </a:r>
            <a:r>
              <a:rPr lang="cs-CZ" sz="1100" dirty="0"/>
              <a:t>. Praha: Kvarta, 1999, ISBN 80-85510-85-8.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cs-CZ" sz="1100" dirty="0"/>
              <a:t>DYTRYCH, Martin; DOBIASOVÁ, Irena; LIVŇANSKÁ, Libuše. Sbírka úloh z matematiky –početní úlohy. Pohořelice: Fortuna, 2001, ISBN 80-7168-766-9.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cs-CZ" sz="1100" dirty="0"/>
              <a:t>Galerie klipart MS Office 2010</a:t>
            </a:r>
          </a:p>
          <a:p>
            <a:endParaRPr lang="cs-CZ" sz="11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2555776" y="215062"/>
            <a:ext cx="263482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Použité zdroje:</a:t>
            </a:r>
            <a:endParaRPr lang="cs-CZ" sz="2800" dirty="0">
              <a:effectLst>
                <a:glow rad="1397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392377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516</TotalTime>
  <Words>859</Words>
  <Application>Microsoft Office PowerPoint</Application>
  <PresentationFormat>Předvádění na obrazovce (4:3)</PresentationFormat>
  <Paragraphs>132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Cesta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ZŠ Libina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ZŠ Libina</dc:creator>
  <cp:lastModifiedBy>ZŠ Libina</cp:lastModifiedBy>
  <cp:revision>103</cp:revision>
  <dcterms:created xsi:type="dcterms:W3CDTF">2012-09-28T20:15:36Z</dcterms:created>
  <dcterms:modified xsi:type="dcterms:W3CDTF">2013-03-24T07:44:52Z</dcterms:modified>
</cp:coreProperties>
</file>