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301" r:id="rId2"/>
    <p:sldId id="258" r:id="rId3"/>
    <p:sldId id="295" r:id="rId4"/>
    <p:sldId id="296" r:id="rId5"/>
    <p:sldId id="297" r:id="rId6"/>
    <p:sldId id="259" r:id="rId7"/>
    <p:sldId id="286" r:id="rId8"/>
    <p:sldId id="290" r:id="rId9"/>
    <p:sldId id="298" r:id="rId10"/>
    <p:sldId id="299" r:id="rId11"/>
    <p:sldId id="300" r:id="rId12"/>
    <p:sldId id="304" r:id="rId13"/>
    <p:sldId id="306" r:id="rId14"/>
    <p:sldId id="305" r:id="rId15"/>
    <p:sldId id="303" r:id="rId16"/>
    <p:sldId id="307" r:id="rId17"/>
    <p:sldId id="26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6313" autoAdjust="0"/>
  </p:normalViewPr>
  <p:slideViewPr>
    <p:cSldViewPr>
      <p:cViewPr>
        <p:scale>
          <a:sx n="60" d="100"/>
          <a:sy n="60" d="100"/>
        </p:scale>
        <p:origin x="-835" y="-12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6.wmf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11" Type="http://schemas.openxmlformats.org/officeDocument/2006/relationships/image" Target="../media/image6.wmf"/><Relationship Id="rId5" Type="http://schemas.openxmlformats.org/officeDocument/2006/relationships/image" Target="../media/image17.png"/><Relationship Id="rId10" Type="http://schemas.openxmlformats.org/officeDocument/2006/relationships/image" Target="../media/image22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7" Type="http://schemas.openxmlformats.org/officeDocument/2006/relationships/image" Target="../media/image8.wmf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8.wmf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12" Type="http://schemas.openxmlformats.org/officeDocument/2006/relationships/image" Target="../media/image8.wmf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11" Type="http://schemas.openxmlformats.org/officeDocument/2006/relationships/image" Target="../media/image42.png"/><Relationship Id="rId5" Type="http://schemas.openxmlformats.org/officeDocument/2006/relationships/image" Target="../media/image36.png"/><Relationship Id="rId10" Type="http://schemas.openxmlformats.org/officeDocument/2006/relationships/image" Target="../media/image41.png"/><Relationship Id="rId4" Type="http://schemas.openxmlformats.org/officeDocument/2006/relationships/image" Target="../media/image35.png"/><Relationship Id="rId9" Type="http://schemas.openxmlformats.org/officeDocument/2006/relationships/image" Target="../media/image4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11" Type="http://schemas.openxmlformats.org/officeDocument/2006/relationships/image" Target="../media/image5.wmf"/><Relationship Id="rId5" Type="http://schemas.openxmlformats.org/officeDocument/2006/relationships/image" Target="../media/image50.png"/><Relationship Id="rId10" Type="http://schemas.openxmlformats.org/officeDocument/2006/relationships/image" Target="../media/image55.png"/><Relationship Id="rId4" Type="http://schemas.openxmlformats.org/officeDocument/2006/relationships/image" Target="../media/image49.png"/><Relationship Id="rId9" Type="http://schemas.openxmlformats.org/officeDocument/2006/relationships/image" Target="../media/image51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png"/><Relationship Id="rId13" Type="http://schemas.openxmlformats.org/officeDocument/2006/relationships/image" Target="../media/image67.png"/><Relationship Id="rId3" Type="http://schemas.openxmlformats.org/officeDocument/2006/relationships/image" Target="../media/image57.png"/><Relationship Id="rId7" Type="http://schemas.openxmlformats.org/officeDocument/2006/relationships/image" Target="../media/image56.png"/><Relationship Id="rId12" Type="http://schemas.openxmlformats.org/officeDocument/2006/relationships/image" Target="../media/image66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0.png"/><Relationship Id="rId11" Type="http://schemas.openxmlformats.org/officeDocument/2006/relationships/image" Target="../media/image65.png"/><Relationship Id="rId5" Type="http://schemas.openxmlformats.org/officeDocument/2006/relationships/image" Target="../media/image59.png"/><Relationship Id="rId10" Type="http://schemas.openxmlformats.org/officeDocument/2006/relationships/image" Target="../media/image64.png"/><Relationship Id="rId4" Type="http://schemas.openxmlformats.org/officeDocument/2006/relationships/image" Target="../media/image58.png"/><Relationship Id="rId9" Type="http://schemas.openxmlformats.org/officeDocument/2006/relationships/image" Target="../media/image63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3" Type="http://schemas.openxmlformats.org/officeDocument/2006/relationships/image" Target="../media/image68.png"/><Relationship Id="rId7" Type="http://schemas.openxmlformats.org/officeDocument/2006/relationships/image" Target="../media/image6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1.png"/><Relationship Id="rId11" Type="http://schemas.openxmlformats.org/officeDocument/2006/relationships/image" Target="../media/image9.wmf"/><Relationship Id="rId5" Type="http://schemas.openxmlformats.org/officeDocument/2006/relationships/image" Target="../media/image70.png"/><Relationship Id="rId10" Type="http://schemas.openxmlformats.org/officeDocument/2006/relationships/image" Target="../media/image74.png"/><Relationship Id="rId4" Type="http://schemas.openxmlformats.org/officeDocument/2006/relationships/image" Target="../media/image69.png"/><Relationship Id="rId9" Type="http://schemas.openxmlformats.org/officeDocument/2006/relationships/image" Target="../media/image73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png"/><Relationship Id="rId13" Type="http://schemas.openxmlformats.org/officeDocument/2006/relationships/image" Target="../media/image86.png"/><Relationship Id="rId3" Type="http://schemas.openxmlformats.org/officeDocument/2006/relationships/image" Target="../media/image76.png"/><Relationship Id="rId7" Type="http://schemas.openxmlformats.org/officeDocument/2006/relationships/image" Target="../media/image80.png"/><Relationship Id="rId12" Type="http://schemas.openxmlformats.org/officeDocument/2006/relationships/image" Target="../media/image85.pn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9.png"/><Relationship Id="rId11" Type="http://schemas.openxmlformats.org/officeDocument/2006/relationships/image" Target="../media/image84.png"/><Relationship Id="rId5" Type="http://schemas.openxmlformats.org/officeDocument/2006/relationships/image" Target="../media/image78.png"/><Relationship Id="rId10" Type="http://schemas.openxmlformats.org/officeDocument/2006/relationships/image" Target="../media/image83.png"/><Relationship Id="rId4" Type="http://schemas.openxmlformats.org/officeDocument/2006/relationships/image" Target="../media/image77.png"/><Relationship Id="rId9" Type="http://schemas.openxmlformats.org/officeDocument/2006/relationships/image" Target="../media/image82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86296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/>
              <a:t>: </a:t>
            </a:r>
            <a:r>
              <a:rPr lang="cs-CZ" sz="2800" smtClean="0"/>
              <a:t>VY_32_INOVACE_02_05_M7_Hanak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229742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TÉMA</a:t>
            </a:r>
            <a:r>
              <a:rPr lang="cs-CZ" sz="2800" dirty="0"/>
              <a:t>: </a:t>
            </a:r>
            <a:r>
              <a:rPr lang="cs-CZ" sz="2800" dirty="0" smtClean="0"/>
              <a:t>Zlomky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516667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Desetinná čísla a </a:t>
            </a:r>
            <a:r>
              <a:rPr lang="cs-CZ" sz="2800" dirty="0" smtClean="0"/>
              <a:t>zlomky</a:t>
            </a:r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221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417689" y="845726"/>
            <a:ext cx="8609307" cy="5607610"/>
          </a:xfrm>
          <a:prstGeom prst="roundRect">
            <a:avLst>
              <a:gd name="adj" fmla="val 125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275856" y="-5929"/>
            <a:ext cx="1944216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695202" y="1196752"/>
            <a:ext cx="8054280" cy="487375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/>
              <a:t>V řešených příkladech je vysvětleno, jak převádíme zlomky na </a:t>
            </a:r>
            <a:r>
              <a:rPr lang="cs-CZ" sz="1800" dirty="0"/>
              <a:t>desetinná čísla a obráceně. Některé příklady jsou určeny k samostatnému procvičení.</a:t>
            </a:r>
            <a:r>
              <a:rPr lang="cs-CZ" sz="1800" dirty="0"/>
              <a:t> </a:t>
            </a:r>
            <a:endParaRPr lang="cs-CZ" sz="1800" dirty="0"/>
          </a:p>
          <a:p>
            <a:pPr algn="just"/>
            <a:r>
              <a:rPr lang="cs-CZ" sz="1800" dirty="0"/>
              <a:t>Inovativnost </a:t>
            </a:r>
            <a:r>
              <a:rPr lang="cs-CZ" sz="1800" dirty="0"/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8243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30477" y="404665"/>
            <a:ext cx="8578057" cy="122413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55776" y="724345"/>
            <a:ext cx="361188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Zapamatujte si !!!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30477" y="2163809"/>
            <a:ext cx="5493651" cy="3857479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13524" y="2348880"/>
            <a:ext cx="5022572" cy="34563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25853" y="2824621"/>
            <a:ext cx="4866228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Každé desetinné číslo se dá napsat jako zlomek nebo jako smíšené číslo.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1026" name="Picture 2" descr="C:\Users\spravce\AppData\Local\Microsoft\Windows\Temporary Internet Files\Content.IE5\HGW68T4R\MC900438000[7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9838" y="2971800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0677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0145" y="2636912"/>
            <a:ext cx="8349105" cy="3495812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8389" y="404664"/>
            <a:ext cx="8581474" cy="11720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02380" y="1988840"/>
            <a:ext cx="1359668" cy="52322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905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/>
              </a:rPr>
              <a:t>Řešení:</a:t>
            </a:r>
            <a:endParaRPr lang="cs-CZ" sz="2800" dirty="0">
              <a:solidFill>
                <a:srgbClr val="FFFF00"/>
              </a:soli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77978" y="2965137"/>
            <a:ext cx="173770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glow rad="63500">
                    <a:schemeClr val="bg1">
                      <a:lumMod val="75000"/>
                      <a:alpha val="40000"/>
                    </a:schemeClr>
                  </a:glow>
                </a:effectLst>
              </a:rPr>
              <a:t> a)  0,8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effectLst>
                <a:glow rad="63500">
                  <a:schemeClr val="bg1">
                    <a:lumMod val="75000"/>
                    <a:alpha val="40000"/>
                  </a:schemeClr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190" y="424622"/>
            <a:ext cx="90941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arenR"/>
            </a:pPr>
            <a:r>
              <a:rPr lang="cs-CZ" sz="27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Zapište desetinná čísla jako zlomky v základním tvaru:</a:t>
            </a:r>
          </a:p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   a)  0,8                  b)  0,35              c)  0,125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1662048" y="2763031"/>
                <a:ext cx="1296144" cy="92743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=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𝟖</m:t>
                        </m:r>
                      </m:num>
                      <m:den>
                        <m: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𝟎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62048" y="2763031"/>
                <a:ext cx="1296144" cy="927433"/>
              </a:xfrm>
              <a:prstGeom prst="rect">
                <a:avLst/>
              </a:prstGeom>
              <a:blipFill rotWithShape="1">
                <a:blip r:embed="rId2"/>
                <a:stretch>
                  <a:fillRect b="-32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Obdélník 11"/>
          <p:cNvSpPr/>
          <p:nvPr/>
        </p:nvSpPr>
        <p:spPr>
          <a:xfrm>
            <a:off x="436711" y="4044200"/>
            <a:ext cx="173770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glow rad="63500">
                    <a:schemeClr val="bg1">
                      <a:lumMod val="75000"/>
                      <a:alpha val="40000"/>
                    </a:schemeClr>
                  </a:glow>
                </a:effectLst>
              </a:rPr>
              <a:t> b)  0,35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effectLst>
                <a:glow rad="63500">
                  <a:schemeClr val="bg1">
                    <a:lumMod val="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12"/>
              <p:cNvSpPr/>
              <p:nvPr/>
            </p:nvSpPr>
            <p:spPr>
              <a:xfrm>
                <a:off x="1757367" y="3832444"/>
                <a:ext cx="1647801" cy="90082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=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𝟑𝟓</m:t>
                        </m:r>
                      </m:num>
                      <m:den>
                        <m: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𝟎𝟎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57367" y="3832444"/>
                <a:ext cx="1647801" cy="900824"/>
              </a:xfrm>
              <a:prstGeom prst="rect">
                <a:avLst/>
              </a:prstGeom>
              <a:blipFill rotWithShape="1">
                <a:blip r:embed="rId3"/>
                <a:stretch>
                  <a:fillRect b="-74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Obdélník 13"/>
          <p:cNvSpPr/>
          <p:nvPr/>
        </p:nvSpPr>
        <p:spPr>
          <a:xfrm>
            <a:off x="523720" y="5062947"/>
            <a:ext cx="173770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glow rad="63500">
                    <a:schemeClr val="bg1">
                      <a:lumMod val="75000"/>
                      <a:alpha val="40000"/>
                    </a:schemeClr>
                  </a:glow>
                </a:effectLst>
              </a:rPr>
              <a:t> </a:t>
            </a:r>
            <a:r>
              <a:rPr lang="cs-CZ" sz="2800" b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glow rad="63500">
                    <a:schemeClr val="bg1">
                      <a:lumMod val="75000"/>
                      <a:alpha val="40000"/>
                    </a:schemeClr>
                  </a:glow>
                </a:effectLst>
              </a:rPr>
              <a:t>c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glow rad="63500">
                    <a:schemeClr val="bg1">
                      <a:lumMod val="75000"/>
                      <a:alpha val="40000"/>
                    </a:schemeClr>
                  </a:glow>
                </a:effectLst>
              </a:rPr>
              <a:t>)  0,125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effectLst>
                <a:glow rad="63500">
                  <a:schemeClr val="bg1">
                    <a:lumMod val="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bdélník 14"/>
              <p:cNvSpPr/>
              <p:nvPr/>
            </p:nvSpPr>
            <p:spPr>
              <a:xfrm>
                <a:off x="2032078" y="4874145"/>
                <a:ext cx="1647801" cy="90082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=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𝟏𝟐𝟓</m:t>
                        </m:r>
                      </m:num>
                      <m:den>
                        <m: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𝟎𝟎𝟎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5" name="Obdélník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32078" y="4874145"/>
                <a:ext cx="1647801" cy="900824"/>
              </a:xfrm>
              <a:prstGeom prst="rect">
                <a:avLst/>
              </a:prstGeom>
              <a:blipFill rotWithShape="1">
                <a:blip r:embed="rId4"/>
                <a:stretch>
                  <a:fillRect l="-738" b="-68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Obdélník 15"/>
              <p:cNvSpPr/>
              <p:nvPr/>
            </p:nvSpPr>
            <p:spPr>
              <a:xfrm>
                <a:off x="2715508" y="2749988"/>
                <a:ext cx="1501009" cy="89255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=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𝟖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 :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𝟎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: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6" name="Obdélní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15508" y="2749988"/>
                <a:ext cx="1501009" cy="892552"/>
              </a:xfrm>
              <a:prstGeom prst="rect">
                <a:avLst/>
              </a:prstGeom>
              <a:blipFill rotWithShape="1">
                <a:blip r:embed="rId5"/>
                <a:stretch>
                  <a:fillRect l="-2429" b="-68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Obdélník 16"/>
              <p:cNvSpPr/>
              <p:nvPr/>
            </p:nvSpPr>
            <p:spPr>
              <a:xfrm>
                <a:off x="3900377" y="2763031"/>
                <a:ext cx="1501009" cy="89255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=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Obdélník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0377" y="2763031"/>
                <a:ext cx="1501009" cy="892552"/>
              </a:xfrm>
              <a:prstGeom prst="rect">
                <a:avLst/>
              </a:prstGeom>
              <a:blipFill rotWithShape="1">
                <a:blip r:embed="rId6"/>
                <a:stretch>
                  <a:fillRect b="-68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Obdélník 17"/>
              <p:cNvSpPr/>
              <p:nvPr/>
            </p:nvSpPr>
            <p:spPr>
              <a:xfrm>
                <a:off x="3265398" y="3832444"/>
                <a:ext cx="1647801" cy="92743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=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𝟑𝟓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: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𝟎𝟎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: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8" name="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65398" y="3832444"/>
                <a:ext cx="1647801" cy="927433"/>
              </a:xfrm>
              <a:prstGeom prst="rect">
                <a:avLst/>
              </a:prstGeom>
              <a:blipFill rotWithShape="1">
                <a:blip r:embed="rId7"/>
                <a:stretch>
                  <a:fillRect l="-4444" b="-3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Obdélník 18"/>
              <p:cNvSpPr/>
              <p:nvPr/>
            </p:nvSpPr>
            <p:spPr>
              <a:xfrm>
                <a:off x="4577485" y="3832444"/>
                <a:ext cx="1647801" cy="88992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=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𝟕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𝟐𝟎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Obdélník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7485" y="3832444"/>
                <a:ext cx="1647801" cy="889924"/>
              </a:xfrm>
              <a:prstGeom prst="rect">
                <a:avLst/>
              </a:prstGeom>
              <a:blipFill rotWithShape="1">
                <a:blip r:embed="rId8"/>
                <a:stretch>
                  <a:fillRect b="-68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Obdélník 19"/>
              <p:cNvSpPr/>
              <p:nvPr/>
            </p:nvSpPr>
            <p:spPr>
              <a:xfrm>
                <a:off x="3274089" y="4874145"/>
                <a:ext cx="2837810" cy="90082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=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𝟏𝟐𝟓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: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𝟏𝟐𝟓</m:t>
                        </m:r>
                      </m:num>
                      <m:den>
                        <m: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𝟎𝟎𝟎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: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𝟏𝟐𝟓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0" name="Obdélník 1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4089" y="4874145"/>
                <a:ext cx="2837810" cy="900824"/>
              </a:xfrm>
              <a:prstGeom prst="rect">
                <a:avLst/>
              </a:prstGeom>
              <a:blipFill rotWithShape="1">
                <a:blip r:embed="rId9"/>
                <a:stretch>
                  <a:fillRect b="-68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Obdélník 20"/>
              <p:cNvSpPr/>
              <p:nvPr/>
            </p:nvSpPr>
            <p:spPr>
              <a:xfrm>
                <a:off x="5401385" y="4876748"/>
                <a:ext cx="1647801" cy="92762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=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1" name="Obdélník 2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1385" y="4876748"/>
                <a:ext cx="1647801" cy="927626"/>
              </a:xfrm>
              <a:prstGeom prst="rect">
                <a:avLst/>
              </a:prstGeom>
              <a:blipFill rotWithShape="1">
                <a:blip r:embed="rId10"/>
                <a:stretch>
                  <a:fillRect b="-32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D1R1SU0N\MC900440424[5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2442" y="1726246"/>
            <a:ext cx="1827212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0267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0145" y="2636912"/>
            <a:ext cx="8349105" cy="3495812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8389" y="404664"/>
            <a:ext cx="8581474" cy="11720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02380" y="1988840"/>
            <a:ext cx="1359668" cy="52322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905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/>
              </a:rPr>
              <a:t>Řešení:</a:t>
            </a:r>
            <a:endParaRPr lang="cs-CZ" sz="2800" dirty="0">
              <a:solidFill>
                <a:srgbClr val="FFFF00"/>
              </a:soli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77978" y="2965137"/>
            <a:ext cx="173770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glow rad="63500">
                    <a:schemeClr val="bg1">
                      <a:lumMod val="75000"/>
                      <a:alpha val="40000"/>
                    </a:schemeClr>
                  </a:glow>
                </a:effectLst>
              </a:rPr>
              <a:t> a)  3,4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effectLst>
                <a:glow rad="63500">
                  <a:schemeClr val="bg1">
                    <a:lumMod val="75000"/>
                    <a:alpha val="40000"/>
                  </a:schemeClr>
                </a:glo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7190" y="424622"/>
            <a:ext cx="90941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2)  Zapište desetinná čísla jako smíšená čísla:</a:t>
            </a:r>
          </a:p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   a)  3,4                  b)  5,45              c) 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8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,125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1757367" y="2763031"/>
                <a:ext cx="1296144" cy="891078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= 3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𝟎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57367" y="2763031"/>
                <a:ext cx="1296144" cy="891078"/>
              </a:xfrm>
              <a:prstGeom prst="rect">
                <a:avLst/>
              </a:prstGeom>
              <a:blipFill rotWithShape="1">
                <a:blip r:embed="rId2"/>
                <a:stretch>
                  <a:fillRect l="-6103" b="-75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Obdélník 7"/>
          <p:cNvSpPr/>
          <p:nvPr/>
        </p:nvSpPr>
        <p:spPr>
          <a:xfrm>
            <a:off x="436711" y="4044200"/>
            <a:ext cx="173770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glow rad="63500">
                    <a:schemeClr val="bg1">
                      <a:lumMod val="75000"/>
                      <a:alpha val="40000"/>
                    </a:schemeClr>
                  </a:glow>
                </a:effectLst>
              </a:rPr>
              <a:t> b)  5,45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effectLst>
                <a:glow rad="63500">
                  <a:schemeClr val="bg1">
                    <a:lumMod val="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1907704" y="3832444"/>
                <a:ext cx="1647801" cy="90082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=  5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𝟒𝟓</m:t>
                        </m:r>
                      </m:num>
                      <m:den>
                        <m: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𝟎𝟎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7704" y="3832444"/>
                <a:ext cx="1647801" cy="900824"/>
              </a:xfrm>
              <a:prstGeom prst="rect">
                <a:avLst/>
              </a:prstGeom>
              <a:blipFill rotWithShape="1">
                <a:blip r:embed="rId3"/>
                <a:stretch>
                  <a:fillRect l="-2963" b="-74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Obdélník 9"/>
          <p:cNvSpPr/>
          <p:nvPr/>
        </p:nvSpPr>
        <p:spPr>
          <a:xfrm>
            <a:off x="559711" y="5097210"/>
            <a:ext cx="173770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glow rad="63500">
                    <a:schemeClr val="bg1">
                      <a:lumMod val="75000"/>
                      <a:alpha val="40000"/>
                    </a:schemeClr>
                  </a:glow>
                </a:effectLst>
              </a:rPr>
              <a:t> </a:t>
            </a:r>
            <a:r>
              <a:rPr lang="cs-CZ" sz="2800" b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glow rad="63500">
                    <a:schemeClr val="bg1">
                      <a:lumMod val="75000"/>
                      <a:alpha val="40000"/>
                    </a:schemeClr>
                  </a:glow>
                </a:effectLst>
              </a:rPr>
              <a:t>c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glow rad="63500">
                    <a:schemeClr val="bg1">
                      <a:lumMod val="75000"/>
                      <a:alpha val="40000"/>
                    </a:schemeClr>
                  </a:glow>
                </a:effectLst>
              </a:rPr>
              <a:t>)  8,125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effectLst>
                <a:glow rad="63500">
                  <a:schemeClr val="bg1">
                    <a:lumMod val="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bdélník 10"/>
              <p:cNvSpPr/>
              <p:nvPr/>
            </p:nvSpPr>
            <p:spPr>
              <a:xfrm>
                <a:off x="2021886" y="4874145"/>
                <a:ext cx="2035866" cy="90082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= 8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𝟏𝟐𝟓</m:t>
                        </m:r>
                      </m:num>
                      <m:den>
                        <m: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𝟎𝟎𝟎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1886" y="4874145"/>
                <a:ext cx="2035866" cy="900824"/>
              </a:xfrm>
              <a:prstGeom prst="rect">
                <a:avLst/>
              </a:prstGeom>
              <a:blipFill rotWithShape="1">
                <a:blip r:embed="rId4"/>
                <a:stretch>
                  <a:fillRect b="-68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2478724" y="2763031"/>
                <a:ext cx="2545220" cy="89255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=  3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 :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𝟎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: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78724" y="2763031"/>
                <a:ext cx="2545220" cy="892552"/>
              </a:xfrm>
              <a:prstGeom prst="rect">
                <a:avLst/>
              </a:prstGeom>
              <a:blipFill rotWithShape="1">
                <a:blip r:embed="rId5"/>
                <a:stretch>
                  <a:fillRect b="-68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12"/>
              <p:cNvSpPr/>
              <p:nvPr/>
            </p:nvSpPr>
            <p:spPr>
              <a:xfrm>
                <a:off x="4273439" y="2763031"/>
                <a:ext cx="1501009" cy="92743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= 3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73439" y="2763031"/>
                <a:ext cx="1501009" cy="927433"/>
              </a:xfrm>
              <a:prstGeom prst="rect">
                <a:avLst/>
              </a:prstGeom>
              <a:blipFill rotWithShape="1">
                <a:blip r:embed="rId6"/>
                <a:stretch>
                  <a:fillRect b="-32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3226154" y="3839137"/>
                <a:ext cx="2290740" cy="90082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= 5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𝟒𝟓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: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𝟎𝟎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: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26154" y="3839137"/>
                <a:ext cx="2290740" cy="900824"/>
              </a:xfrm>
              <a:prstGeom prst="rect">
                <a:avLst/>
              </a:prstGeom>
              <a:blipFill rotWithShape="1">
                <a:blip r:embed="rId7"/>
                <a:stretch>
                  <a:fillRect b="-67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bdélník 14"/>
              <p:cNvSpPr/>
              <p:nvPr/>
            </p:nvSpPr>
            <p:spPr>
              <a:xfrm>
                <a:off x="5148064" y="3825832"/>
                <a:ext cx="1647801" cy="92743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= 5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𝟗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𝟐𝟎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5" name="Obdélník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064" y="3825832"/>
                <a:ext cx="1647801" cy="927433"/>
              </a:xfrm>
              <a:prstGeom prst="rect">
                <a:avLst/>
              </a:prstGeom>
              <a:blipFill rotWithShape="1">
                <a:blip r:embed="rId8"/>
                <a:stretch>
                  <a:fillRect b="-26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Obdélník 15"/>
              <p:cNvSpPr/>
              <p:nvPr/>
            </p:nvSpPr>
            <p:spPr>
              <a:xfrm>
                <a:off x="3605039" y="4883304"/>
                <a:ext cx="2837810" cy="90082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= 8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𝟏𝟐𝟓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: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𝟏𝟐𝟓</m:t>
                        </m:r>
                      </m:num>
                      <m:den>
                        <m: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𝟎𝟎𝟎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: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𝟏𝟐𝟓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6" name="Obdélní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5039" y="4883304"/>
                <a:ext cx="2837810" cy="900824"/>
              </a:xfrm>
              <a:prstGeom prst="rect">
                <a:avLst/>
              </a:prstGeom>
              <a:blipFill rotWithShape="1">
                <a:blip r:embed="rId9"/>
                <a:stretch>
                  <a:fillRect b="-67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Obdélník 16"/>
              <p:cNvSpPr/>
              <p:nvPr/>
            </p:nvSpPr>
            <p:spPr>
              <a:xfrm>
                <a:off x="5928332" y="4895007"/>
                <a:ext cx="1647801" cy="92762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= 8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Obdélník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28332" y="4895007"/>
                <a:ext cx="1647801" cy="927626"/>
              </a:xfrm>
              <a:prstGeom prst="rect">
                <a:avLst/>
              </a:prstGeom>
              <a:blipFill rotWithShape="1">
                <a:blip r:embed="rId10"/>
                <a:stretch>
                  <a:fillRect b="-32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D1R1SU0N\MC900440424[5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5288" y="1758791"/>
            <a:ext cx="1827212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2419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4314" y="2549818"/>
            <a:ext cx="8784976" cy="1296144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425460" y="2750756"/>
            <a:ext cx="8382684" cy="894269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30478" y="404664"/>
            <a:ext cx="3878858" cy="1656183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13350" y="836712"/>
            <a:ext cx="361188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Zapamatujte si !!!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-533300" y="2786872"/>
            <a:ext cx="10329959" cy="6394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700" b="1" dirty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D</a:t>
            </a:r>
            <a:r>
              <a:rPr lang="cs-CZ" sz="27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esetinné </a:t>
            </a:r>
            <a:r>
              <a:rPr lang="cs-CZ" sz="2700" b="1" dirty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zlomky </a:t>
            </a:r>
            <a:r>
              <a:rPr lang="cs-CZ" sz="27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mají ve jmenovateli 10, 100, 1000, … </a:t>
            </a:r>
            <a:endParaRPr lang="cs-CZ" sz="27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53677" y="4252040"/>
            <a:ext cx="8756004" cy="2088231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413523" y="4499016"/>
            <a:ext cx="8395012" cy="1625233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56374" y="4592449"/>
            <a:ext cx="7736757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Každý zlomek se jmenovatelem 10,100,1000, … můžeme zapsat jako desetinné číslo.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4098" name="Picture 2" descr="C:\Users\spravce\AppData\Local\Microsoft\Windows\Temporary Internet Files\Content.IE5\BL96J1IA\MC9004404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78148"/>
            <a:ext cx="2240880" cy="1692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2531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336648" y="3060169"/>
            <a:ext cx="8349105" cy="2808312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42489" y="500467"/>
            <a:ext cx="8581474" cy="144016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336648" y="2335396"/>
            <a:ext cx="1359668" cy="52322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905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/>
              </a:rPr>
              <a:t>Řešení:</a:t>
            </a:r>
            <a:endParaRPr lang="cs-CZ" sz="2800" dirty="0">
              <a:solidFill>
                <a:srgbClr val="FFFF00"/>
              </a:solidFill>
              <a:effectLst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261290" y="520425"/>
                <a:ext cx="9094156" cy="13429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7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3)  Napište zlomky jako desetinná čísla:</a:t>
                </a:r>
              </a:p>
              <a:p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   a)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𝟗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      </a:t>
                </a:r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b)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𝟏𝟏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𝟏𝟎</m:t>
                        </m:r>
                        <m:r>
                          <a:rPr lang="cs-CZ" sz="36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𝟎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      </a:t>
                </a:r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c)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𝟏𝟐𝟑</m:t>
                        </m:r>
                      </m:num>
                      <m:den>
                        <m:r>
                          <a:rPr lang="cs-CZ" sz="36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  <m:r>
                          <a:rPr lang="cs-CZ" sz="36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𝟎𝟎</m:t>
                        </m:r>
                        <m:r>
                          <a:rPr lang="cs-CZ" sz="36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𝟎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     </a:t>
                </a:r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d)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𝟗</m:t>
                        </m:r>
                      </m:num>
                      <m:den>
                        <m:r>
                          <a:rPr lang="cs-CZ" sz="36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𝟏𝟎𝟎𝟎</m:t>
                        </m:r>
                      </m:den>
                    </m:f>
                  </m:oMath>
                </a14:m>
                <a:endParaRPr lang="cs-CZ" sz="3600" b="1" dirty="0" smtClean="0">
                  <a:solidFill>
                    <a:schemeClr val="accent1">
                      <a:lumMod val="50000"/>
                    </a:schemeClr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1290" y="520425"/>
                <a:ext cx="9094156" cy="1342932"/>
              </a:xfrm>
              <a:prstGeom prst="rect">
                <a:avLst/>
              </a:prstGeom>
              <a:blipFill rotWithShape="1">
                <a:blip r:embed="rId2"/>
                <a:stretch>
                  <a:fillRect l="-1609" t="-5882" b="-13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Obdélník 16"/>
              <p:cNvSpPr/>
              <p:nvPr/>
            </p:nvSpPr>
            <p:spPr>
              <a:xfrm>
                <a:off x="618549" y="3355001"/>
                <a:ext cx="1296144" cy="92743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a)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𝟗</m:t>
                        </m:r>
                      </m:num>
                      <m:den>
                        <m: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𝟎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Obdélník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8549" y="3355001"/>
                <a:ext cx="1296144" cy="927433"/>
              </a:xfrm>
              <a:prstGeom prst="rect">
                <a:avLst/>
              </a:prstGeom>
              <a:blipFill rotWithShape="1">
                <a:blip r:embed="rId3"/>
                <a:stretch>
                  <a:fillRect b="-32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Obdélník 18"/>
              <p:cNvSpPr/>
              <p:nvPr/>
            </p:nvSpPr>
            <p:spPr>
              <a:xfrm>
                <a:off x="489212" y="4563647"/>
                <a:ext cx="1647801" cy="92743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b)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𝟏𝟏</m:t>
                        </m:r>
                      </m:num>
                      <m:den>
                        <m: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𝟎𝟎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Obdélník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9212" y="4563647"/>
                <a:ext cx="1647801" cy="927433"/>
              </a:xfrm>
              <a:prstGeom prst="rect">
                <a:avLst/>
              </a:prstGeom>
              <a:blipFill rotWithShape="1">
                <a:blip r:embed="rId4"/>
                <a:stretch>
                  <a:fillRect b="-26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Obdélník 20"/>
              <p:cNvSpPr/>
              <p:nvPr/>
            </p:nvSpPr>
            <p:spPr>
              <a:xfrm>
                <a:off x="4209997" y="3364497"/>
                <a:ext cx="2035866" cy="90082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c)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𝟏𝟐𝟑</m:t>
                        </m:r>
                      </m:num>
                      <m:den>
                        <m: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𝟎𝟎𝟎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1" name="Obdélník 2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09997" y="3364497"/>
                <a:ext cx="2035866" cy="900824"/>
              </a:xfrm>
              <a:prstGeom prst="rect">
                <a:avLst/>
              </a:prstGeom>
              <a:blipFill rotWithShape="1">
                <a:blip r:embed="rId5"/>
                <a:stretch>
                  <a:fillRect b="-60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Obdélník 21"/>
          <p:cNvSpPr/>
          <p:nvPr/>
        </p:nvSpPr>
        <p:spPr>
          <a:xfrm>
            <a:off x="1196816" y="3557107"/>
            <a:ext cx="254522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glow rad="63500">
                    <a:schemeClr val="bg1">
                      <a:lumMod val="75000"/>
                      <a:alpha val="40000"/>
                    </a:schemeClr>
                  </a:glow>
                </a:effectLst>
              </a:rPr>
              <a:t> = 0,9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  <a:effectLst>
                <a:glow rad="63500">
                  <a:schemeClr val="bg1">
                    <a:lumMod val="75000"/>
                    <a:alpha val="40000"/>
                  </a:schemeClr>
                </a:glo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451296" y="4762331"/>
            <a:ext cx="229074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glow rad="63500">
                    <a:schemeClr val="bg1">
                      <a:lumMod val="75000"/>
                      <a:alpha val="40000"/>
                    </a:schemeClr>
                  </a:glow>
                </a:effectLst>
              </a:rPr>
              <a:t> = 0,11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  <a:effectLst>
                <a:glow rad="63500">
                  <a:schemeClr val="bg1">
                    <a:lumMod val="75000"/>
                    <a:alpha val="40000"/>
                  </a:schemeClr>
                </a:glo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5227930" y="3553299"/>
            <a:ext cx="283781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glow rad="63500">
                    <a:schemeClr val="bg1">
                      <a:lumMod val="75000"/>
                      <a:alpha val="40000"/>
                    </a:schemeClr>
                  </a:glow>
                </a:effectLst>
              </a:rPr>
              <a:t> = 0,123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  <a:effectLst>
                <a:glow rad="63500">
                  <a:schemeClr val="bg1">
                    <a:lumMod val="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Obdélník 28"/>
              <p:cNvSpPr/>
              <p:nvPr/>
            </p:nvSpPr>
            <p:spPr>
              <a:xfrm>
                <a:off x="4209997" y="4560128"/>
                <a:ext cx="2035866" cy="90082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d)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𝟗</m:t>
                        </m:r>
                      </m:num>
                      <m:den>
                        <m: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𝟎𝟎𝟎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9" name="Obdélník 2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09997" y="4560128"/>
                <a:ext cx="2035866" cy="900824"/>
              </a:xfrm>
              <a:prstGeom prst="rect">
                <a:avLst/>
              </a:prstGeom>
              <a:blipFill rotWithShape="1">
                <a:blip r:embed="rId6"/>
                <a:stretch>
                  <a:fillRect b="-60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Obdélník 29"/>
          <p:cNvSpPr/>
          <p:nvPr/>
        </p:nvSpPr>
        <p:spPr>
          <a:xfrm>
            <a:off x="5259382" y="4791779"/>
            <a:ext cx="283781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glow rad="63500">
                    <a:schemeClr val="bg1">
                      <a:lumMod val="75000"/>
                      <a:alpha val="40000"/>
                    </a:schemeClr>
                  </a:glow>
                </a:effectLst>
              </a:rPr>
              <a:t> = 0,009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  <a:effectLst>
                <a:glow rad="63500">
                  <a:schemeClr val="bg1">
                    <a:lumMod val="75000"/>
                    <a:alpha val="40000"/>
                  </a:schemeClr>
                </a:glow>
              </a:effectLst>
            </a:endParaRPr>
          </a:p>
        </p:txBody>
      </p:sp>
      <p:pic>
        <p:nvPicPr>
          <p:cNvPr id="5123" name="Picture 3" descr="C:\Users\spravce\AppData\Local\Microsoft\Windows\Temporary Internet Files\Content.IE5\HGW68T4R\MC90043799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991" y="1940627"/>
            <a:ext cx="1665762" cy="1587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4348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/>
      <p:bldP spid="21" grpId="0"/>
      <p:bldP spid="22" grpId="0"/>
      <p:bldP spid="24" grpId="0"/>
      <p:bldP spid="26" grpId="0"/>
      <p:bldP spid="29" grpId="0"/>
      <p:bldP spid="3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bdélník 17"/>
          <p:cNvSpPr/>
          <p:nvPr/>
        </p:nvSpPr>
        <p:spPr>
          <a:xfrm>
            <a:off x="336648" y="3060169"/>
            <a:ext cx="8349105" cy="2808312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242489" y="312698"/>
            <a:ext cx="8581474" cy="144016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336648" y="2335396"/>
            <a:ext cx="1359668" cy="52322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905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/>
              </a:rPr>
              <a:t>Řešení:</a:t>
            </a:r>
            <a:endParaRPr lang="cs-CZ" sz="2800" dirty="0">
              <a:solidFill>
                <a:srgbClr val="FFFF00"/>
              </a:solidFill>
              <a:effectLst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261290" y="332656"/>
                <a:ext cx="9094156" cy="13429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7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4)  Napište zlomky jako desetinná čísla:</a:t>
                </a:r>
              </a:p>
              <a:p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   a)  15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    </a:t>
                </a:r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b) 6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𝟐𝟐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𝟏𝟎</m:t>
                        </m:r>
                        <m:r>
                          <a:rPr lang="cs-CZ" sz="36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𝟎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    </a:t>
                </a:r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c) 2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𝟐𝟓𝟑</m:t>
                        </m:r>
                      </m:num>
                      <m:den>
                        <m:r>
                          <a:rPr lang="cs-CZ" sz="36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  <m:r>
                          <a:rPr lang="cs-CZ" sz="36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𝟎𝟎</m:t>
                        </m:r>
                        <m:r>
                          <a:rPr lang="cs-CZ" sz="36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𝟎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    </a:t>
                </a:r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d) 8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6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𝟏𝟎𝟎𝟎</m:t>
                        </m:r>
                      </m:den>
                    </m:f>
                  </m:oMath>
                </a14:m>
                <a:endParaRPr lang="cs-CZ" sz="3600" b="1" dirty="0" smtClean="0">
                  <a:solidFill>
                    <a:schemeClr val="accent1">
                      <a:lumMod val="50000"/>
                    </a:schemeClr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1290" y="332656"/>
                <a:ext cx="9094156" cy="1342932"/>
              </a:xfrm>
              <a:prstGeom prst="rect">
                <a:avLst/>
              </a:prstGeom>
              <a:blipFill rotWithShape="1">
                <a:blip r:embed="rId2"/>
                <a:stretch>
                  <a:fillRect l="-1609" t="-6364" b="-227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Obdélník 21"/>
              <p:cNvSpPr/>
              <p:nvPr/>
            </p:nvSpPr>
            <p:spPr>
              <a:xfrm>
                <a:off x="400172" y="3355001"/>
                <a:ext cx="1723556" cy="92743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a) 15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𝟎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2" name="Obdélník 2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0172" y="3355001"/>
                <a:ext cx="1723556" cy="927433"/>
              </a:xfrm>
              <a:prstGeom prst="rect">
                <a:avLst/>
              </a:prstGeom>
              <a:blipFill rotWithShape="1">
                <a:blip r:embed="rId3"/>
                <a:stretch>
                  <a:fillRect l="-709" b="-32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Obdélník 22"/>
              <p:cNvSpPr/>
              <p:nvPr/>
            </p:nvSpPr>
            <p:spPr>
              <a:xfrm>
                <a:off x="438049" y="4560128"/>
                <a:ext cx="1647801" cy="92743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b) 6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𝟐𝟐</m:t>
                        </m:r>
                      </m:num>
                      <m:den>
                        <m: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𝟎𝟎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3" name="Obdélník 2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8049" y="4560128"/>
                <a:ext cx="1647801" cy="927433"/>
              </a:xfrm>
              <a:prstGeom prst="rect">
                <a:avLst/>
              </a:prstGeom>
              <a:blipFill rotWithShape="1">
                <a:blip r:embed="rId4"/>
                <a:stretch>
                  <a:fillRect l="-2593" b="-32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Obdélník 23"/>
              <p:cNvSpPr/>
              <p:nvPr/>
            </p:nvSpPr>
            <p:spPr>
              <a:xfrm>
                <a:off x="4209997" y="3364497"/>
                <a:ext cx="2035866" cy="90082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c) 2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𝟐𝟓𝟑</m:t>
                        </m:r>
                      </m:num>
                      <m:den>
                        <m: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𝟎𝟎𝟎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4" name="Obdélník 2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09997" y="3364497"/>
                <a:ext cx="2035866" cy="900824"/>
              </a:xfrm>
              <a:prstGeom prst="rect">
                <a:avLst/>
              </a:prstGeom>
              <a:blipFill rotWithShape="1">
                <a:blip r:embed="rId5"/>
                <a:stretch>
                  <a:fillRect b="-67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Obdélník 24"/>
          <p:cNvSpPr/>
          <p:nvPr/>
        </p:nvSpPr>
        <p:spPr>
          <a:xfrm>
            <a:off x="1508696" y="3558214"/>
            <a:ext cx="219213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glow rad="63500">
                    <a:schemeClr val="bg1">
                      <a:lumMod val="75000"/>
                      <a:alpha val="40000"/>
                    </a:schemeClr>
                  </a:glow>
                </a:effectLst>
              </a:rPr>
              <a:t> = 15,2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  <a:effectLst>
                <a:glow rad="63500">
                  <a:schemeClr val="bg1">
                    <a:lumMod val="75000"/>
                    <a:alpha val="40000"/>
                  </a:schemeClr>
                </a:glo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508696" y="4748930"/>
            <a:ext cx="229074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glow rad="63500">
                    <a:schemeClr val="bg1">
                      <a:lumMod val="75000"/>
                      <a:alpha val="40000"/>
                    </a:schemeClr>
                  </a:glow>
                </a:effectLst>
              </a:rPr>
              <a:t> = 6,22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  <a:effectLst>
                <a:glow rad="63500">
                  <a:schemeClr val="bg1">
                    <a:lumMod val="75000"/>
                    <a:alpha val="40000"/>
                  </a:schemeClr>
                </a:glo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5364088" y="3553299"/>
            <a:ext cx="283781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glow rad="63500">
                    <a:schemeClr val="bg1">
                      <a:lumMod val="75000"/>
                      <a:alpha val="40000"/>
                    </a:schemeClr>
                  </a:glow>
                </a:effectLst>
              </a:rPr>
              <a:t> = 2,253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  <a:effectLst>
                <a:glow rad="63500">
                  <a:schemeClr val="bg1">
                    <a:lumMod val="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Obdélník 27"/>
              <p:cNvSpPr/>
              <p:nvPr/>
            </p:nvSpPr>
            <p:spPr>
              <a:xfrm>
                <a:off x="4209997" y="4560128"/>
                <a:ext cx="2035866" cy="92743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d) 8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𝟎𝟎𝟎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8" name="Obdélník 2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09997" y="4560128"/>
                <a:ext cx="2035866" cy="927433"/>
              </a:xfrm>
              <a:prstGeom prst="rect">
                <a:avLst/>
              </a:prstGeom>
              <a:blipFill rotWithShape="1">
                <a:blip r:embed="rId6"/>
                <a:stretch>
                  <a:fillRect b="-32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Obdélník 28"/>
          <p:cNvSpPr/>
          <p:nvPr/>
        </p:nvSpPr>
        <p:spPr>
          <a:xfrm>
            <a:off x="5364088" y="4770258"/>
            <a:ext cx="283781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glow rad="63500">
                    <a:schemeClr val="bg1">
                      <a:lumMod val="75000"/>
                      <a:alpha val="40000"/>
                    </a:schemeClr>
                  </a:glow>
                </a:effectLst>
              </a:rPr>
              <a:t> = 8,002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  <a:effectLst>
                <a:glow rad="63500">
                  <a:schemeClr val="bg1">
                    <a:lumMod val="75000"/>
                    <a:alpha val="40000"/>
                  </a:schemeClr>
                </a:glow>
              </a:effectLst>
            </a:endParaRPr>
          </a:p>
        </p:txBody>
      </p:sp>
      <p:pic>
        <p:nvPicPr>
          <p:cNvPr id="6146" name="Picture 2" descr="C:\Users\spravce\AppData\Local\Microsoft\Windows\Temporary Internet Files\Content.IE5\HGW68T4R\MC90043799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7863" y="1827839"/>
            <a:ext cx="1816100" cy="17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3828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5314" y="2697761"/>
            <a:ext cx="8349105" cy="3797831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36648" y="188640"/>
            <a:ext cx="8581474" cy="144016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55449" y="1942254"/>
            <a:ext cx="1359668" cy="52322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905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/>
              </a:rPr>
              <a:t>Řešení:</a:t>
            </a:r>
            <a:endParaRPr lang="cs-CZ" sz="2800" dirty="0">
              <a:solidFill>
                <a:srgbClr val="FFFF00"/>
              </a:solidFill>
              <a:effectLst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55449" y="208598"/>
                <a:ext cx="9094156" cy="13429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7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5)  Napište zlomky jako desetinná čísla:</a:t>
                </a:r>
              </a:p>
              <a:p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   a)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              </a:t>
                </a:r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b)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          </a:t>
                </a:r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c)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endParaRPr lang="cs-CZ" sz="3600" b="1" dirty="0" smtClean="0">
                  <a:solidFill>
                    <a:schemeClr val="accent1">
                      <a:lumMod val="50000"/>
                    </a:schemeClr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5449" y="208598"/>
                <a:ext cx="9094156" cy="1342932"/>
              </a:xfrm>
              <a:prstGeom prst="rect">
                <a:avLst/>
              </a:prstGeom>
              <a:blipFill rotWithShape="1">
                <a:blip r:embed="rId2"/>
                <a:stretch>
                  <a:fillRect l="-1609" t="-6335" b="-13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716023" y="2953097"/>
                <a:ext cx="1296144" cy="88992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a)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6023" y="2953097"/>
                <a:ext cx="1296144" cy="889924"/>
              </a:xfrm>
              <a:prstGeom prst="rect">
                <a:avLst/>
              </a:prstGeom>
              <a:blipFill rotWithShape="1">
                <a:blip r:embed="rId3"/>
                <a:stretch>
                  <a:fillRect b="-75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586686" y="4161743"/>
                <a:ext cx="1647801" cy="88992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b)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686" y="4161743"/>
                <a:ext cx="1647801" cy="889924"/>
              </a:xfrm>
              <a:prstGeom prst="rect">
                <a:avLst/>
              </a:prstGeom>
              <a:blipFill rotWithShape="1">
                <a:blip r:embed="rId4"/>
                <a:stretch>
                  <a:fillRect b="-75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Obdélník 9"/>
          <p:cNvSpPr/>
          <p:nvPr/>
        </p:nvSpPr>
        <p:spPr>
          <a:xfrm>
            <a:off x="3087561" y="3165579"/>
            <a:ext cx="229074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glow rad="63500">
                    <a:schemeClr val="bg1">
                      <a:lumMod val="75000"/>
                      <a:alpha val="40000"/>
                    </a:schemeClr>
                  </a:glow>
                </a:effectLst>
              </a:rPr>
              <a:t> = 0,5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  <a:effectLst>
                <a:glow rad="63500">
                  <a:schemeClr val="bg1">
                    <a:lumMod val="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415755" y="5257443"/>
                <a:ext cx="2035866" cy="88992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c)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5755" y="5257443"/>
                <a:ext cx="2035866" cy="889924"/>
              </a:xfrm>
              <a:prstGeom prst="rect">
                <a:avLst/>
              </a:prstGeom>
              <a:blipFill rotWithShape="1">
                <a:blip r:embed="rId5"/>
                <a:stretch>
                  <a:fillRect b="-75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1586415" y="2956084"/>
                <a:ext cx="1296144" cy="90082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=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·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·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86415" y="2956084"/>
                <a:ext cx="1296144" cy="900824"/>
              </a:xfrm>
              <a:prstGeom prst="rect">
                <a:avLst/>
              </a:prstGeom>
              <a:blipFill rotWithShape="1">
                <a:blip r:embed="rId6"/>
                <a:stretch>
                  <a:fillRect b="-67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bdélník 14"/>
              <p:cNvSpPr/>
              <p:nvPr/>
            </p:nvSpPr>
            <p:spPr>
              <a:xfrm>
                <a:off x="1764405" y="4146265"/>
                <a:ext cx="1296144" cy="90082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=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·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𝟐𝟓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·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𝟐𝟓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5" name="Obdélník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4405" y="4146265"/>
                <a:ext cx="1296144" cy="900824"/>
              </a:xfrm>
              <a:prstGeom prst="rect">
                <a:avLst/>
              </a:prstGeom>
              <a:blipFill rotWithShape="1">
                <a:blip r:embed="rId7"/>
                <a:stretch>
                  <a:fillRect l="-5634" b="-67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Obdélník 15"/>
              <p:cNvSpPr/>
              <p:nvPr/>
            </p:nvSpPr>
            <p:spPr>
              <a:xfrm>
                <a:off x="2549645" y="2966778"/>
                <a:ext cx="1296144" cy="90082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=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6" name="Obdélní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49645" y="2966778"/>
                <a:ext cx="1296144" cy="900824"/>
              </a:xfrm>
              <a:prstGeom prst="rect">
                <a:avLst/>
              </a:prstGeom>
              <a:blipFill rotWithShape="1">
                <a:blip r:embed="rId8"/>
                <a:stretch>
                  <a:fillRect b="-74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Obdélník 16"/>
              <p:cNvSpPr/>
              <p:nvPr/>
            </p:nvSpPr>
            <p:spPr>
              <a:xfrm>
                <a:off x="2882559" y="4161743"/>
                <a:ext cx="1296144" cy="90082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=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𝟕𝟓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𝟏𝟎𝟎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Obdélník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82559" y="4161743"/>
                <a:ext cx="1296144" cy="900824"/>
              </a:xfrm>
              <a:prstGeom prst="rect">
                <a:avLst/>
              </a:prstGeom>
              <a:blipFill rotWithShape="1">
                <a:blip r:embed="rId9"/>
                <a:stretch>
                  <a:fillRect l="-2358" b="-74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Obdélník 17"/>
          <p:cNvSpPr/>
          <p:nvPr/>
        </p:nvSpPr>
        <p:spPr>
          <a:xfrm>
            <a:off x="3500720" y="4387245"/>
            <a:ext cx="229074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glow rad="63500">
                    <a:schemeClr val="bg1">
                      <a:lumMod val="75000"/>
                      <a:alpha val="40000"/>
                    </a:schemeClr>
                  </a:glow>
                </a:effectLst>
              </a:rPr>
              <a:t> = 0,75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  <a:effectLst>
                <a:glow rad="63500">
                  <a:schemeClr val="bg1">
                    <a:lumMod val="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Obdélník 18"/>
              <p:cNvSpPr/>
              <p:nvPr/>
            </p:nvSpPr>
            <p:spPr>
              <a:xfrm>
                <a:off x="1764405" y="5251897"/>
                <a:ext cx="1634366" cy="90101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=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·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𝟏𝟐𝟓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𝟖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·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𝟏𝟐𝟓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Obdélník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4405" y="5251897"/>
                <a:ext cx="1634366" cy="901016"/>
              </a:xfrm>
              <a:prstGeom prst="rect">
                <a:avLst/>
              </a:prstGeom>
              <a:blipFill rotWithShape="1">
                <a:blip r:embed="rId10"/>
                <a:stretch>
                  <a:fillRect l="-372" b="-68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Obdélník 19"/>
              <p:cNvSpPr/>
              <p:nvPr/>
            </p:nvSpPr>
            <p:spPr>
              <a:xfrm>
                <a:off x="3087964" y="5246543"/>
                <a:ext cx="1704810" cy="90082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=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𝟑𝟕𝟓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𝟏𝟎𝟎𝟎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0" name="Obdélník 1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87964" y="5246543"/>
                <a:ext cx="1704810" cy="900824"/>
              </a:xfrm>
              <a:prstGeom prst="rect">
                <a:avLst/>
              </a:prstGeom>
              <a:blipFill rotWithShape="1">
                <a:blip r:embed="rId11"/>
                <a:stretch>
                  <a:fillRect b="-74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Obdélník 20"/>
          <p:cNvSpPr/>
          <p:nvPr/>
        </p:nvSpPr>
        <p:spPr>
          <a:xfrm>
            <a:off x="4067944" y="5458690"/>
            <a:ext cx="229074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glow rad="63500">
                    <a:schemeClr val="bg1">
                      <a:lumMod val="75000"/>
                      <a:alpha val="40000"/>
                    </a:schemeClr>
                  </a:glow>
                </a:effectLst>
              </a:rPr>
              <a:t> = 0,375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  <a:effectLst>
                <a:glow rad="63500">
                  <a:schemeClr val="bg1">
                    <a:lumMod val="75000"/>
                    <a:alpha val="40000"/>
                  </a:schemeClr>
                </a:glow>
              </a:effectLst>
            </a:endParaRPr>
          </a:p>
        </p:txBody>
      </p:sp>
      <p:pic>
        <p:nvPicPr>
          <p:cNvPr id="7170" name="Picture 2" descr="C:\Users\spravce\AppData\Local\Microsoft\Windows\Temporary Internet Files\Content.IE5\HGW68T4R\MC90043799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1950" y="1789113"/>
            <a:ext cx="1816100" cy="17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6423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0" grpId="0"/>
      <p:bldP spid="12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4265" y="1655445"/>
            <a:ext cx="5020894" cy="2205603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24469" y="1888517"/>
            <a:ext cx="4479579" cy="1680413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46378" y="220489"/>
            <a:ext cx="8430078" cy="1192287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483768" y="544324"/>
            <a:ext cx="361188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Zapamatujte si !!!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04375" y="2020034"/>
            <a:ext cx="4890784" cy="13388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7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Každé desetinné číslo se dá převést na zlomek.</a:t>
            </a:r>
            <a:endParaRPr lang="cs-CZ" sz="27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3677" y="4252040"/>
            <a:ext cx="5041482" cy="2201296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24469" y="4499016"/>
            <a:ext cx="4479579" cy="166628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56375" y="4592449"/>
            <a:ext cx="434767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Některé zlomky se nedají převést na desetinné číslo. 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8194" name="Picture 2" descr="C:\Users\spravce\AppData\Local\Microsoft\Windows\Temporary Internet Files\Content.IE5\HGW68T4R\MC900438000[7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568244"/>
            <a:ext cx="2790710" cy="1901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4087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968686"/>
            <a:ext cx="8666602" cy="4628666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188640"/>
            <a:ext cx="8666602" cy="9165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268760"/>
            <a:ext cx="1359668" cy="52322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905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/>
              </a:rPr>
              <a:t>Řešení:</a:t>
            </a:r>
            <a:endParaRPr lang="cs-CZ" sz="2800" dirty="0">
              <a:solidFill>
                <a:srgbClr val="FFFF00"/>
              </a:solidFill>
              <a:effectLst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31498" y="215111"/>
                <a:ext cx="7236846" cy="8901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7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5)  Napište zlomek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𝟐𝟔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𝟏𝟏</m:t>
                        </m:r>
                      </m:den>
                    </m:f>
                  </m:oMath>
                </a14:m>
                <a:r>
                  <a:rPr lang="cs-CZ" sz="27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jako desetinné číslo:</a:t>
                </a: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1498" y="215111"/>
                <a:ext cx="7236846" cy="890115"/>
              </a:xfrm>
              <a:prstGeom prst="rect">
                <a:avLst/>
              </a:prstGeom>
              <a:blipFill rotWithShape="1">
                <a:blip r:embed="rId2"/>
                <a:stretch>
                  <a:fillRect l="-2275" b="-54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453453" y="2237909"/>
                <a:ext cx="1296144" cy="88992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𝟐𝟔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𝟏𝟏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3453" y="2237909"/>
                <a:ext cx="1296144" cy="88992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Obdélník 7"/>
          <p:cNvSpPr/>
          <p:nvPr/>
        </p:nvSpPr>
        <p:spPr>
          <a:xfrm>
            <a:off x="2627784" y="2420644"/>
            <a:ext cx="547260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glow rad="63500">
                    <a:schemeClr val="bg1">
                      <a:lumMod val="75000"/>
                      <a:alpha val="40000"/>
                    </a:schemeClr>
                  </a:glow>
                </a:effectLst>
              </a:rPr>
              <a:t> = 2, 363636363636 363636…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  <a:effectLst>
                <a:glow rad="63500">
                  <a:schemeClr val="bg1">
                    <a:lumMod val="75000"/>
                    <a:alpha val="40000"/>
                  </a:schemeClr>
                </a:glo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04876" y="2421261"/>
            <a:ext cx="16829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glow rad="63500">
                    <a:schemeClr val="bg1">
                      <a:lumMod val="75000"/>
                      <a:alpha val="40000"/>
                    </a:schemeClr>
                  </a:glow>
                </a:effectLst>
              </a:rPr>
              <a:t> = 26 : 11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  <a:effectLst>
                <a:glow rad="63500">
                  <a:schemeClr val="bg1">
                    <a:lumMod val="75000"/>
                    <a:alpha val="40000"/>
                  </a:schemeClr>
                </a:glo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89929" y="3318857"/>
            <a:ext cx="8414744" cy="3134479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-396569" y="3440287"/>
            <a:ext cx="9962780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600" b="1" dirty="0" smtClean="0">
                <a:solidFill>
                  <a:srgbClr val="FFFF00"/>
                </a:solidFill>
                <a:effectLst>
                  <a:glow rad="63500">
                    <a:schemeClr val="bg1">
                      <a:lumMod val="75000"/>
                      <a:alpha val="40000"/>
                    </a:schemeClr>
                  </a:glow>
                </a:effectLst>
              </a:rPr>
              <a:t> Při dělení dostaneme  v podílu čísla, která se stále opakují.</a:t>
            </a:r>
            <a:endParaRPr lang="cs-CZ" sz="2600" b="1" dirty="0">
              <a:solidFill>
                <a:srgbClr val="FFFF00"/>
              </a:solidFill>
              <a:effectLst>
                <a:glow rad="63500">
                  <a:schemeClr val="bg1">
                    <a:lumMod val="75000"/>
                    <a:alpha val="40000"/>
                  </a:schemeClr>
                </a:glo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14110" y="3913988"/>
            <a:ext cx="5814460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600" b="1" dirty="0" smtClean="0">
                <a:solidFill>
                  <a:srgbClr val="FFFF00"/>
                </a:solidFill>
                <a:effectLst>
                  <a:glow rad="63500">
                    <a:schemeClr val="bg1">
                      <a:lumMod val="75000"/>
                      <a:alpha val="40000"/>
                    </a:schemeClr>
                  </a:glow>
                </a:effectLst>
              </a:rPr>
              <a:t>Takovému číslu říkáme  </a:t>
            </a:r>
            <a:r>
              <a:rPr lang="cs-CZ" sz="2600" b="1" dirty="0" smtClean="0">
                <a:solidFill>
                  <a:srgbClr val="00B0F0"/>
                </a:solidFill>
                <a:effectLst>
                  <a:glow rad="63500">
                    <a:schemeClr val="bg1">
                      <a:lumMod val="75000"/>
                      <a:alpha val="40000"/>
                    </a:schemeClr>
                  </a:glow>
                </a:effectLst>
              </a:rPr>
              <a:t>číslo periodické</a:t>
            </a:r>
            <a:r>
              <a:rPr lang="cs-CZ" sz="2600" b="1" dirty="0" smtClean="0">
                <a:solidFill>
                  <a:srgbClr val="FFFF00"/>
                </a:solidFill>
                <a:effectLst>
                  <a:glow rad="63500">
                    <a:schemeClr val="bg1">
                      <a:lumMod val="75000"/>
                      <a:alpha val="40000"/>
                    </a:schemeClr>
                  </a:glow>
                </a:effectLst>
              </a:rPr>
              <a:t>.</a:t>
            </a:r>
            <a:endParaRPr lang="cs-CZ" sz="2600" b="1" dirty="0">
              <a:solidFill>
                <a:srgbClr val="FFFF00"/>
              </a:solidFill>
              <a:effectLst>
                <a:glow rad="63500">
                  <a:schemeClr val="bg1">
                    <a:lumMod val="75000"/>
                    <a:alpha val="40000"/>
                  </a:schemeClr>
                </a:glo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-110362" y="4706617"/>
            <a:ext cx="3933868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600" b="1" dirty="0" smtClean="0">
                <a:solidFill>
                  <a:srgbClr val="FFFF00"/>
                </a:solidFill>
                <a:effectLst>
                  <a:glow rad="63500">
                    <a:schemeClr val="bg1">
                      <a:lumMod val="75000"/>
                      <a:alpha val="40000"/>
                    </a:schemeClr>
                  </a:glow>
                </a:effectLst>
              </a:rPr>
              <a:t>Zapisujeme takto:.</a:t>
            </a:r>
            <a:endParaRPr lang="cs-CZ" sz="2600" b="1" dirty="0">
              <a:solidFill>
                <a:srgbClr val="FFFF00"/>
              </a:solidFill>
              <a:effectLst>
                <a:glow rad="63500">
                  <a:schemeClr val="bg1">
                    <a:lumMod val="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Obdélník 24"/>
              <p:cNvSpPr/>
              <p:nvPr/>
            </p:nvSpPr>
            <p:spPr>
              <a:xfrm>
                <a:off x="339096" y="5199060"/>
                <a:ext cx="5594002" cy="49327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600" b="1" dirty="0" smtClean="0">
                    <a:solidFill>
                      <a:srgbClr val="FFFF00"/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2, 363636363636 363636… = </a:t>
                </a:r>
                <a:r>
                  <a:rPr lang="cs-CZ" sz="2600" b="1" dirty="0" smtClean="0">
                    <a:solidFill>
                      <a:srgbClr val="00B0F0"/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2,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cs-CZ" sz="2600" b="1" i="1" smtClean="0">
                            <a:solidFill>
                              <a:srgbClr val="00B0F0"/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accPr>
                      <m:e>
                        <m:r>
                          <a:rPr lang="cs-CZ" sz="2600" b="1" i="1" smtClean="0">
                            <a:solidFill>
                              <a:srgbClr val="00B0F0"/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𝟑𝟔</m:t>
                        </m:r>
                      </m:e>
                    </m:acc>
                  </m:oMath>
                </a14:m>
                <a:endParaRPr lang="cs-CZ" sz="2600" b="1" dirty="0">
                  <a:solidFill>
                    <a:srgbClr val="FFFF00"/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5" name="Obdélník 2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9096" y="5199060"/>
                <a:ext cx="5594002" cy="493277"/>
              </a:xfrm>
              <a:prstGeom prst="rect">
                <a:avLst/>
              </a:prstGeom>
              <a:blipFill rotWithShape="1">
                <a:blip r:embed="rId4"/>
                <a:stretch>
                  <a:fillRect l="-872" t="-17284" b="-382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Obdélník 25"/>
              <p:cNvSpPr/>
              <p:nvPr/>
            </p:nvSpPr>
            <p:spPr>
              <a:xfrm>
                <a:off x="-185376" y="5784049"/>
                <a:ext cx="8178489" cy="49327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600" b="1" dirty="0" smtClean="0">
                    <a:solidFill>
                      <a:srgbClr val="FFFF00"/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Skupinu číslic označenou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cs-CZ" sz="2600" b="1" i="1" smtClean="0">
                            <a:solidFill>
                              <a:srgbClr val="00B0F0"/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accPr>
                      <m:e>
                        <m:r>
                          <a:rPr lang="cs-CZ" sz="2600" b="1" i="1" smtClean="0">
                            <a:solidFill>
                              <a:srgbClr val="00B0F0"/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𝟑𝟔</m:t>
                        </m:r>
                      </m:e>
                    </m:acc>
                  </m:oMath>
                </a14:m>
                <a:r>
                  <a:rPr lang="cs-CZ" sz="2600" b="1" dirty="0" smtClean="0">
                    <a:solidFill>
                      <a:srgbClr val="FFFF00"/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nazýváme </a:t>
                </a:r>
                <a:r>
                  <a:rPr lang="cs-CZ" sz="2600" b="1" dirty="0" smtClean="0">
                    <a:solidFill>
                      <a:srgbClr val="00B0F0"/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perioda.</a:t>
                </a:r>
                <a:endParaRPr lang="cs-CZ" sz="2600" b="1" dirty="0">
                  <a:solidFill>
                    <a:srgbClr val="00B0F0"/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6" name="Obdélník 2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85376" y="5784049"/>
                <a:ext cx="8178489" cy="493277"/>
              </a:xfrm>
              <a:prstGeom prst="rect">
                <a:avLst/>
              </a:prstGeom>
              <a:blipFill rotWithShape="1">
                <a:blip r:embed="rId5"/>
                <a:stretch>
                  <a:fillRect t="-17284" b="-382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04134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  <p:bldP spid="19" grpId="0"/>
      <p:bldP spid="23" grpId="0"/>
      <p:bldP spid="24" grpId="0"/>
      <p:bldP spid="25" grpId="0"/>
      <p:bldP spid="2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0656" y="1653138"/>
            <a:ext cx="8789842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60655" y="1681738"/>
            <a:ext cx="87898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Zapište desetinná čísla jako zlomky v základním tvaru:</a:t>
            </a:r>
          </a:p>
        </p:txBody>
      </p:sp>
      <p:sp>
        <p:nvSpPr>
          <p:cNvPr id="4" name="Obdélník 3"/>
          <p:cNvSpPr/>
          <p:nvPr/>
        </p:nvSpPr>
        <p:spPr>
          <a:xfrm>
            <a:off x="217854" y="277530"/>
            <a:ext cx="5889438" cy="1063238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23527" y="547539"/>
            <a:ext cx="53650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Úlohy k samostatnému procvičení:</a:t>
            </a:r>
            <a:endParaRPr lang="cs-CZ" sz="2800" b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0656" y="2291669"/>
            <a:ext cx="8789842" cy="1115547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89991" y="2579460"/>
                <a:ext cx="1607903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𝟎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,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𝟎𝟏𝟒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9991" y="2579460"/>
                <a:ext cx="1607903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642592" y="2603828"/>
                <a:ext cx="1308233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𝟎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,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𝟐𝟓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2592" y="2603828"/>
                <a:ext cx="1308233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977269" y="2603828"/>
                <a:ext cx="1625763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𝟎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,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𝟐𝟎𝟓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77269" y="2603828"/>
                <a:ext cx="1625763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126929" y="2608175"/>
                <a:ext cx="1492327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𝟎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,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𝟎𝟓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26929" y="2608175"/>
                <a:ext cx="1492327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Obdélník 17"/>
          <p:cNvSpPr/>
          <p:nvPr/>
        </p:nvSpPr>
        <p:spPr>
          <a:xfrm>
            <a:off x="160655" y="3896131"/>
            <a:ext cx="8789842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160654" y="3924731"/>
            <a:ext cx="70460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Zapište desetinná čísla jako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smíšená čísla: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90248" y="4628943"/>
            <a:ext cx="8789842" cy="1115547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19583" y="4916734"/>
                <a:ext cx="1607903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𝟐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,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𝟏𝟒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9583" y="4916734"/>
                <a:ext cx="1607903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2672184" y="4941102"/>
                <a:ext cx="1308233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𝟖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,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𝟓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72184" y="4941102"/>
                <a:ext cx="1308233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5006861" y="4941102"/>
                <a:ext cx="1625763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𝟑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,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𝟏𝟐𝟓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6861" y="4941102"/>
                <a:ext cx="1625763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7156521" y="4945449"/>
                <a:ext cx="1492327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,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𝟎𝟓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56521" y="4945449"/>
                <a:ext cx="1492327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218" name="Picture 2" descr="C:\Users\spravce\AppData\Local\Microsoft\Windows\Temporary Internet Files\Content.IE5\HGW68T4R\MC900438000[7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2624" y="174149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2224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21" grpId="0"/>
      <p:bldP spid="22" grpId="0"/>
      <p:bldP spid="23" grpId="0"/>
      <p:bldP spid="2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2890" y="309889"/>
            <a:ext cx="8789842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62889" y="338489"/>
            <a:ext cx="71567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3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Zapište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zlomky jako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zlomky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desetinná čísla: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62890" y="948420"/>
            <a:ext cx="8789842" cy="1115547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95575" y="1063243"/>
                <a:ext cx="1607903" cy="907749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5575" y="1063243"/>
                <a:ext cx="1607903" cy="907749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2648176" y="1087611"/>
                <a:ext cx="1308233" cy="89742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𝟏𝟎𝟎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8176" y="1087611"/>
                <a:ext cx="1308233" cy="89742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982853" y="1087611"/>
                <a:ext cx="1625763" cy="907749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𝟗𝟐𝟓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𝟏𝟎𝟎𝟎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2853" y="1087611"/>
                <a:ext cx="1625763" cy="90774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7132513" y="1091958"/>
                <a:ext cx="1492327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𝟏𝟎𝟎𝟎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 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32513" y="1091958"/>
                <a:ext cx="1492327" cy="89896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169190" y="2498136"/>
            <a:ext cx="8789842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69189" y="2526736"/>
            <a:ext cx="71567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4)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Zapište zlomky jako zlomky desetinná čísla: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72268" y="3104702"/>
            <a:ext cx="8789842" cy="1115547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270050" y="3212993"/>
                <a:ext cx="160790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𝟐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0050" y="3212993"/>
                <a:ext cx="1607903" cy="89896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2622651" y="3237361"/>
                <a:ext cx="130823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𝟓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𝟏𝟎𝟎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2651" y="3237361"/>
                <a:ext cx="1308233" cy="898964"/>
              </a:xfrm>
              <a:prstGeom prst="rect">
                <a:avLst/>
              </a:prstGeom>
              <a:blipFill rotWithShape="1">
                <a:blip r:embed="rId7"/>
                <a:stretch>
                  <a:fillRect r="-2749"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957328" y="3237361"/>
                <a:ext cx="1625763" cy="907749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𝟓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𝟏𝟎𝟎𝟎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57328" y="3237361"/>
                <a:ext cx="1625763" cy="907749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7106988" y="3241708"/>
                <a:ext cx="1492327" cy="907749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𝟐𝟒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06988" y="3241708"/>
                <a:ext cx="1492327" cy="907749"/>
              </a:xfrm>
              <a:prstGeom prst="rect">
                <a:avLst/>
              </a:prstGeom>
              <a:blipFill rotWithShape="1">
                <a:blip r:embed="rId9"/>
                <a:stretch>
                  <a:fillRect r="-312"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Obdélník 15"/>
          <p:cNvSpPr/>
          <p:nvPr/>
        </p:nvSpPr>
        <p:spPr>
          <a:xfrm>
            <a:off x="142675" y="4605043"/>
            <a:ext cx="8789842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42674" y="4633643"/>
            <a:ext cx="71567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5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Zapište zlomky jako zlomky desetinná čísla: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127890" y="5192799"/>
            <a:ext cx="8789842" cy="1115547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295450" y="5299679"/>
                <a:ext cx="1607903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5450" y="5299679"/>
                <a:ext cx="1607903" cy="90178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2648051" y="5324047"/>
                <a:ext cx="1308233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𝟗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8051" y="5324047"/>
                <a:ext cx="1308233" cy="90178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982728" y="5324047"/>
                <a:ext cx="1625763" cy="899157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2728" y="5324047"/>
                <a:ext cx="1625763" cy="899157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7132388" y="5328394"/>
                <a:ext cx="1492327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𝟏𝟐𝟓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32388" y="5328394"/>
                <a:ext cx="1492327" cy="90178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20064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2" grpId="0"/>
      <p:bldP spid="13" grpId="0"/>
      <p:bldP spid="14" grpId="0"/>
      <p:bldP spid="15" grpId="0"/>
      <p:bldP spid="19" grpId="0"/>
      <p:bldP spid="20" grpId="0"/>
      <p:bldP spid="21" grpId="0"/>
      <p:bldP spid="2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6393" y="234378"/>
            <a:ext cx="5903799" cy="90792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69043" y="395952"/>
            <a:ext cx="18758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Výsledky :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60656" y="1653138"/>
            <a:ext cx="8789842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60655" y="1681738"/>
            <a:ext cx="87898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Zapište desetinná čísla jako zlomky v základním tvaru: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160656" y="2291669"/>
            <a:ext cx="8789842" cy="1115547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319583" y="2399960"/>
                <a:ext cx="160790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𝟏𝟎𝟎𝟎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9583" y="2399960"/>
                <a:ext cx="1607903" cy="89896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2672184" y="2424328"/>
                <a:ext cx="1308233" cy="907749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𝟏𝟎𝟎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72184" y="2424328"/>
                <a:ext cx="1308233" cy="90774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5006861" y="2424328"/>
                <a:ext cx="1625763" cy="907749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𝟐𝟎𝟓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𝟏𝟎𝟎𝟎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6861" y="2424328"/>
                <a:ext cx="1625763" cy="90774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7156521" y="2428675"/>
                <a:ext cx="1492327" cy="907749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56521" y="2428675"/>
                <a:ext cx="1492327" cy="90774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Obdélník 23"/>
          <p:cNvSpPr/>
          <p:nvPr/>
        </p:nvSpPr>
        <p:spPr>
          <a:xfrm>
            <a:off x="160655" y="3896131"/>
            <a:ext cx="8789842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160654" y="3924731"/>
            <a:ext cx="70460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Zapište desetinná čísla jako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smíšená čísla: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90248" y="4628943"/>
            <a:ext cx="8789842" cy="1115547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13159" y="4738644"/>
                <a:ext cx="1607903" cy="896143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𝟐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3159" y="4738644"/>
                <a:ext cx="1607903" cy="89614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2665760" y="4763012"/>
                <a:ext cx="130823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𝟖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65760" y="4763012"/>
                <a:ext cx="1308233" cy="89896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5000437" y="4763012"/>
                <a:ext cx="162576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𝟑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0437" y="4763012"/>
                <a:ext cx="1625763" cy="89896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7150097" y="4767359"/>
                <a:ext cx="1492327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50097" y="4767359"/>
                <a:ext cx="1492327" cy="898964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42" name="Picture 2" descr="C:\Users\spravce\AppData\Local\Microsoft\Windows\Temporary Internet Files\Content.IE5\D1R1SU0N\MC90043248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5660" y="313977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2082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  <p:bldP spid="23" grpId="0"/>
      <p:bldP spid="27" grpId="0"/>
      <p:bldP spid="28" grpId="0"/>
      <p:bldP spid="29" grpId="0"/>
      <p:bldP spid="3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2890" y="309889"/>
            <a:ext cx="6969623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9457" y="323898"/>
            <a:ext cx="7136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3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Zapište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zlomky jako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zlomky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desetinná čísla: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62890" y="948420"/>
            <a:ext cx="8789842" cy="1115547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97411" y="1244583"/>
                <a:ext cx="1607903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𝟎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,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𝟓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7411" y="1244583"/>
                <a:ext cx="1607903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2650012" y="1268951"/>
                <a:ext cx="1308233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𝟎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,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𝟎𝟒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50012" y="1268951"/>
                <a:ext cx="1308233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984689" y="1268951"/>
                <a:ext cx="1625763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𝟎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,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𝟗𝟐𝟓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4689" y="1268951"/>
                <a:ext cx="1625763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7134349" y="1273298"/>
                <a:ext cx="1492327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𝟎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,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𝟎𝟎𝟐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 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34349" y="1273298"/>
                <a:ext cx="1492327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169190" y="2498136"/>
            <a:ext cx="8789842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69189" y="2526736"/>
            <a:ext cx="71567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4)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Zapište zlomky jako zlomky desetinná čísla: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72268" y="3104702"/>
            <a:ext cx="8789842" cy="1115547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295450" y="3400865"/>
                <a:ext cx="1607903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𝟐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,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𝟐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5450" y="3400865"/>
                <a:ext cx="1607903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2648051" y="3425233"/>
                <a:ext cx="1308233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𝟓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,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𝟎𝟐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8051" y="3425233"/>
                <a:ext cx="1308233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982728" y="3425233"/>
                <a:ext cx="1625763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𝟓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,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𝟎𝟓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2728" y="3425233"/>
                <a:ext cx="1625763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7132388" y="3429580"/>
                <a:ext cx="1492327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𝟐𝟒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,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𝟐𝟓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32388" y="3429580"/>
                <a:ext cx="1492327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Obdélník 15"/>
          <p:cNvSpPr/>
          <p:nvPr/>
        </p:nvSpPr>
        <p:spPr>
          <a:xfrm>
            <a:off x="142675" y="4605043"/>
            <a:ext cx="8789842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42674" y="4633643"/>
            <a:ext cx="71567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5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Zapište zlomky jako zlomky desetinná čísla: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162890" y="5229200"/>
            <a:ext cx="8789842" cy="1115547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267853" y="5496649"/>
                <a:ext cx="1607903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𝟎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,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𝟓𝟓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7853" y="5496649"/>
                <a:ext cx="1607903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2620454" y="5521017"/>
                <a:ext cx="1308233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𝟎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,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𝟑𝟔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0454" y="5521017"/>
                <a:ext cx="1308233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955131" y="5521017"/>
                <a:ext cx="1625763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𝟎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,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𝟖𝟕𝟓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55131" y="5521017"/>
                <a:ext cx="1625763" cy="52322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7104791" y="5525364"/>
                <a:ext cx="1492327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𝟎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,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𝟖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04791" y="5525364"/>
                <a:ext cx="1492327" cy="52322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Obdélník 22"/>
          <p:cNvSpPr/>
          <p:nvPr/>
        </p:nvSpPr>
        <p:spPr>
          <a:xfrm>
            <a:off x="7215945" y="175937"/>
            <a:ext cx="1818108" cy="644471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7286891" y="236562"/>
            <a:ext cx="16658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Výsledky :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74906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2" grpId="0"/>
      <p:bldP spid="13" grpId="0"/>
      <p:bldP spid="14" grpId="0"/>
      <p:bldP spid="15" grpId="0"/>
      <p:bldP spid="19" grpId="0"/>
      <p:bldP spid="20" grpId="0"/>
      <p:bldP spid="21" grpId="0"/>
      <p:bldP spid="2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849423" y="3320988"/>
            <a:ext cx="7585396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821891" y="4149080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895213" y="866676"/>
            <a:ext cx="759082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851755" y="2528900"/>
            <a:ext cx="7597352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888689" y="1693528"/>
            <a:ext cx="756041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802667" y="5013176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791667" y="5805264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5453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1" y="1228110"/>
            <a:ext cx="845407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7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1999, ISBN 80-7230-032-6.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TAIŠL, Jan a kol. </a:t>
            </a:r>
            <a:r>
              <a:rPr lang="cs-CZ" sz="1100" i="1" dirty="0"/>
              <a:t>Matematika pro 7. ročník</a:t>
            </a:r>
            <a:r>
              <a:rPr lang="cs-CZ" sz="1100" dirty="0"/>
              <a:t>. Praha: Kvarta, 1999, ISBN 80-85510-85-8.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39237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567</TotalTime>
  <Words>1213</Words>
  <Application>Microsoft Office PowerPoint</Application>
  <PresentationFormat>Předvádění na obrazovce (4:3)</PresentationFormat>
  <Paragraphs>171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111</cp:revision>
  <dcterms:created xsi:type="dcterms:W3CDTF">2012-09-28T20:15:36Z</dcterms:created>
  <dcterms:modified xsi:type="dcterms:W3CDTF">2013-03-24T07:53:32Z</dcterms:modified>
</cp:coreProperties>
</file>