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301" r:id="rId2"/>
    <p:sldId id="258" r:id="rId3"/>
    <p:sldId id="295" r:id="rId4"/>
    <p:sldId id="302" r:id="rId5"/>
    <p:sldId id="303" r:id="rId6"/>
    <p:sldId id="304" r:id="rId7"/>
    <p:sldId id="305" r:id="rId8"/>
    <p:sldId id="307" r:id="rId9"/>
    <p:sldId id="308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313" autoAdjust="0"/>
  </p:normalViewPr>
  <p:slideViewPr>
    <p:cSldViewPr>
      <p:cViewPr>
        <p:scale>
          <a:sx n="60" d="100"/>
          <a:sy n="60" d="100"/>
        </p:scale>
        <p:origin x="-835" y="-12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191AA31-00DD-49FF-B277-FE0580E0C33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11" Type="http://schemas.openxmlformats.org/officeDocument/2006/relationships/image" Target="../media/image6.wmf"/><Relationship Id="rId5" Type="http://schemas.openxmlformats.org/officeDocument/2006/relationships/image" Target="../media/image11.pn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6.wmf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12" Type="http://schemas.openxmlformats.org/officeDocument/2006/relationships/image" Target="../media/image27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11" Type="http://schemas.openxmlformats.org/officeDocument/2006/relationships/image" Target="../media/image7.wmf"/><Relationship Id="rId5" Type="http://schemas.openxmlformats.org/officeDocument/2006/relationships/image" Target="../media/image31.png"/><Relationship Id="rId10" Type="http://schemas.openxmlformats.org/officeDocument/2006/relationships/image" Target="../media/image36.png"/><Relationship Id="rId4" Type="http://schemas.openxmlformats.org/officeDocument/2006/relationships/image" Target="../media/image30.png"/><Relationship Id="rId9" Type="http://schemas.openxmlformats.org/officeDocument/2006/relationships/image" Target="../media/image3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11" Type="http://schemas.openxmlformats.org/officeDocument/2006/relationships/image" Target="../media/image8.wmf"/><Relationship Id="rId5" Type="http://schemas.openxmlformats.org/officeDocument/2006/relationships/image" Target="../media/image39.png"/><Relationship Id="rId10" Type="http://schemas.openxmlformats.org/officeDocument/2006/relationships/image" Target="../media/image44.png"/><Relationship Id="rId4" Type="http://schemas.openxmlformats.org/officeDocument/2006/relationships/image" Target="../media/image38.png"/><Relationship Id="rId9" Type="http://schemas.openxmlformats.org/officeDocument/2006/relationships/image" Target="../media/image4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86296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/>
              <a:t>: </a:t>
            </a:r>
            <a:r>
              <a:rPr lang="cs-CZ" sz="2800" smtClean="0"/>
              <a:t>VY_32_INOVACE_02_06_M7_Hanak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229742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800" dirty="0" smtClean="0"/>
              <a:t>Zlomky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494077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Smíšená </a:t>
            </a:r>
            <a:r>
              <a:rPr lang="cs-CZ" sz="2800" dirty="0"/>
              <a:t>čísla a </a:t>
            </a:r>
            <a:r>
              <a:rPr lang="cs-CZ" sz="2800" dirty="0" smtClean="0"/>
              <a:t>zlomky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221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417689" y="764704"/>
            <a:ext cx="8609307" cy="5688632"/>
          </a:xfrm>
          <a:prstGeom prst="roundRect">
            <a:avLst>
              <a:gd name="adj" fmla="val 125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22960" y="-171400"/>
            <a:ext cx="2088232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695202" y="1172144"/>
            <a:ext cx="8054280" cy="487375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/>
              <a:t>V řešených příkladech je vysvětleno, jak převádíme zlomky na smíšená čísla a obráceně. Některé příklady jsou určeny k </a:t>
            </a:r>
            <a:r>
              <a:rPr lang="cs-CZ" sz="1800" dirty="0"/>
              <a:t>samostatnému procvičení.</a:t>
            </a:r>
            <a:r>
              <a:rPr lang="cs-CZ" sz="1800" dirty="0"/>
              <a:t> </a:t>
            </a:r>
            <a:endParaRPr lang="cs-CZ" sz="1800" dirty="0"/>
          </a:p>
          <a:p>
            <a:pPr algn="just"/>
            <a:r>
              <a:rPr lang="cs-CZ" sz="1800" dirty="0"/>
              <a:t>Inovativnost </a:t>
            </a:r>
            <a:r>
              <a:rPr lang="cs-CZ" sz="1800" dirty="0"/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/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8243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7707" y="188640"/>
            <a:ext cx="8578057" cy="122413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13006" y="508320"/>
            <a:ext cx="361188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Zapamatujte si !!!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0202" y="1734876"/>
            <a:ext cx="8538606" cy="2232247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49738" y="1941698"/>
            <a:ext cx="8134984" cy="187220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94596" y="2116335"/>
            <a:ext cx="777410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Nepravý zlomek má v čitateli číslo větší  nebo rovné  než  číslo ve jmenovatel. 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50202" y="4267210"/>
            <a:ext cx="6285739" cy="2232247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33249" y="4447230"/>
            <a:ext cx="5814239" cy="187220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05678" y="4690835"/>
            <a:ext cx="574181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Nepravý zlomek můžeme zapsat pomocí smíšeného čísla. 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1026" name="Picture 2" descr="C:\Users\spravce\AppData\Local\Microsoft\Windows\Temporary Internet Files\Content.IE5\BL96J1IA\MC900438000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0622" y="4748332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0677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0477" y="404665"/>
            <a:ext cx="8578057" cy="122413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55776" y="724345"/>
            <a:ext cx="361188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Zapamatujte si !!!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86417" y="1955875"/>
            <a:ext cx="8390039" cy="1473125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27266" y="2117545"/>
            <a:ext cx="8033165" cy="1149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1601978" y="1912238"/>
                <a:ext cx="789326" cy="130228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f>
                        <m:fPr>
                          <m:ctrlPr>
                            <a:rPr lang="cs-CZ" sz="2800" b="1" i="1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01978" y="1912238"/>
                <a:ext cx="789326" cy="130228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Obdélník 7"/>
          <p:cNvSpPr/>
          <p:nvPr/>
        </p:nvSpPr>
        <p:spPr>
          <a:xfrm>
            <a:off x="286417" y="3789041"/>
            <a:ext cx="6285739" cy="2852698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69464" y="4005064"/>
            <a:ext cx="5886668" cy="2456655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1993833" y="3926879"/>
                <a:ext cx="2870905" cy="130651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f>
                        <m:fPr>
                          <m:ctrlPr>
                            <a:rPr lang="cs-CZ" sz="2800" b="1" i="1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den>
                      </m:f>
                      <m:r>
                        <a:rPr lang="cs-CZ" sz="2800" b="1" i="1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800" b="1" i="1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r>
                        <a:rPr lang="cs-CZ" sz="2800" b="1" i="1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 +  </m:t>
                      </m:r>
                      <m:f>
                        <m:fPr>
                          <m:ctrlPr>
                            <a:rPr lang="cs-CZ" sz="2800" b="1" i="1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93833" y="3926879"/>
                <a:ext cx="2870905" cy="130651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Obdélník 10"/>
          <p:cNvSpPr/>
          <p:nvPr/>
        </p:nvSpPr>
        <p:spPr>
          <a:xfrm>
            <a:off x="2658797" y="2323105"/>
            <a:ext cx="4420514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Čteme: tři a jedna pětina.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319910" y="5581848"/>
            <a:ext cx="1923876" cy="6596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c</a:t>
            </a:r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elé číslo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243786" y="5581848"/>
            <a:ext cx="1923876" cy="6596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zlomek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cxnSp>
        <p:nvCxnSpPr>
          <p:cNvPr id="15" name="Přímá spojnice se šipkou 14"/>
          <p:cNvCxnSpPr/>
          <p:nvPr/>
        </p:nvCxnSpPr>
        <p:spPr>
          <a:xfrm flipV="1">
            <a:off x="3131840" y="5089884"/>
            <a:ext cx="0" cy="643372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4361719" y="5215390"/>
            <a:ext cx="507335" cy="51786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spravce\AppData\Local\Microsoft\Windows\Temporary Internet Files\Content.IE5\BL96J1IA\MC900438000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2731" y="4485840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6591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0145" y="2636912"/>
            <a:ext cx="8349105" cy="3240360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546408" y="4280889"/>
            <a:ext cx="7757249" cy="1380359"/>
          </a:xfrm>
          <a:prstGeom prst="rect">
            <a:avLst/>
          </a:prstGeom>
          <a:gradFill>
            <a:gsLst>
              <a:gs pos="0">
                <a:srgbClr val="FFFF00"/>
              </a:gs>
              <a:gs pos="50000">
                <a:srgbClr val="FFFF00"/>
              </a:gs>
              <a:gs pos="100000">
                <a:srgbClr val="FFFF00"/>
              </a:gs>
            </a:gsLst>
            <a:lin ang="5400000" scaled="0"/>
          </a:gradFill>
          <a:ln w="101600">
            <a:solidFill>
              <a:srgbClr val="FFFF00"/>
            </a:solidFill>
          </a:ln>
          <a:scene3d>
            <a:camera prst="orthographicFront"/>
            <a:lightRig rig="twoPt" dir="t"/>
          </a:scene3d>
          <a:sp3d>
            <a:bevelT w="234950" h="133350" prst="cross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46408" y="2848428"/>
            <a:ext cx="7757249" cy="1341267"/>
          </a:xfrm>
          <a:prstGeom prst="rect">
            <a:avLst/>
          </a:prstGeom>
          <a:gradFill>
            <a:gsLst>
              <a:gs pos="0">
                <a:srgbClr val="FFFF00"/>
              </a:gs>
              <a:gs pos="50000">
                <a:srgbClr val="FFFF00"/>
              </a:gs>
              <a:gs pos="100000">
                <a:srgbClr val="FFFF00"/>
              </a:gs>
            </a:gsLst>
            <a:lin ang="5400000" scaled="0"/>
          </a:gradFill>
          <a:ln w="101600">
            <a:solidFill>
              <a:srgbClr val="FFFF00"/>
            </a:solidFill>
          </a:ln>
          <a:scene3d>
            <a:camera prst="orthographicFront"/>
            <a:lightRig rig="twoPt" dir="t"/>
          </a:scene3d>
          <a:sp3d>
            <a:bevelT w="234950" h="133350" prst="cross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8389" y="404664"/>
            <a:ext cx="8581474" cy="13681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02380" y="1988840"/>
            <a:ext cx="1359668" cy="52322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905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/>
              </a:rPr>
              <a:t>Řešení:</a:t>
            </a:r>
            <a:endParaRPr lang="cs-CZ" sz="2800" dirty="0">
              <a:solidFill>
                <a:srgbClr val="FFFF00"/>
              </a:solidFill>
              <a:effectLst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377978" y="2965137"/>
                <a:ext cx="1737703" cy="89274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32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a)  </a:t>
                </a:r>
                <a14:m>
                  <m:oMath xmlns:m="http://schemas.openxmlformats.org/officeDocument/2006/math">
                    <m:r>
                      <a:rPr lang="cs-CZ" sz="3600" b="1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bg1">
                              <a:lumMod val="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𝟒</m:t>
                    </m:r>
                    <m:f>
                      <m:fPr>
                        <m:ctrlPr>
                          <a:rPr lang="cs-CZ" sz="36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978" y="2965137"/>
                <a:ext cx="1737703" cy="892745"/>
              </a:xfrm>
              <a:prstGeom prst="rect">
                <a:avLst/>
              </a:prstGeom>
              <a:blipFill rotWithShape="1">
                <a:blip r:embed="rId2"/>
                <a:stretch>
                  <a:fillRect b="-115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277190" y="424622"/>
                <a:ext cx="7967218" cy="121930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514350" indent="-514350">
                  <a:buAutoNum type="arabicParenR"/>
                </a:pPr>
                <a:r>
                  <a:rPr lang="cs-CZ" sz="27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Zapište smíšené číslo jako nepravý zlomek:</a:t>
                </a:r>
              </a:p>
              <a:p>
                <a:r>
                  <a:rPr lang="cs-CZ" sz="2800" b="1" dirty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  a)  </a:t>
                </a:r>
                <a14:m>
                  <m:oMath xmlns:m="http://schemas.openxmlformats.org/officeDocument/2006/math">
                    <m:r>
                      <a:rPr lang="cs-CZ" sz="3200" b="1" i="1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𝟒</m:t>
                    </m:r>
                    <m:f>
                      <m:fPr>
                        <m:ctrlPr>
                          <a:rPr lang="cs-CZ" sz="3200" b="1" i="1" dirty="0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200" b="1" i="1" dirty="0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               b)  </a:t>
                </a:r>
                <a14:m>
                  <m:oMath xmlns:m="http://schemas.openxmlformats.org/officeDocument/2006/math">
                    <m:r>
                      <a:rPr lang="cs-CZ" sz="32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𝟏𝟓</m:t>
                    </m:r>
                    <m:f>
                      <m:fPr>
                        <m:ctrlP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            </a:t>
                </a: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190" y="424622"/>
                <a:ext cx="7967218" cy="1219308"/>
              </a:xfrm>
              <a:prstGeom prst="rect">
                <a:avLst/>
              </a:prstGeom>
              <a:blipFill rotWithShape="1">
                <a:blip r:embed="rId3"/>
                <a:stretch>
                  <a:fillRect l="-1683" t="-7000" b="-65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1763688" y="2986345"/>
                <a:ext cx="1872208" cy="89274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=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·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𝟖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3688" y="2986345"/>
                <a:ext cx="1872208" cy="892745"/>
              </a:xfrm>
              <a:prstGeom prst="rect">
                <a:avLst/>
              </a:prstGeom>
              <a:blipFill rotWithShape="1">
                <a:blip r:embed="rId4"/>
                <a:stretch>
                  <a:fillRect b="-75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Obdélník 18"/>
              <p:cNvSpPr/>
              <p:nvPr/>
            </p:nvSpPr>
            <p:spPr>
              <a:xfrm>
                <a:off x="3324695" y="2994729"/>
                <a:ext cx="1872208" cy="89274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=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𝟐𝟒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Obdélník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24695" y="2994729"/>
                <a:ext cx="1872208" cy="892745"/>
              </a:xfrm>
              <a:prstGeom prst="rect">
                <a:avLst/>
              </a:prstGeom>
              <a:blipFill rotWithShape="1">
                <a:blip r:embed="rId5"/>
                <a:stretch>
                  <a:fillRect b="-68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Obdélník 19"/>
              <p:cNvSpPr/>
              <p:nvPr/>
            </p:nvSpPr>
            <p:spPr>
              <a:xfrm>
                <a:off x="4644008" y="2969453"/>
                <a:ext cx="1872208" cy="89274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=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𝟐𝟕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Obdélník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4008" y="2969453"/>
                <a:ext cx="1872208" cy="892745"/>
              </a:xfrm>
              <a:prstGeom prst="rect">
                <a:avLst/>
              </a:prstGeom>
              <a:blipFill rotWithShape="1">
                <a:blip r:embed="rId6"/>
                <a:stretch>
                  <a:fillRect b="-68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Obdélník 20"/>
              <p:cNvSpPr/>
              <p:nvPr/>
            </p:nvSpPr>
            <p:spPr>
              <a:xfrm>
                <a:off x="513096" y="4417685"/>
                <a:ext cx="1737703" cy="88992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32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b)  </a:t>
                </a:r>
                <a14:m>
                  <m:oMath xmlns:m="http://schemas.openxmlformats.org/officeDocument/2006/math">
                    <m:r>
                      <a:rPr lang="cs-CZ" sz="3600" b="1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bg1">
                              <a:lumMod val="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𝟏𝟓</m:t>
                    </m:r>
                    <m:f>
                      <m:fPr>
                        <m:ctrlPr>
                          <a:rPr lang="cs-CZ" sz="36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1" name="Obdélník 2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3096" y="4417685"/>
                <a:ext cx="1737703" cy="889924"/>
              </a:xfrm>
              <a:prstGeom prst="rect">
                <a:avLst/>
              </a:prstGeom>
              <a:blipFill rotWithShape="1">
                <a:blip r:embed="rId7"/>
                <a:stretch>
                  <a:fillRect l="-3509" b="-123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Obdélník 21"/>
              <p:cNvSpPr/>
              <p:nvPr/>
            </p:nvSpPr>
            <p:spPr>
              <a:xfrm>
                <a:off x="2123728" y="4438893"/>
                <a:ext cx="1872208" cy="89274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=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𝟏𝟓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·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2" name="Obdélník 2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3728" y="4438893"/>
                <a:ext cx="1872208" cy="892745"/>
              </a:xfrm>
              <a:prstGeom prst="rect">
                <a:avLst/>
              </a:prstGeom>
              <a:blipFill rotWithShape="1">
                <a:blip r:embed="rId8"/>
                <a:stretch>
                  <a:fillRect l="-3571" b="-74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Obdélník 22"/>
              <p:cNvSpPr/>
              <p:nvPr/>
            </p:nvSpPr>
            <p:spPr>
              <a:xfrm>
                <a:off x="3707904" y="4447277"/>
                <a:ext cx="1872208" cy="89274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=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𝟔𝟎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3" name="Obdélník 2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07904" y="4447277"/>
                <a:ext cx="1872208" cy="892745"/>
              </a:xfrm>
              <a:prstGeom prst="rect">
                <a:avLst/>
              </a:prstGeom>
              <a:blipFill rotWithShape="1">
                <a:blip r:embed="rId9"/>
                <a:stretch>
                  <a:fillRect b="-68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Obdélník 23"/>
              <p:cNvSpPr/>
              <p:nvPr/>
            </p:nvSpPr>
            <p:spPr>
              <a:xfrm>
                <a:off x="4932040" y="4437112"/>
                <a:ext cx="1872208" cy="88992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=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𝟔𝟑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4" name="Obdélník 2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2040" y="4437112"/>
                <a:ext cx="1872208" cy="889924"/>
              </a:xfrm>
              <a:prstGeom prst="rect">
                <a:avLst/>
              </a:prstGeom>
              <a:blipFill rotWithShape="1">
                <a:blip r:embed="rId10"/>
                <a:stretch>
                  <a:fillRect b="-75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Volný tvar 25"/>
          <p:cNvSpPr/>
          <p:nvPr/>
        </p:nvSpPr>
        <p:spPr>
          <a:xfrm>
            <a:off x="1334157" y="3519062"/>
            <a:ext cx="415219" cy="368412"/>
          </a:xfrm>
          <a:custGeom>
            <a:avLst/>
            <a:gdLst>
              <a:gd name="connsiteX0" fmla="*/ 212 w 622512"/>
              <a:gd name="connsiteY0" fmla="*/ 0 h 584436"/>
              <a:gd name="connsiteX1" fmla="*/ 101812 w 622512"/>
              <a:gd name="connsiteY1" fmla="*/ 546100 h 584436"/>
              <a:gd name="connsiteX2" fmla="*/ 622512 w 622512"/>
              <a:gd name="connsiteY2" fmla="*/ 495300 h 584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22512" h="584436">
                <a:moveTo>
                  <a:pt x="212" y="0"/>
                </a:moveTo>
                <a:cubicBezTo>
                  <a:pt x="-847" y="231775"/>
                  <a:pt x="-1905" y="463550"/>
                  <a:pt x="101812" y="546100"/>
                </a:cubicBezTo>
                <a:cubicBezTo>
                  <a:pt x="205529" y="628650"/>
                  <a:pt x="414020" y="561975"/>
                  <a:pt x="622512" y="495300"/>
                </a:cubicBezTo>
              </a:path>
            </a:pathLst>
          </a:custGeom>
          <a:noFill/>
          <a:ln w="38100">
            <a:solidFill>
              <a:schemeClr val="tx1">
                <a:lumMod val="95000"/>
                <a:lumOff val="5000"/>
              </a:schemeClr>
            </a:solidFill>
            <a:headEnd type="arrow"/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Volný tvar 26"/>
          <p:cNvSpPr/>
          <p:nvPr/>
        </p:nvSpPr>
        <p:spPr>
          <a:xfrm>
            <a:off x="1477738" y="5045388"/>
            <a:ext cx="415219" cy="368412"/>
          </a:xfrm>
          <a:custGeom>
            <a:avLst/>
            <a:gdLst>
              <a:gd name="connsiteX0" fmla="*/ 212 w 622512"/>
              <a:gd name="connsiteY0" fmla="*/ 0 h 584436"/>
              <a:gd name="connsiteX1" fmla="*/ 101812 w 622512"/>
              <a:gd name="connsiteY1" fmla="*/ 546100 h 584436"/>
              <a:gd name="connsiteX2" fmla="*/ 622512 w 622512"/>
              <a:gd name="connsiteY2" fmla="*/ 495300 h 584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22512" h="584436">
                <a:moveTo>
                  <a:pt x="212" y="0"/>
                </a:moveTo>
                <a:cubicBezTo>
                  <a:pt x="-847" y="231775"/>
                  <a:pt x="-1905" y="463550"/>
                  <a:pt x="101812" y="546100"/>
                </a:cubicBezTo>
                <a:cubicBezTo>
                  <a:pt x="205529" y="628650"/>
                  <a:pt x="414020" y="561975"/>
                  <a:pt x="622512" y="495300"/>
                </a:cubicBezTo>
              </a:path>
            </a:pathLst>
          </a:custGeom>
          <a:noFill/>
          <a:ln w="38100">
            <a:solidFill>
              <a:schemeClr val="tx1">
                <a:lumMod val="95000"/>
                <a:lumOff val="5000"/>
              </a:schemeClr>
            </a:solidFill>
            <a:headEnd type="arrow"/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074" name="Picture 2" descr="C:\Users\spravce\AppData\Local\Microsoft\Windows\Temporary Internet Files\Content.IE5\0BASIBLT\MC900434403[2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57662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4848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7" grpId="0"/>
      <p:bldP spid="19" grpId="0"/>
      <p:bldP spid="20" grpId="0"/>
      <p:bldP spid="21" grpId="0"/>
      <p:bldP spid="22" grpId="0"/>
      <p:bldP spid="23" grpId="0"/>
      <p:bldP spid="24" grpId="0"/>
      <p:bldP spid="26" grpId="0" animBg="1"/>
      <p:bldP spid="2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2073" y="2006422"/>
            <a:ext cx="8349105" cy="4446914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631176" y="2132856"/>
            <a:ext cx="7757249" cy="1944216"/>
          </a:xfrm>
          <a:prstGeom prst="rect">
            <a:avLst/>
          </a:prstGeom>
          <a:gradFill>
            <a:gsLst>
              <a:gs pos="0">
                <a:srgbClr val="FFFF00"/>
              </a:gs>
              <a:gs pos="50000">
                <a:srgbClr val="FFFF00"/>
              </a:gs>
              <a:gs pos="100000">
                <a:srgbClr val="FFFF00"/>
              </a:gs>
            </a:gsLst>
            <a:lin ang="5400000" scaled="0"/>
          </a:gradFill>
          <a:ln w="101600">
            <a:solidFill>
              <a:srgbClr val="FFFF00"/>
            </a:solidFill>
          </a:ln>
          <a:scene3d>
            <a:camera prst="orthographicFront"/>
            <a:lightRig rig="twoPt" dir="t"/>
          </a:scene3d>
          <a:sp3d>
            <a:bevelT w="393700" h="133350" prst="cross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617893" y="4149080"/>
            <a:ext cx="7770532" cy="2016224"/>
          </a:xfrm>
          <a:prstGeom prst="rect">
            <a:avLst/>
          </a:prstGeom>
          <a:gradFill>
            <a:gsLst>
              <a:gs pos="0">
                <a:srgbClr val="FFFF00"/>
              </a:gs>
              <a:gs pos="50000">
                <a:srgbClr val="FFFF00"/>
              </a:gs>
              <a:gs pos="100000">
                <a:srgbClr val="FFFF00"/>
              </a:gs>
            </a:gsLst>
            <a:lin ang="5400000" scaled="0"/>
          </a:gradFill>
          <a:ln w="101600">
            <a:solidFill>
              <a:srgbClr val="FFFF00"/>
            </a:solidFill>
          </a:ln>
          <a:scene3d>
            <a:camera prst="orthographicFront"/>
            <a:lightRig rig="twoPt" dir="t"/>
          </a:scene3d>
          <a:sp3d>
            <a:bevelT w="393700" h="133350" prst="cross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71709" y="150570"/>
            <a:ext cx="8581474" cy="12703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90510" y="1483202"/>
            <a:ext cx="1359668" cy="52322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905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/>
              </a:rPr>
              <a:t>Řešení:</a:t>
            </a:r>
            <a:endParaRPr lang="cs-CZ" sz="2800" dirty="0">
              <a:solidFill>
                <a:srgbClr val="FFFF00"/>
              </a:solidFill>
              <a:effectLst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689946" y="2464496"/>
                <a:ext cx="1737703" cy="92762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32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a)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𝟐𝟓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9946" y="2464496"/>
                <a:ext cx="1737703" cy="927626"/>
              </a:xfrm>
              <a:prstGeom prst="rect">
                <a:avLst/>
              </a:prstGeom>
              <a:blipFill rotWithShape="1">
                <a:blip r:embed="rId2"/>
                <a:stretch>
                  <a:fillRect b="-85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290510" y="170528"/>
                <a:ext cx="7967218" cy="125034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7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2)  Zapište zlomek jako smíšené číslo:</a:t>
                </a:r>
              </a:p>
              <a:p>
                <a:r>
                  <a:rPr lang="cs-CZ" sz="2800" b="1" dirty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  a)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dirty="0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𝟐𝟓</m:t>
                        </m:r>
                      </m:num>
                      <m:den>
                        <m:r>
                          <a:rPr lang="cs-CZ" sz="3200" b="1" i="1" dirty="0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               b)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𝟒𝟑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            </a:t>
                </a: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0510" y="170528"/>
                <a:ext cx="7967218" cy="1250342"/>
              </a:xfrm>
              <a:prstGeom prst="rect">
                <a:avLst/>
              </a:prstGeom>
              <a:blipFill rotWithShape="1">
                <a:blip r:embed="rId3"/>
                <a:stretch>
                  <a:fillRect l="-1913" t="-6829" b="-48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1974016" y="2574128"/>
                <a:ext cx="1872208" cy="64633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=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1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bg1">
                              <a:lumMod val="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𝟐𝟓</m:t>
                    </m:r>
                    <m:r>
                      <a:rPr lang="cs-CZ" sz="3200" b="1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bg1">
                              <a:lumMod val="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:</m:t>
                    </m:r>
                    <m:r>
                      <a:rPr lang="cs-CZ" sz="3200" b="1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bg1">
                              <a:lumMod val="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𝟖</m:t>
                    </m:r>
                  </m:oMath>
                </a14:m>
                <a:endParaRPr lang="cs-CZ" sz="32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4016" y="2574128"/>
                <a:ext cx="1872208" cy="646331"/>
              </a:xfrm>
              <a:prstGeom prst="rect">
                <a:avLst/>
              </a:prstGeom>
              <a:blipFill rotWithShape="1">
                <a:blip r:embed="rId4"/>
                <a:stretch>
                  <a:fillRect b="-292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3155776" y="2589649"/>
                <a:ext cx="1872208" cy="64633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r>
                      <a:rPr lang="cs-CZ" sz="3600" b="1" i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bg1">
                              <a:lumMod val="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r>
                      <a:rPr lang="cs-CZ" sz="3600" b="1" i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bg1">
                              <a:lumMod val="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𝟑</m:t>
                    </m:r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55776" y="2589649"/>
                <a:ext cx="1872208" cy="64633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615566" y="4593788"/>
                <a:ext cx="1737703" cy="89255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32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b)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𝟒𝟑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5566" y="4593788"/>
                <a:ext cx="1737703" cy="892552"/>
              </a:xfrm>
              <a:prstGeom prst="rect">
                <a:avLst/>
              </a:prstGeom>
              <a:blipFill rotWithShape="1">
                <a:blip r:embed="rId6"/>
                <a:stretch>
                  <a:fillRect b="-116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3731840" y="2464496"/>
                <a:ext cx="1872208" cy="92762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/>
                      <m:den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31840" y="2464496"/>
                <a:ext cx="1872208" cy="927626"/>
              </a:xfrm>
              <a:prstGeom prst="rect">
                <a:avLst/>
              </a:prstGeom>
              <a:blipFill rotWithShape="1">
                <a:blip r:embed="rId7"/>
                <a:stretch>
                  <a:fillRect b="-6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Čárový popisek 1 (se zvýrazněním) 14"/>
          <p:cNvSpPr/>
          <p:nvPr/>
        </p:nvSpPr>
        <p:spPr>
          <a:xfrm>
            <a:off x="5555232" y="3357241"/>
            <a:ext cx="1512168" cy="504056"/>
          </a:xfrm>
          <a:prstGeom prst="accentCallout1">
            <a:avLst>
              <a:gd name="adj1" fmla="val 16986"/>
              <a:gd name="adj2" fmla="val -774"/>
              <a:gd name="adj3" fmla="val -19525"/>
              <a:gd name="adj4" fmla="val -45051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dělitel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6" name="Čárový popisek 1 (se zvýrazněním) 15"/>
          <p:cNvSpPr/>
          <p:nvPr/>
        </p:nvSpPr>
        <p:spPr>
          <a:xfrm>
            <a:off x="5532784" y="2302968"/>
            <a:ext cx="1512168" cy="933012"/>
          </a:xfrm>
          <a:prstGeom prst="accentCallout1">
            <a:avLst>
              <a:gd name="adj1" fmla="val 16986"/>
              <a:gd name="adj2" fmla="val -774"/>
              <a:gd name="adj3" fmla="val 33553"/>
              <a:gd name="adj4" fmla="val -44211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zbytek dělení</a:t>
            </a:r>
            <a:endParaRPr lang="cs-CZ" sz="28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Obdélník 16"/>
              <p:cNvSpPr/>
              <p:nvPr/>
            </p:nvSpPr>
            <p:spPr>
              <a:xfrm>
                <a:off x="1989626" y="4705469"/>
                <a:ext cx="1872208" cy="64633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=</a:t>
                </a:r>
                <a:r>
                  <a:rPr lang="cs-CZ" sz="36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bg1">
                              <a:lumMod val="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𝟒</m:t>
                    </m:r>
                    <m:r>
                      <a:rPr lang="cs-CZ" sz="3200" b="1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bg1">
                              <a:lumMod val="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𝟑</m:t>
                    </m:r>
                    <m:r>
                      <a:rPr lang="cs-CZ" sz="3200" b="1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bg1">
                              <a:lumMod val="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:</m:t>
                    </m:r>
                    <m:r>
                      <a:rPr lang="cs-CZ" sz="3200" b="1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bg1">
                              <a:lumMod val="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𝟏𝟎</m:t>
                    </m:r>
                  </m:oMath>
                </a14:m>
                <a:endParaRPr lang="cs-CZ" sz="32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Obdélník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9626" y="4705469"/>
                <a:ext cx="1872208" cy="646331"/>
              </a:xfrm>
              <a:prstGeom prst="rect">
                <a:avLst/>
              </a:prstGeom>
              <a:blipFill rotWithShape="1">
                <a:blip r:embed="rId8"/>
                <a:stretch>
                  <a:fillRect l="-3247" b="-283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Obdélník 17"/>
              <p:cNvSpPr/>
              <p:nvPr/>
            </p:nvSpPr>
            <p:spPr>
              <a:xfrm>
                <a:off x="3356845" y="4688173"/>
                <a:ext cx="1872208" cy="64633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r>
                      <a:rPr lang="cs-CZ" sz="3600" b="1" i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bg1">
                              <a:lumMod val="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r>
                      <a:rPr lang="cs-CZ" sz="3600" b="1" i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bg1">
                              <a:lumMod val="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𝟒</m:t>
                    </m:r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56845" y="4688173"/>
                <a:ext cx="1872208" cy="646331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Obdélník 18"/>
              <p:cNvSpPr/>
              <p:nvPr/>
            </p:nvSpPr>
            <p:spPr>
              <a:xfrm>
                <a:off x="4051472" y="4547621"/>
                <a:ext cx="1872208" cy="92743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bg1">
                          <a:lumMod val="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/>
                      <m:den>
                        <m:r>
                          <a:rPr lang="cs-CZ" sz="3600" b="1" i="1" dirty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bg1">
                                  <a:lumMod val="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endParaRPr lang="cs-CZ" sz="3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Obdélník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51472" y="4547621"/>
                <a:ext cx="1872208" cy="92743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Čárový popisek 1 (se zvýrazněním) 21"/>
          <p:cNvSpPr/>
          <p:nvPr/>
        </p:nvSpPr>
        <p:spPr>
          <a:xfrm>
            <a:off x="5923680" y="4390196"/>
            <a:ext cx="1512168" cy="933012"/>
          </a:xfrm>
          <a:prstGeom prst="accentCallout1">
            <a:avLst>
              <a:gd name="adj1" fmla="val 16986"/>
              <a:gd name="adj2" fmla="val -774"/>
              <a:gd name="adj3" fmla="val 33553"/>
              <a:gd name="adj4" fmla="val -44211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zbytek dělení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23" name="Čárový popisek 1 (se zvýrazněním) 22"/>
          <p:cNvSpPr/>
          <p:nvPr/>
        </p:nvSpPr>
        <p:spPr>
          <a:xfrm>
            <a:off x="5923680" y="5475054"/>
            <a:ext cx="1512168" cy="504056"/>
          </a:xfrm>
          <a:prstGeom prst="accentCallout1">
            <a:avLst>
              <a:gd name="adj1" fmla="val 16986"/>
              <a:gd name="adj2" fmla="val -774"/>
              <a:gd name="adj3" fmla="val -19525"/>
              <a:gd name="adj4" fmla="val -45051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dělitel</a:t>
            </a:r>
            <a:endParaRPr lang="cs-CZ" sz="28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Obdélník 19"/>
              <p:cNvSpPr/>
              <p:nvPr/>
            </p:nvSpPr>
            <p:spPr>
              <a:xfrm>
                <a:off x="4860032" y="4547621"/>
                <a:ext cx="4104456" cy="49244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>
                            <a:glow rad="63500">
                              <a:schemeClr val="bg1">
                                <a:lumMod val="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</m:oMath>
                  </m:oMathPara>
                </a14:m>
                <a:endParaRPr lang="cs-CZ" sz="2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Obdélník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032" y="4547621"/>
                <a:ext cx="4104456" cy="492443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Obdélník 20"/>
              <p:cNvSpPr/>
              <p:nvPr/>
            </p:nvSpPr>
            <p:spPr>
              <a:xfrm>
                <a:off x="4486625" y="2464496"/>
                <a:ext cx="4104456" cy="49244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>
                            <a:glow rad="63500">
                              <a:schemeClr val="bg1">
                                <a:lumMod val="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sz="26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>
                    <a:glow rad="63500">
                      <a:schemeClr val="bg1">
                        <a:lumMod val="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1" name="Obdélník 2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86625" y="2464496"/>
                <a:ext cx="4104456" cy="492443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spravce\AppData\Local\Microsoft\Windows\Temporary Internet Files\Content.IE5\0BASIBLT\MC900434403[2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1412" y="101113"/>
            <a:ext cx="1190328" cy="1667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3481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7" grpId="0"/>
      <p:bldP spid="9" grpId="0"/>
      <p:bldP spid="10" grpId="0"/>
      <p:bldP spid="14" grpId="0"/>
      <p:bldP spid="15" grpId="0" animBg="1"/>
      <p:bldP spid="16" grpId="0" animBg="1"/>
      <p:bldP spid="17" grpId="0"/>
      <p:bldP spid="18" grpId="0"/>
      <p:bldP spid="19" grpId="0"/>
      <p:bldP spid="22" grpId="0" animBg="1"/>
      <p:bldP spid="23" grpId="0" animBg="1"/>
      <p:bldP spid="20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0656" y="1653138"/>
            <a:ext cx="8789842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60655" y="1681738"/>
            <a:ext cx="71950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Zapište smíšené číslo jako nepravý zlomek :</a:t>
            </a:r>
          </a:p>
        </p:txBody>
      </p:sp>
      <p:sp>
        <p:nvSpPr>
          <p:cNvPr id="4" name="Obdélník 3"/>
          <p:cNvSpPr/>
          <p:nvPr/>
        </p:nvSpPr>
        <p:spPr>
          <a:xfrm>
            <a:off x="217854" y="277530"/>
            <a:ext cx="5889438" cy="1063238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23527" y="547539"/>
            <a:ext cx="53650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Úlohy k samostatnému procvičení:</a:t>
            </a:r>
            <a:endParaRPr lang="cs-CZ" sz="2800" b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0656" y="2291669"/>
            <a:ext cx="8789842" cy="1425363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89991" y="2579460"/>
                <a:ext cx="160790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𝟓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9991" y="2579460"/>
                <a:ext cx="1607903" cy="89896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642592" y="2603828"/>
                <a:ext cx="1962876" cy="89742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𝟔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2592" y="2603828"/>
                <a:ext cx="1962876" cy="89742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977269" y="2603828"/>
                <a:ext cx="1625763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𝟏𝟐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77269" y="2603828"/>
                <a:ext cx="1625763" cy="90178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126929" y="2608175"/>
                <a:ext cx="1492327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26929" y="2608175"/>
                <a:ext cx="1492327" cy="89896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Obdélník 11"/>
          <p:cNvSpPr/>
          <p:nvPr/>
        </p:nvSpPr>
        <p:spPr>
          <a:xfrm>
            <a:off x="131062" y="4075259"/>
            <a:ext cx="8789842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131061" y="4103859"/>
            <a:ext cx="6007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Zapište zlomek jako smíšené číslo: 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60655" y="4808071"/>
            <a:ext cx="8789842" cy="1501249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289990" y="5095862"/>
                <a:ext cx="160790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𝟑𝟔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9990" y="5095862"/>
                <a:ext cx="1607903" cy="89896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2642591" y="5120230"/>
                <a:ext cx="1308233" cy="907749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2591" y="5120230"/>
                <a:ext cx="1308233" cy="907749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977268" y="5120230"/>
                <a:ext cx="162576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77268" y="5120230"/>
                <a:ext cx="1625763" cy="89896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7126928" y="5124577"/>
                <a:ext cx="1492327" cy="907749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26928" y="5124577"/>
                <a:ext cx="1492327" cy="907749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2" name="Picture 2" descr="C:\Users\spravce\AppData\Local\Microsoft\Windows\Temporary Internet Files\Content.IE5\HGW68T4R\MC90043248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5357" y="37296"/>
            <a:ext cx="1365214" cy="1489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8552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5" grpId="0"/>
      <p:bldP spid="16" grpId="0"/>
      <p:bldP spid="17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6393" y="234378"/>
            <a:ext cx="5903799" cy="90792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69043" y="395952"/>
            <a:ext cx="18758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Výsledky :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60656" y="1653138"/>
            <a:ext cx="8789842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160655" y="1681738"/>
            <a:ext cx="71950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Zapište smíšené číslo jako nepravý zlomek :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160656" y="2291669"/>
            <a:ext cx="8789842" cy="1425363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289991" y="2579460"/>
                <a:ext cx="160790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9991" y="2579460"/>
                <a:ext cx="1607903" cy="89896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2642592" y="2603828"/>
                <a:ext cx="1962876" cy="89742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2592" y="2603828"/>
                <a:ext cx="1962876" cy="89742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4977269" y="2603828"/>
                <a:ext cx="1625763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77269" y="2603828"/>
                <a:ext cx="1625763" cy="90178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7126929" y="2608175"/>
                <a:ext cx="1492327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𝟏𝟏𝟏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26929" y="2608175"/>
                <a:ext cx="1492327" cy="89896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Obdélník 25"/>
          <p:cNvSpPr/>
          <p:nvPr/>
        </p:nvSpPr>
        <p:spPr>
          <a:xfrm>
            <a:off x="131062" y="4075259"/>
            <a:ext cx="8789842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131061" y="4103859"/>
            <a:ext cx="6007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Zapište zlomek jako smíšené číslo: 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160655" y="4808071"/>
            <a:ext cx="8789842" cy="1501249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289990" y="5095862"/>
                <a:ext cx="160790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𝟑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𝟔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9990" y="5095862"/>
                <a:ext cx="1607903" cy="89896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2642591" y="5120230"/>
                <a:ext cx="130823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2591" y="5120230"/>
                <a:ext cx="1308233" cy="89896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4977268" y="5120230"/>
                <a:ext cx="162576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77268" y="5120230"/>
                <a:ext cx="1625763" cy="89896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7126928" y="5124577"/>
                <a:ext cx="1492327" cy="907749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𝟐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26928" y="5124577"/>
                <a:ext cx="1492327" cy="907749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146" name="Picture 2" descr="C:\Users\spravce\AppData\Local\Microsoft\Windows\Temporary Internet Files\Content.IE5\D1R1SU0N\MC900437791[3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3534" y="188765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9620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2" grpId="0"/>
      <p:bldP spid="23" grpId="0"/>
      <p:bldP spid="24" grpId="0"/>
      <p:bldP spid="25" grpId="0"/>
      <p:bldP spid="29" grpId="0"/>
      <p:bldP spid="30" grpId="0"/>
      <p:bldP spid="31" grpId="0"/>
      <p:bldP spid="3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849423" y="3320988"/>
            <a:ext cx="7585396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821891" y="4149080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895213" y="866676"/>
            <a:ext cx="759082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851755" y="2528900"/>
            <a:ext cx="7597352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888689" y="1693528"/>
            <a:ext cx="756041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802667" y="5013176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791667" y="5805264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1754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1" y="1228110"/>
            <a:ext cx="867010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7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1999, ISBN 80-7230-032-6.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TAIŠL, Jan a kol. </a:t>
            </a:r>
            <a:r>
              <a:rPr lang="cs-CZ" sz="1100" i="1" dirty="0"/>
              <a:t>Matematika pro 7. ročník</a:t>
            </a:r>
            <a:r>
              <a:rPr lang="cs-CZ" sz="1100" dirty="0"/>
              <a:t>. Praha: Kvarta, 1999, ISBN 80-85510-85-8.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39237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595</TotalTime>
  <Words>600</Words>
  <Application>Microsoft Office PowerPoint</Application>
  <PresentationFormat>Předvádění na obrazovce (4:3)</PresentationFormat>
  <Paragraphs>97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120</cp:revision>
  <dcterms:created xsi:type="dcterms:W3CDTF">2012-09-28T20:15:36Z</dcterms:created>
  <dcterms:modified xsi:type="dcterms:W3CDTF">2013-03-24T07:59:15Z</dcterms:modified>
</cp:coreProperties>
</file>