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78" r:id="rId2"/>
    <p:sldId id="258" r:id="rId3"/>
    <p:sldId id="259" r:id="rId4"/>
    <p:sldId id="288" r:id="rId5"/>
    <p:sldId id="289" r:id="rId6"/>
    <p:sldId id="290" r:id="rId7"/>
    <p:sldId id="291" r:id="rId8"/>
    <p:sldId id="293" r:id="rId9"/>
    <p:sldId id="292" r:id="rId10"/>
    <p:sldId id="294" r:id="rId11"/>
    <p:sldId id="29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449B2-ECD2-41A9-8BE0-AB75C6D76E0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6C51-5BB2-416E-AC9E-44F0A32DF3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2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29.png"/><Relationship Id="rId18" Type="http://schemas.openxmlformats.org/officeDocument/2006/relationships/image" Target="../media/image6.wmf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image" Target="../media/image20.png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7.png"/><Relationship Id="rId5" Type="http://schemas.openxmlformats.org/officeDocument/2006/relationships/image" Target="../media/image23.png"/><Relationship Id="rId15" Type="http://schemas.openxmlformats.org/officeDocument/2006/relationships/image" Target="../media/image31.png"/><Relationship Id="rId10" Type="http://schemas.openxmlformats.org/officeDocument/2006/relationships/image" Target="../media/image13.png"/><Relationship Id="rId4" Type="http://schemas.openxmlformats.org/officeDocument/2006/relationships/image" Target="../media/image22.png"/><Relationship Id="rId9" Type="http://schemas.openxmlformats.org/officeDocument/2006/relationships/image" Target="../media/image26.png"/><Relationship Id="rId14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3" Type="http://schemas.openxmlformats.org/officeDocument/2006/relationships/image" Target="../media/image6.png"/><Relationship Id="rId7" Type="http://schemas.openxmlformats.org/officeDocument/2006/relationships/image" Target="../media/image39.png"/><Relationship Id="rId12" Type="http://schemas.openxmlformats.org/officeDocument/2006/relationships/image" Target="../media/image1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37.png"/><Relationship Id="rId15" Type="http://schemas.openxmlformats.org/officeDocument/2006/relationships/image" Target="../media/image6.wmf"/><Relationship Id="rId10" Type="http://schemas.openxmlformats.org/officeDocument/2006/relationships/image" Target="../media/image9.png"/><Relationship Id="rId4" Type="http://schemas.openxmlformats.org/officeDocument/2006/relationships/image" Target="../media/image36.png"/><Relationship Id="rId9" Type="http://schemas.openxmlformats.org/officeDocument/2006/relationships/image" Target="../media/image8.png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3" Type="http://schemas.openxmlformats.org/officeDocument/2006/relationships/image" Target="../media/image16.png"/><Relationship Id="rId7" Type="http://schemas.openxmlformats.org/officeDocument/2006/relationships/image" Target="../media/image52.png"/><Relationship Id="rId12" Type="http://schemas.openxmlformats.org/officeDocument/2006/relationships/image" Target="../media/image35.png"/><Relationship Id="rId17" Type="http://schemas.openxmlformats.org/officeDocument/2006/relationships/image" Target="../media/image7.wmf"/><Relationship Id="rId2" Type="http://schemas.openxmlformats.org/officeDocument/2006/relationships/image" Target="../media/image15.png"/><Relationship Id="rId16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1.png"/><Relationship Id="rId5" Type="http://schemas.openxmlformats.org/officeDocument/2006/relationships/image" Target="../media/image50.png"/><Relationship Id="rId15" Type="http://schemas.openxmlformats.org/officeDocument/2006/relationships/image" Target="../media/image60.png"/><Relationship Id="rId10" Type="http://schemas.openxmlformats.org/officeDocument/2006/relationships/image" Target="../media/image19.png"/><Relationship Id="rId4" Type="http://schemas.openxmlformats.org/officeDocument/2006/relationships/image" Target="../media/image49.png"/><Relationship Id="rId9" Type="http://schemas.openxmlformats.org/officeDocument/2006/relationships/image" Target="../media/image18.png"/><Relationship Id="rId14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86.pn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12" Type="http://schemas.openxmlformats.org/officeDocument/2006/relationships/image" Target="../media/image85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5" Type="http://schemas.openxmlformats.org/officeDocument/2006/relationships/image" Target="../media/image78.png"/><Relationship Id="rId10" Type="http://schemas.openxmlformats.org/officeDocument/2006/relationships/image" Target="../media/image83.png"/><Relationship Id="rId4" Type="http://schemas.openxmlformats.org/officeDocument/2006/relationships/image" Target="../media/image77.png"/><Relationship Id="rId9" Type="http://schemas.openxmlformats.org/officeDocument/2006/relationships/image" Target="../media/image82.png"/><Relationship Id="rId1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4.png"/><Relationship Id="rId7" Type="http://schemas.openxmlformats.org/officeDocument/2006/relationships/image" Target="../media/image51.png"/><Relationship Id="rId12" Type="http://schemas.openxmlformats.org/officeDocument/2006/relationships/image" Target="../media/image9.wm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7.png"/><Relationship Id="rId5" Type="http://schemas.openxmlformats.org/officeDocument/2006/relationships/image" Target="../media/image47.png"/><Relationship Id="rId10" Type="http://schemas.openxmlformats.org/officeDocument/2006/relationships/image" Target="../media/image56.png"/><Relationship Id="rId4" Type="http://schemas.openxmlformats.org/officeDocument/2006/relationships/image" Target="../media/image46.png"/><Relationship Id="rId9" Type="http://schemas.openxmlformats.org/officeDocument/2006/relationships/image" Target="../media/image5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13" Type="http://schemas.openxmlformats.org/officeDocument/2006/relationships/image" Target="../media/image110.png"/><Relationship Id="rId3" Type="http://schemas.openxmlformats.org/officeDocument/2006/relationships/image" Target="../media/image100.png"/><Relationship Id="rId7" Type="http://schemas.openxmlformats.org/officeDocument/2006/relationships/image" Target="../media/image104.png"/><Relationship Id="rId12" Type="http://schemas.openxmlformats.org/officeDocument/2006/relationships/image" Target="../media/image109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3.png"/><Relationship Id="rId11" Type="http://schemas.openxmlformats.org/officeDocument/2006/relationships/image" Target="../media/image108.png"/><Relationship Id="rId5" Type="http://schemas.openxmlformats.org/officeDocument/2006/relationships/image" Target="../media/image102.png"/><Relationship Id="rId10" Type="http://schemas.openxmlformats.org/officeDocument/2006/relationships/image" Target="../media/image107.png"/><Relationship Id="rId4" Type="http://schemas.openxmlformats.org/officeDocument/2006/relationships/image" Target="../media/image101.png"/><Relationship Id="rId9" Type="http://schemas.openxmlformats.org/officeDocument/2006/relationships/image" Target="../media/image106.png"/><Relationship Id="rId1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10.wmf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png"/><Relationship Id="rId4" Type="http://schemas.openxmlformats.org/officeDocument/2006/relationships/image" Target="../media/image62.png"/><Relationship Id="rId9" Type="http://schemas.openxmlformats.org/officeDocument/2006/relationships/image" Target="../media/image6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5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VY_32_INOVACE_02_10_M7_Hanak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0374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/>
              <a:t>: </a:t>
            </a:r>
            <a:r>
              <a:rPr lang="cs-CZ" sz="2800" smtClean="0"/>
              <a:t>Odčítání </a:t>
            </a:r>
            <a:r>
              <a:rPr lang="cs-CZ" sz="2800" dirty="0" smtClean="0"/>
              <a:t>s různými jmenovateli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36205" y="836712"/>
            <a:ext cx="8609307" cy="5822297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615718" y="-99392"/>
            <a:ext cx="194421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07876" y="1052736"/>
            <a:ext cx="7992888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hodině je zaměřena na odčítání zlomků </a:t>
            </a:r>
            <a:r>
              <a:rPr lang="cs-CZ" sz="1800" dirty="0" smtClean="0"/>
              <a:t>s </a:t>
            </a:r>
            <a:r>
              <a:rPr lang="cs-CZ" sz="1800" dirty="0" smtClean="0"/>
              <a:t>různými jmenovateli. Dále je zde ukázáno odčítání přirozených čísel a zlomků a odčítání smíšených čísel. </a:t>
            </a:r>
            <a:r>
              <a:rPr lang="cs-CZ" sz="1800" dirty="0" smtClean="0"/>
              <a:t>U </a:t>
            </a:r>
            <a:r>
              <a:rPr lang="cs-CZ" sz="1800" dirty="0" smtClean="0"/>
              <a:t>některých řešených příkladů je  ukázáno i grafické </a:t>
            </a:r>
            <a:r>
              <a:rPr lang="cs-CZ" sz="1800" dirty="0"/>
              <a:t>řešení. V další části jsou příklady</a:t>
            </a:r>
            <a:r>
              <a:rPr lang="cs-CZ" sz="1800" dirty="0"/>
              <a:t> </a:t>
            </a:r>
            <a:r>
              <a:rPr lang="cs-CZ" sz="1800" dirty="0"/>
              <a:t>k samostatnému procvičení, ke kterým je uvedeno i správné řešení.</a:t>
            </a:r>
          </a:p>
          <a:p>
            <a:pPr algn="just"/>
            <a:r>
              <a:rPr lang="cs-CZ" sz="1800" dirty="0"/>
              <a:t>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/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8922" y="1559342"/>
            <a:ext cx="8603558" cy="228686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34786" y="1695388"/>
            <a:ext cx="8352927" cy="202164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1475" y="203710"/>
            <a:ext cx="8037563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5" y="415376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8593" y="1756363"/>
            <a:ext cx="8175822" cy="18928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6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Zlomky s různými jmenovateli převedeme na společného jmenovatele. </a:t>
            </a:r>
            <a:r>
              <a:rPr lang="cs-CZ" sz="2600" b="1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Potom odečteme </a:t>
            </a:r>
            <a:r>
              <a:rPr lang="cs-CZ" sz="26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čitatele zlomků a jmenovatele opíšeme.</a:t>
            </a:r>
            <a:endParaRPr lang="cs-CZ" sz="26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3792" y="4254624"/>
            <a:ext cx="8588688" cy="182758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4786" y="4369722"/>
            <a:ext cx="8300555" cy="15648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5220" y="4377882"/>
            <a:ext cx="7175025" cy="1305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 společný jmenovatel je nejlépe volit nejmenší společný násobek jmenovatelů.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8194" name="Picture 2" descr="C:\Users\spravce\AppData\Local\Microsoft\Windows\Temporary Internet Files\Content.IE5\HGW68T4R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501" y="154719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673" y="42960"/>
            <a:ext cx="8589792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9774" y="1457134"/>
            <a:ext cx="8843420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86429" y="1583211"/>
                <a:ext cx="200514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429" y="1583211"/>
                <a:ext cx="2005140" cy="90178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) Odečtěte zlomky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30614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6429" y="2563259"/>
            <a:ext cx="8776764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2191569" y="2875195"/>
            <a:ext cx="854932" cy="646331"/>
            <a:chOff x="2286292" y="2875196"/>
            <a:chExt cx="854932" cy="646331"/>
          </a:xfrm>
        </p:grpSpPr>
        <p:sp>
          <p:nvSpPr>
            <p:cNvPr id="9" name="Obdélník 8"/>
            <p:cNvSpPr/>
            <p:nvPr/>
          </p:nvSpPr>
          <p:spPr>
            <a:xfrm>
              <a:off x="2286292" y="296419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6693" y="2875196"/>
                  <a:ext cx="644728" cy="646331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908983" y="1590390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983" y="1590390"/>
                <a:ext cx="1726898" cy="89954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236296" y="1593211"/>
                <a:ext cx="1726898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296" y="1593211"/>
                <a:ext cx="1726898" cy="93615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3" name="Skupina 12"/>
          <p:cNvGrpSpPr/>
          <p:nvPr/>
        </p:nvGrpSpPr>
        <p:grpSpPr>
          <a:xfrm>
            <a:off x="5524110" y="2890052"/>
            <a:ext cx="854932" cy="646332"/>
            <a:chOff x="5276342" y="2886425"/>
            <a:chExt cx="854932" cy="646332"/>
          </a:xfrm>
        </p:grpSpPr>
        <p:sp>
          <p:nvSpPr>
            <p:cNvPr id="14" name="Obdélník 13"/>
            <p:cNvSpPr/>
            <p:nvPr/>
          </p:nvSpPr>
          <p:spPr>
            <a:xfrm>
              <a:off x="5276342" y="2975421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15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52777" y="2886425"/>
                  <a:ext cx="644728" cy="646331"/>
                </a:xfrm>
                <a:prstGeom prst="rect">
                  <a:avLst/>
                </a:prstGeom>
                <a:blipFill rotWithShape="1">
                  <a:blip r:embed="rId7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6" name="Obdélník 15"/>
          <p:cNvSpPr/>
          <p:nvPr/>
        </p:nvSpPr>
        <p:spPr>
          <a:xfrm>
            <a:off x="92018" y="4125769"/>
            <a:ext cx="8871176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92018" y="4218778"/>
                <a:ext cx="2228070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018" y="4218778"/>
                <a:ext cx="2228070" cy="93673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158672" y="5231894"/>
            <a:ext cx="8804521" cy="13592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2257836" y="5533454"/>
            <a:ext cx="854932" cy="646332"/>
            <a:chOff x="2257836" y="5533454"/>
            <a:chExt cx="854932" cy="646332"/>
          </a:xfrm>
        </p:grpSpPr>
        <p:sp>
          <p:nvSpPr>
            <p:cNvPr id="20" name="Obdélník 19"/>
            <p:cNvSpPr/>
            <p:nvPr/>
          </p:nvSpPr>
          <p:spPr>
            <a:xfrm>
              <a:off x="2257836" y="5622450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34271" y="5533454"/>
                  <a:ext cx="644728" cy="646331"/>
                </a:xfrm>
                <a:prstGeom prst="rect">
                  <a:avLst/>
                </a:prstGeom>
                <a:blipFill rotWithShape="1">
                  <a:blip r:embed="rId9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2" name="Skupina 21"/>
          <p:cNvGrpSpPr/>
          <p:nvPr/>
        </p:nvGrpSpPr>
        <p:grpSpPr>
          <a:xfrm>
            <a:off x="5452777" y="5555060"/>
            <a:ext cx="854932" cy="646332"/>
            <a:chOff x="5248586" y="5555060"/>
            <a:chExt cx="854932" cy="646332"/>
          </a:xfrm>
        </p:grpSpPr>
        <p:sp>
          <p:nvSpPr>
            <p:cNvPr id="23" name="Obdélník 22"/>
            <p:cNvSpPr/>
            <p:nvPr/>
          </p:nvSpPr>
          <p:spPr>
            <a:xfrm>
              <a:off x="5248586" y="5644056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TextovéPole 23"/>
                <p:cNvSpPr txBox="1"/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25021" y="5555060"/>
                  <a:ext cx="644728" cy="646331"/>
                </a:xfrm>
                <a:prstGeom prst="rect">
                  <a:avLst/>
                </a:prstGeom>
                <a:blipFill rotWithShape="1">
                  <a:blip r:embed="rId10" cstate="print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0629076"/>
              </p:ext>
            </p:extLst>
          </p:nvPr>
        </p:nvGraphicFramePr>
        <p:xfrm>
          <a:off x="306136" y="2636912"/>
          <a:ext cx="1673576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1832639"/>
              </p:ext>
            </p:extLst>
          </p:nvPr>
        </p:nvGraphicFramePr>
        <p:xfrm>
          <a:off x="3345794" y="2676369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702079"/>
              </p:ext>
            </p:extLst>
          </p:nvPr>
        </p:nvGraphicFramePr>
        <p:xfrm>
          <a:off x="6772432" y="2676370"/>
          <a:ext cx="1673576" cy="11329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8394"/>
                <a:gridCol w="418394"/>
                <a:gridCol w="418394"/>
                <a:gridCol w="418394"/>
              </a:tblGrid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835696" y="1583211"/>
                <a:ext cx="258454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583211"/>
                <a:ext cx="2584545" cy="90178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182582" y="1590390"/>
                <a:ext cx="1995672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2582" y="1590390"/>
                <a:ext cx="1995672" cy="898964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899938"/>
              </p:ext>
            </p:extLst>
          </p:nvPr>
        </p:nvGraphicFramePr>
        <p:xfrm>
          <a:off x="306136" y="5351327"/>
          <a:ext cx="1840315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8063"/>
                <a:gridCol w="368063"/>
                <a:gridCol w="368063"/>
                <a:gridCol w="368063"/>
                <a:gridCol w="368063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0920800"/>
              </p:ext>
            </p:extLst>
          </p:nvPr>
        </p:nvGraphicFramePr>
        <p:xfrm>
          <a:off x="3340103" y="5351327"/>
          <a:ext cx="1840315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8063"/>
                <a:gridCol w="368063"/>
                <a:gridCol w="368063"/>
                <a:gridCol w="368063"/>
                <a:gridCol w="368063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906078"/>
              </p:ext>
            </p:extLst>
          </p:nvPr>
        </p:nvGraphicFramePr>
        <p:xfrm>
          <a:off x="6588224" y="5351327"/>
          <a:ext cx="1840315" cy="11427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8063"/>
                <a:gridCol w="368063"/>
                <a:gridCol w="368063"/>
                <a:gridCol w="368063"/>
                <a:gridCol w="368063"/>
              </a:tblGrid>
              <a:tr h="4112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524110" y="4268199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4110" y="4268199"/>
                <a:ext cx="1726898" cy="89954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7251008" y="4250964"/>
                <a:ext cx="137754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1008" y="4250964"/>
                <a:ext cx="1377547" cy="898964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598037" y="4218778"/>
                <a:ext cx="258454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8037" y="4218778"/>
                <a:ext cx="2584545" cy="901785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807189" y="4250964"/>
                <a:ext cx="19956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7189" y="4250964"/>
                <a:ext cx="1995672" cy="901785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délníkový popisek 36"/>
          <p:cNvSpPr/>
          <p:nvPr/>
        </p:nvSpPr>
        <p:spPr>
          <a:xfrm>
            <a:off x="189314" y="2582231"/>
            <a:ext cx="4578390" cy="1298659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První zlomek rozšíříme třemi a druhý čtyřmi, abychom dostali stejného jmenovatele.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8" name="Obdélníkový popisek 37"/>
          <p:cNvSpPr/>
          <p:nvPr/>
        </p:nvSpPr>
        <p:spPr>
          <a:xfrm>
            <a:off x="177171" y="5226994"/>
            <a:ext cx="4578390" cy="1298659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První zlomek rozšíříme třemi a druhý pěti, abychom dostali stejného jmenovatele.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9" name="Obdélníkový popisek 38"/>
          <p:cNvSpPr/>
          <p:nvPr/>
        </p:nvSpPr>
        <p:spPr>
          <a:xfrm>
            <a:off x="4714605" y="2574801"/>
            <a:ext cx="4248588" cy="1313517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odečíst.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0" name="Obdélníkový popisek 39"/>
          <p:cNvSpPr/>
          <p:nvPr/>
        </p:nvSpPr>
        <p:spPr>
          <a:xfrm>
            <a:off x="4713389" y="5212136"/>
            <a:ext cx="4248588" cy="1313517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odečíst.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8113583" y="4244245"/>
                <a:ext cx="137754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13583" y="4244245"/>
                <a:ext cx="1377547" cy="898964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38000[3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469" y="101029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90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1" grpId="0" animBg="1"/>
      <p:bldP spid="12" grpId="0" animBg="1"/>
      <p:bldP spid="17" grpId="0" animBg="1"/>
      <p:bldP spid="28" grpId="0" animBg="1"/>
      <p:bldP spid="29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409" y="42960"/>
            <a:ext cx="8436056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6136" y="1457134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5821" y="1644303"/>
                <a:ext cx="222533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821" y="1644303"/>
                <a:ext cx="2225331" cy="90178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Vypočítejte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𝟏𝟖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12409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26226" y="2781055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6226" y="2781055"/>
                <a:ext cx="1726898" cy="89954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726671" y="2790587"/>
                <a:ext cx="1726898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6671" y="2790587"/>
                <a:ext cx="1726898" cy="93615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306136" y="4125769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83082" y="4201304"/>
                <a:ext cx="2678214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082" y="4201304"/>
                <a:ext cx="2678214" cy="9367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632649" y="1671487"/>
                <a:ext cx="309986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2649" y="1671487"/>
                <a:ext cx="3099865" cy="90178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504142" y="1659354"/>
                <a:ext cx="2380226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4142" y="1659354"/>
                <a:ext cx="2380226" cy="901978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905751" y="5398130"/>
                <a:ext cx="1726898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5751" y="5398130"/>
                <a:ext cx="1726898" cy="89954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632649" y="5380895"/>
                <a:ext cx="1377547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2649" y="5380895"/>
                <a:ext cx="1377547" cy="89954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737634" y="4201304"/>
                <a:ext cx="299488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7634" y="4201304"/>
                <a:ext cx="2994880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674298" y="4201303"/>
                <a:ext cx="2498102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4298" y="4201303"/>
                <a:ext cx="2498102" cy="89954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789554" y="2790587"/>
                <a:ext cx="1726898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9554" y="2790587"/>
                <a:ext cx="1726898" cy="899157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764795" y="5398130"/>
                <a:ext cx="137754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4795" y="5398130"/>
                <a:ext cx="1377547" cy="9017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ový popisek 18"/>
          <p:cNvSpPr/>
          <p:nvPr/>
        </p:nvSpPr>
        <p:spPr>
          <a:xfrm>
            <a:off x="483081" y="2594992"/>
            <a:ext cx="4824536" cy="1077545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Nejmenší společný jmenovatel </a:t>
            </a:r>
            <a:r>
              <a:rPr lang="cs-CZ" sz="2800" b="1" dirty="0" smtClean="0">
                <a:solidFill>
                  <a:srgbClr val="C00000"/>
                </a:solidFill>
              </a:rPr>
              <a:t>n(24, 16)=48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" name="Obdélníkový popisek 19"/>
          <p:cNvSpPr/>
          <p:nvPr/>
        </p:nvSpPr>
        <p:spPr>
          <a:xfrm>
            <a:off x="483081" y="5291893"/>
            <a:ext cx="4824536" cy="1077545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Nejmenší společný jmenovatel </a:t>
            </a:r>
            <a:r>
              <a:rPr lang="cs-CZ" sz="2800" b="1" dirty="0" smtClean="0">
                <a:solidFill>
                  <a:srgbClr val="C00000"/>
                </a:solidFill>
              </a:rPr>
              <a:t>n(18, 24)=72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6146" name="Picture 2" descr="C:\Users\spravce\AppData\Local\Microsoft\Windows\Temporary Internet Files\Content.IE5\0BASIBLT\MC900438000[3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173" y="10105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1" grpId="0" animBg="1"/>
      <p:bldP spid="12" grpId="0" animBg="1"/>
      <p:bldP spid="17" grpId="0" animBg="1"/>
      <p:bldP spid="28" grpId="0" animBg="1"/>
      <p:bldP spid="29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19" grpId="0" animBg="1"/>
      <p:bldP spid="19" grpId="1" animBg="1"/>
      <p:bldP spid="20" grpId="0" animBg="1"/>
      <p:bldP spid="2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409" y="42960"/>
            <a:ext cx="8436056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6136" y="1457134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5821" y="1644303"/>
                <a:ext cx="2675475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821" y="1644303"/>
                <a:ext cx="2675475" cy="9389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3) Vypočítejte  a)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12409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901346" y="2725303"/>
                <a:ext cx="1726898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1346" y="2725303"/>
                <a:ext cx="1726898" cy="91057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66447" y="2731106"/>
                <a:ext cx="1726898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6447" y="2731106"/>
                <a:ext cx="1726898" cy="89896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312409" y="4148193"/>
            <a:ext cx="8442329" cy="254472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37080" y="4173593"/>
                <a:ext cx="2678214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080" y="4173593"/>
                <a:ext cx="2678214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425217" y="1667979"/>
                <a:ext cx="360316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𝟏𝟕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5217" y="1667979"/>
                <a:ext cx="3603167" cy="90178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70502" y="2729495"/>
                <a:ext cx="229079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0502" y="2729495"/>
                <a:ext cx="2290793" cy="91057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901346" y="5338596"/>
                <a:ext cx="2258854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1346" y="5338596"/>
                <a:ext cx="2258854" cy="91057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73195" y="5314684"/>
                <a:ext cx="137754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3195" y="5314684"/>
                <a:ext cx="1377547" cy="8989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507916" y="4163204"/>
                <a:ext cx="376608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916" y="4163204"/>
                <a:ext cx="3766084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35998" y="5343718"/>
                <a:ext cx="259730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998" y="5343718"/>
                <a:ext cx="2597304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674298" y="2725303"/>
                <a:ext cx="1726898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4298" y="2725303"/>
                <a:ext cx="1726898" cy="899157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848973" y="5314684"/>
                <a:ext cx="137754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8973" y="5314684"/>
                <a:ext cx="1377547" cy="89896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592284" y="1662801"/>
                <a:ext cx="19956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2284" y="1662801"/>
                <a:ext cx="1995672" cy="901785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766959" y="4201304"/>
                <a:ext cx="1995672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6959" y="4201304"/>
                <a:ext cx="1995672" cy="93615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ový popisek 20"/>
          <p:cNvSpPr/>
          <p:nvPr/>
        </p:nvSpPr>
        <p:spPr>
          <a:xfrm>
            <a:off x="484085" y="5417572"/>
            <a:ext cx="3703906" cy="1077545"/>
          </a:xfrm>
          <a:prstGeom prst="wedgeRectCallout">
            <a:avLst>
              <a:gd name="adj1" fmla="val -24072"/>
              <a:gd name="adj2" fmla="val -8639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Přirozené číslo převedeme </a:t>
            </a:r>
            <a:r>
              <a:rPr lang="cs-CZ" sz="2800" dirty="0">
                <a:solidFill>
                  <a:srgbClr val="C00000"/>
                </a:solidFill>
              </a:rPr>
              <a:t>n</a:t>
            </a:r>
            <a:r>
              <a:rPr lang="cs-CZ" sz="2800" dirty="0" smtClean="0">
                <a:solidFill>
                  <a:srgbClr val="C00000"/>
                </a:solidFill>
              </a:rPr>
              <a:t>a zlomek.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688592" y="4193861"/>
            <a:ext cx="4277601" cy="1077545"/>
          </a:xfrm>
          <a:prstGeom prst="wedgeRectCallout">
            <a:avLst>
              <a:gd name="adj1" fmla="val -70766"/>
              <a:gd name="adj2" fmla="val -978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Smíšené číslo převedeme </a:t>
            </a:r>
            <a:r>
              <a:rPr lang="cs-CZ" sz="2800" dirty="0">
                <a:solidFill>
                  <a:srgbClr val="C00000"/>
                </a:solidFill>
              </a:rPr>
              <a:t>n</a:t>
            </a:r>
            <a:r>
              <a:rPr lang="cs-CZ" sz="2800" dirty="0" smtClean="0">
                <a:solidFill>
                  <a:srgbClr val="C00000"/>
                </a:solidFill>
              </a:rPr>
              <a:t>a nepravý zlomek.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817122" y="2725303"/>
            <a:ext cx="4277601" cy="1077545"/>
          </a:xfrm>
          <a:prstGeom prst="wedgeRectCallout">
            <a:avLst>
              <a:gd name="adj1" fmla="val -30388"/>
              <a:gd name="adj2" fmla="val -7460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Smíšená čísla převedeme </a:t>
            </a:r>
            <a:r>
              <a:rPr lang="cs-CZ" sz="2800" dirty="0">
                <a:solidFill>
                  <a:srgbClr val="C00000"/>
                </a:solidFill>
              </a:rPr>
              <a:t>n</a:t>
            </a:r>
            <a:r>
              <a:rPr lang="cs-CZ" sz="2800" dirty="0" smtClean="0">
                <a:solidFill>
                  <a:srgbClr val="C00000"/>
                </a:solidFill>
              </a:rPr>
              <a:t>a nepravé zlomky.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spravce\AppData\Local\Microsoft\Windows\Temporary Internet Files\Content.IE5\BL96J1IA\MC900440418[2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7496" y="260648"/>
            <a:ext cx="1474540" cy="162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681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3" y="653754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3806" y="653754"/>
            <a:ext cx="6239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3" y="48685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7533" y="48684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546" y="3809094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4253" y="3809094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3" y="1305979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40116" y="1467567"/>
                <a:ext cx="1959675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89896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53401" y="1462920"/>
                <a:ext cx="185470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854703" cy="93897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107504" y="4376590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18051" y="1467567"/>
                <a:ext cx="2518157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3916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01811" y="2538282"/>
                <a:ext cx="228601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3897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53399" y="2572807"/>
                <a:ext cx="2242443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89954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80089" y="4481540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089" y="4481540"/>
                <a:ext cx="2223796" cy="898964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76716" y="4500487"/>
                <a:ext cx="28080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6716" y="4500487"/>
                <a:ext cx="2808072" cy="90178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368702" y="4517290"/>
                <a:ext cx="2416854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8702" y="4517290"/>
                <a:ext cx="2416854" cy="901978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7504" y="5563475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5563475"/>
                <a:ext cx="2782028" cy="90178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13313" y="5525505"/>
                <a:ext cx="2771475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𝟏𝟎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313" y="5525505"/>
                <a:ext cx="2771475" cy="898964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318762" y="5520180"/>
                <a:ext cx="277368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762" y="5520180"/>
                <a:ext cx="2773685" cy="90178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9" name="Picture 3" descr="C:\Users\spravce\AppData\Local\Microsoft\Windows\Temporary Internet Files\Content.IE5\D1R1SU0N\MC90043442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523" y="13673"/>
            <a:ext cx="1421901" cy="128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20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6239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53401" y="1462920"/>
                <a:ext cx="185470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854703" cy="9389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18051" y="1467567"/>
                <a:ext cx="251815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33074" y="4518802"/>
                <a:ext cx="22237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074" y="4518802"/>
                <a:ext cx="2223796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42367" y="4509120"/>
                <a:ext cx="2808072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4509120"/>
                <a:ext cx="2808072" cy="90774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𝟏𝟎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−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938795" y="5591055"/>
                <a:ext cx="2521870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−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8795" y="5591055"/>
                <a:ext cx="2521870" cy="90197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Users\spravce\AppData\Local\Microsoft\Windows\Temporary Internet Files\Content.IE5\0BASIBLT\MC90043246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136" y="-308"/>
            <a:ext cx="1472072" cy="136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10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429" y="777651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1732" y="777651"/>
            <a:ext cx="6239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5472" y="3932991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2179" y="3932991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5429" y="1429876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78042" y="1591464"/>
                <a:ext cx="1959675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042" y="1591464"/>
                <a:ext cx="1959675" cy="89896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91327" y="1586817"/>
                <a:ext cx="185470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1327" y="1586817"/>
                <a:ext cx="1854703" cy="91057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145430" y="4500487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55977" y="1591464"/>
                <a:ext cx="2518157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5977" y="1591464"/>
                <a:ext cx="2518157" cy="90197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39737" y="2662179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9737" y="2662179"/>
                <a:ext cx="2286013" cy="90178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91325" y="2696704"/>
                <a:ext cx="224244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1325" y="2696704"/>
                <a:ext cx="2242443" cy="90178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384329" y="2634639"/>
                <a:ext cx="2489805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4329" y="2634639"/>
                <a:ext cx="2489805" cy="939168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85044" y="4638959"/>
                <a:ext cx="2223796" cy="7126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ea typeface="Cambria Math" pitchFamily="18" charset="0"/>
                  </a:rPr>
                  <a:t>2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) 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𝟓</m:t>
                    </m:r>
                    <m:f>
                      <m:fPr>
                        <m:ctrlPr>
                          <a:rPr lang="cs-CZ" sz="28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8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044" y="4638959"/>
                <a:ext cx="2223796" cy="7126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14642" y="4624384"/>
                <a:ext cx="28080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4642" y="4624384"/>
                <a:ext cx="2808072" cy="90178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406628" y="4641187"/>
                <a:ext cx="2416854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628" y="4641187"/>
                <a:ext cx="2416854" cy="901978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2459" y="5720894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459" y="5720894"/>
                <a:ext cx="2782028" cy="90178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251239" y="5649402"/>
                <a:ext cx="2771475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1239" y="5649402"/>
                <a:ext cx="2771475" cy="898964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356688" y="5644077"/>
                <a:ext cx="277368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6688" y="5644077"/>
                <a:ext cx="2773685" cy="90178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67666" y="335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12459" y="335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D1R1SU0N\MC900437791[4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86" y="46518"/>
            <a:ext cx="1687521" cy="1383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78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4" y="728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47057" y="698192"/>
            <a:ext cx="6239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Odečtěte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53401" y="1462920"/>
                <a:ext cx="214273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2142735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318051" y="1467567"/>
                <a:ext cx="251815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334190" y="2727564"/>
                <a:ext cx="2489805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4190" y="2727564"/>
                <a:ext cx="248980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333074" y="4518802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074" y="4518802"/>
                <a:ext cx="2223796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942367" y="4509120"/>
                <a:ext cx="2808072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4509120"/>
                <a:ext cx="2808072" cy="90774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938795" y="5591055"/>
                <a:ext cx="2521870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8795" y="5591055"/>
                <a:ext cx="2521870" cy="89915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37791[4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474" y="118599"/>
            <a:ext cx="1506734" cy="123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47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90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09403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725</TotalTime>
  <Words>1367</Words>
  <Application>Microsoft Office PowerPoint</Application>
  <PresentationFormat>Předvádění na obrazovce (4:3)</PresentationFormat>
  <Paragraphs>147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151</cp:revision>
  <dcterms:created xsi:type="dcterms:W3CDTF">2012-09-28T20:15:36Z</dcterms:created>
  <dcterms:modified xsi:type="dcterms:W3CDTF">2013-03-24T08:28:41Z</dcterms:modified>
</cp:coreProperties>
</file>