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4"/>
  </p:notesMasterIdLst>
  <p:sldIdLst>
    <p:sldId id="278" r:id="rId2"/>
    <p:sldId id="258" r:id="rId3"/>
    <p:sldId id="259" r:id="rId4"/>
    <p:sldId id="288" r:id="rId5"/>
    <p:sldId id="296" r:id="rId6"/>
    <p:sldId id="297" r:id="rId7"/>
    <p:sldId id="291" r:id="rId8"/>
    <p:sldId id="293" r:id="rId9"/>
    <p:sldId id="292" r:id="rId10"/>
    <p:sldId id="294" r:id="rId11"/>
    <p:sldId id="298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58" autoAdjust="0"/>
    <p:restoredTop sz="94660"/>
  </p:normalViewPr>
  <p:slideViewPr>
    <p:cSldViewPr>
      <p:cViewPr>
        <p:scale>
          <a:sx n="60" d="100"/>
          <a:sy n="60" d="100"/>
        </p:scale>
        <p:origin x="-84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E449B2-ECD2-41A9-8BE0-AB75C6D76E0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FE6C51-5BB2-416E-AC9E-44F0A32DF3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3722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191AA31-00DD-49FF-B277-FE0580E0C33A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697A520-3333-4CCD-8238-0434B6768E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6.wmf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13" Type="http://schemas.openxmlformats.org/officeDocument/2006/relationships/image" Target="../media/image29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5" Type="http://schemas.openxmlformats.org/officeDocument/2006/relationships/image" Target="../media/image6.wmf"/><Relationship Id="rId10" Type="http://schemas.openxmlformats.org/officeDocument/2006/relationships/image" Target="../media/image26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Relationship Id="rId14" Type="http://schemas.openxmlformats.org/officeDocument/2006/relationships/image" Target="../media/image3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13" Type="http://schemas.openxmlformats.org/officeDocument/2006/relationships/image" Target="../media/image42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5" Type="http://schemas.openxmlformats.org/officeDocument/2006/relationships/image" Target="../media/image6.wmf"/><Relationship Id="rId10" Type="http://schemas.openxmlformats.org/officeDocument/2006/relationships/image" Target="../media/image39.png"/><Relationship Id="rId4" Type="http://schemas.openxmlformats.org/officeDocument/2006/relationships/image" Target="../media/image33.png"/><Relationship Id="rId9" Type="http://schemas.openxmlformats.org/officeDocument/2006/relationships/image" Target="../media/image38.png"/><Relationship Id="rId14" Type="http://schemas.openxmlformats.org/officeDocument/2006/relationships/image" Target="../media/image4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13" Type="http://schemas.openxmlformats.org/officeDocument/2006/relationships/image" Target="../media/image55.png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12" Type="http://schemas.openxmlformats.org/officeDocument/2006/relationships/image" Target="../media/image54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11" Type="http://schemas.openxmlformats.org/officeDocument/2006/relationships/image" Target="../media/image53.png"/><Relationship Id="rId5" Type="http://schemas.openxmlformats.org/officeDocument/2006/relationships/image" Target="../media/image47.png"/><Relationship Id="rId10" Type="http://schemas.openxmlformats.org/officeDocument/2006/relationships/image" Target="../media/image52.png"/><Relationship Id="rId4" Type="http://schemas.openxmlformats.org/officeDocument/2006/relationships/image" Target="../media/image46.png"/><Relationship Id="rId9" Type="http://schemas.openxmlformats.org/officeDocument/2006/relationships/image" Target="../media/image51.png"/><Relationship Id="rId1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png"/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1.png"/><Relationship Id="rId5" Type="http://schemas.openxmlformats.org/officeDocument/2006/relationships/image" Target="../media/image60.png"/><Relationship Id="rId10" Type="http://schemas.openxmlformats.org/officeDocument/2006/relationships/image" Target="../media/image8.wmf"/><Relationship Id="rId4" Type="http://schemas.openxmlformats.org/officeDocument/2006/relationships/image" Target="../media/image59.png"/><Relationship Id="rId9" Type="http://schemas.openxmlformats.org/officeDocument/2006/relationships/image" Target="../media/image5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png"/><Relationship Id="rId13" Type="http://schemas.openxmlformats.org/officeDocument/2006/relationships/image" Target="../media/image75.png"/><Relationship Id="rId3" Type="http://schemas.openxmlformats.org/officeDocument/2006/relationships/image" Target="../media/image65.png"/><Relationship Id="rId7" Type="http://schemas.openxmlformats.org/officeDocument/2006/relationships/image" Target="../media/image69.png"/><Relationship Id="rId12" Type="http://schemas.openxmlformats.org/officeDocument/2006/relationships/image" Target="../media/image7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8.png"/><Relationship Id="rId11" Type="http://schemas.openxmlformats.org/officeDocument/2006/relationships/image" Target="../media/image73.png"/><Relationship Id="rId5" Type="http://schemas.openxmlformats.org/officeDocument/2006/relationships/image" Target="../media/image67.png"/><Relationship Id="rId15" Type="http://schemas.openxmlformats.org/officeDocument/2006/relationships/image" Target="../media/image9.wmf"/><Relationship Id="rId10" Type="http://schemas.openxmlformats.org/officeDocument/2006/relationships/image" Target="../media/image72.png"/><Relationship Id="rId4" Type="http://schemas.openxmlformats.org/officeDocument/2006/relationships/image" Target="../media/image66.png"/><Relationship Id="rId9" Type="http://schemas.openxmlformats.org/officeDocument/2006/relationships/image" Target="../media/image71.png"/><Relationship Id="rId14" Type="http://schemas.openxmlformats.org/officeDocument/2006/relationships/image" Target="../media/image7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png"/><Relationship Id="rId3" Type="http://schemas.openxmlformats.org/officeDocument/2006/relationships/image" Target="../media/image77.png"/><Relationship Id="rId7" Type="http://schemas.openxmlformats.org/officeDocument/2006/relationships/image" Target="../media/image8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0.png"/><Relationship Id="rId11" Type="http://schemas.openxmlformats.org/officeDocument/2006/relationships/image" Target="../media/image9.wmf"/><Relationship Id="rId5" Type="http://schemas.openxmlformats.org/officeDocument/2006/relationships/image" Target="../media/image79.png"/><Relationship Id="rId10" Type="http://schemas.openxmlformats.org/officeDocument/2006/relationships/image" Target="../media/image64.png"/><Relationship Id="rId4" Type="http://schemas.openxmlformats.org/officeDocument/2006/relationships/image" Target="../media/image78.png"/><Relationship Id="rId9" Type="http://schemas.openxmlformats.org/officeDocument/2006/relationships/image" Target="../media/image8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8650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VY_32_INOVACE_02_11_M7_Hanak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22974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Zlomky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286969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Násobení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103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12517" y="837396"/>
            <a:ext cx="8609307" cy="5183891"/>
          </a:xfrm>
          <a:prstGeom prst="roundRect">
            <a:avLst>
              <a:gd name="adj" fmla="val 6591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275856" y="-14258"/>
            <a:ext cx="1873200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78880" y="1052736"/>
            <a:ext cx="7992888" cy="4873752"/>
          </a:xfrm>
          <a:prstGeom prst="rect">
            <a:avLst/>
          </a:prstGeom>
        </p:spPr>
        <p:txBody>
          <a:bodyPr vert="horz">
            <a:normAutofit fontScale="77500" lnSpcReduction="2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2300" dirty="0"/>
              <a:t>Tato hodině je zaměřena na násobení zlomků . Ukážeme násobení zlomku přirozeným číslem a násobení smíšených čísel. V další části jsou příklady</a:t>
            </a:r>
            <a:r>
              <a:rPr lang="cs-CZ" sz="2300" dirty="0"/>
              <a:t> </a:t>
            </a:r>
            <a:r>
              <a:rPr lang="cs-CZ" sz="2300" dirty="0"/>
              <a:t>k samostatnému procvičení, ke kterým je uvedeno i správné řešení.</a:t>
            </a:r>
          </a:p>
          <a:p>
            <a:pPr algn="just"/>
            <a:r>
              <a:rPr lang="cs-CZ" sz="2300" dirty="0"/>
              <a:t> </a:t>
            </a:r>
            <a:r>
              <a:rPr lang="cs-CZ" sz="2300" dirty="0"/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23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23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2000" dirty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2000" dirty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2000" dirty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8243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61438" y="1362321"/>
            <a:ext cx="8603558" cy="2286868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407302" y="1498367"/>
            <a:ext cx="8352927" cy="202164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61475" y="203710"/>
            <a:ext cx="8037563" cy="100811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915815" y="415376"/>
            <a:ext cx="361188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71109" y="1559342"/>
            <a:ext cx="8175822" cy="18928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6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Zlomky násobíme zlomkem tak, že součin čitatelů lomíme součinem jmenovatelů. </a:t>
            </a:r>
            <a:r>
              <a:rPr lang="cs-CZ" sz="2600" b="1" dirty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T</a:t>
            </a:r>
            <a:r>
              <a:rPr lang="cs-CZ" sz="26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o znamená, že čitatel násobíme čitatelem a jmenovatel jmenovatelem.</a:t>
            </a:r>
            <a:endParaRPr lang="cs-CZ" sz="26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0719" y="3888432"/>
            <a:ext cx="8588688" cy="2420887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21713" y="4028807"/>
            <a:ext cx="8300555" cy="216177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35502" y="4034115"/>
            <a:ext cx="745543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Při násobení nespěcháme s násobením čitatelů ani s násobením jmenovatelů. Podle možnosti vždy napřed krátíme.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1026" name="Picture 2" descr="C:\Users\spravce\AppData\Local\Microsoft\Windows\Temporary Internet Files\Content.IE5\D1R1SU0N\MC900440424[6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8788" y="99043"/>
            <a:ext cx="1690250" cy="1393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2531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8673" y="42960"/>
            <a:ext cx="8589792" cy="8327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19774" y="1457134"/>
            <a:ext cx="8843420" cy="193872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19857" y="1759107"/>
                <a:ext cx="2005140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m:t>a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𝟐𝟒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𝟐𝟖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𝟐𝟐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9857" y="1759107"/>
                <a:ext cx="2005140" cy="90178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06136" y="42960"/>
                <a:ext cx="7396874" cy="8327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1) Vypočítejte  a)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𝟑𝟑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𝟐𝟒</m:t>
                        </m:r>
                      </m:den>
                    </m:f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𝟐𝟖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𝟐𝟐</m:t>
                        </m:r>
                      </m:den>
                    </m:f>
                  </m:oMath>
                </a14:m>
                <a:r>
                  <a:rPr lang="cs-CZ" sz="2800" b="1" dirty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 b)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𝟒𝟓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𝟓𝟎</m:t>
                        </m:r>
                      </m:den>
                    </m:f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f>
                      <m:fPr>
                        <m:ctrlPr>
                          <a:rPr lang="cs-CZ" sz="32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𝟔𝟓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𝟑𝟔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136" y="42960"/>
                <a:ext cx="7396874" cy="832792"/>
              </a:xfrm>
              <a:prstGeom prst="rect">
                <a:avLst/>
              </a:prstGeom>
              <a:blipFill rotWithShape="1">
                <a:blip r:embed="rId3"/>
                <a:stretch>
                  <a:fillRect l="-2306" b="-80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130614" y="888429"/>
            <a:ext cx="1359668" cy="523220"/>
          </a:xfrm>
          <a:prstGeom prst="rect">
            <a:avLst/>
          </a:prstGeom>
          <a:solidFill>
            <a:srgbClr val="0070C0"/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19774" y="4110542"/>
            <a:ext cx="8871176" cy="183873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75238" y="4347632"/>
                <a:ext cx="2228070" cy="936731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b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𝟓𝟎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𝟔𝟓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𝟑𝟔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5238" y="4347632"/>
                <a:ext cx="2228070" cy="93673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487843" y="1738717"/>
                <a:ext cx="2028168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𝟑𝟑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𝟐𝟒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7843" y="1738717"/>
                <a:ext cx="2028168" cy="90178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2352245" y="4365104"/>
                <a:ext cx="2003732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𝟒𝟓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𝟓𝟎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2245" y="4365104"/>
                <a:ext cx="2003732" cy="90178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Obdélníkový popisek 36"/>
          <p:cNvSpPr/>
          <p:nvPr/>
        </p:nvSpPr>
        <p:spPr>
          <a:xfrm>
            <a:off x="430978" y="2924572"/>
            <a:ext cx="3709639" cy="1085843"/>
          </a:xfrm>
          <a:prstGeom prst="wedgeRectCallout">
            <a:avLst>
              <a:gd name="adj1" fmla="val 32584"/>
              <a:gd name="adj2" fmla="val -65058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33 a 22 krátíme 11</a:t>
            </a:r>
          </a:p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28 a 24 krátíme   4</a:t>
            </a:r>
            <a:endParaRPr lang="cs-CZ" sz="2800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4140617" y="1738716"/>
                <a:ext cx="2028168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40617" y="1738716"/>
                <a:ext cx="2028168" cy="90178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3" name="Obdélníkový popisek 42"/>
          <p:cNvSpPr/>
          <p:nvPr/>
        </p:nvSpPr>
        <p:spPr>
          <a:xfrm>
            <a:off x="4570050" y="2924572"/>
            <a:ext cx="2995469" cy="1085843"/>
          </a:xfrm>
          <a:prstGeom prst="wedgeRectCallout">
            <a:avLst>
              <a:gd name="adj1" fmla="val -41706"/>
              <a:gd name="adj2" fmla="val -66228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3 a 6 krátíme 3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5379892" y="1772612"/>
                <a:ext cx="1613768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79892" y="1772612"/>
                <a:ext cx="1613768" cy="90178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6570353" y="1783409"/>
                <a:ext cx="1215396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70353" y="1783409"/>
                <a:ext cx="1215396" cy="90178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7267998" y="1783409"/>
                <a:ext cx="1215396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67998" y="1783409"/>
                <a:ext cx="1215396" cy="898964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7" name="Obdélníkový popisek 46"/>
          <p:cNvSpPr/>
          <p:nvPr/>
        </p:nvSpPr>
        <p:spPr>
          <a:xfrm>
            <a:off x="294934" y="5589240"/>
            <a:ext cx="3709639" cy="1085843"/>
          </a:xfrm>
          <a:prstGeom prst="wedgeRectCallout">
            <a:avLst>
              <a:gd name="adj1" fmla="val 32584"/>
              <a:gd name="adj2" fmla="val -65058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45 a 36 krátíme 9</a:t>
            </a:r>
          </a:p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65 a 50 krátíme  5</a:t>
            </a:r>
            <a:endParaRPr lang="cs-CZ" sz="2800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3945721" y="4365103"/>
                <a:ext cx="1713450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5721" y="4365103"/>
                <a:ext cx="1713450" cy="90178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9" name="Obdélníkový popisek 48"/>
          <p:cNvSpPr/>
          <p:nvPr/>
        </p:nvSpPr>
        <p:spPr>
          <a:xfrm>
            <a:off x="4802446" y="5589240"/>
            <a:ext cx="2792889" cy="1085843"/>
          </a:xfrm>
          <a:prstGeom prst="wedgeRectCallout">
            <a:avLst>
              <a:gd name="adj1" fmla="val -41706"/>
              <a:gd name="adj2" fmla="val -66228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5 a 10 krátíme 5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5312060" y="4359037"/>
                <a:ext cx="1713450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2060" y="4359037"/>
                <a:ext cx="1713450" cy="90178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6723851" y="4349948"/>
                <a:ext cx="1182099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23851" y="4349948"/>
                <a:ext cx="1182099" cy="90178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7703009" y="4340345"/>
                <a:ext cx="1182099" cy="93916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03009" y="4340345"/>
                <a:ext cx="1182099" cy="939168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BL96J1IA\MC900438000[4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1638" y="17780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6908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7" grpId="0"/>
      <p:bldP spid="28" grpId="0" animBg="1"/>
      <p:bldP spid="35" grpId="0"/>
      <p:bldP spid="37" grpId="0" animBg="1"/>
      <p:bldP spid="37" grpId="1" animBg="1"/>
      <p:bldP spid="42" grpId="0" animBg="1"/>
      <p:bldP spid="43" grpId="0" animBg="1"/>
      <p:bldP spid="43" grpId="1" animBg="1"/>
      <p:bldP spid="44" grpId="0" animBg="1"/>
      <p:bldP spid="45" grpId="0" animBg="1"/>
      <p:bldP spid="46" grpId="0"/>
      <p:bldP spid="47" grpId="0" animBg="1"/>
      <p:bldP spid="47" grpId="1" animBg="1"/>
      <p:bldP spid="48" grpId="0"/>
      <p:bldP spid="49" grpId="0" animBg="1"/>
      <p:bldP spid="49" grpId="1" animBg="1"/>
      <p:bldP spid="50" grpId="0"/>
      <p:bldP spid="51" grpId="0"/>
      <p:bldP spid="5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8673" y="42960"/>
            <a:ext cx="8589792" cy="8327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19774" y="1457134"/>
            <a:ext cx="8843420" cy="193872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06136" y="1771797"/>
                <a:ext cx="2005140" cy="91057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m:t>a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𝟑𝟔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𝟏𝟐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136" y="1771797"/>
                <a:ext cx="2005140" cy="91057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06136" y="42960"/>
                <a:ext cx="7396874" cy="8327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2) Vypočítejte  a)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𝟏𝟑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𝟑𝟔</m:t>
                        </m:r>
                      </m:den>
                    </m:f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𝟏𝟐</m:t>
                    </m:r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 </a:t>
                </a:r>
                <a:r>
                  <a:rPr lang="cs-CZ" sz="2800" b="1" dirty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b)  </a:t>
                </a:r>
                <a14:m>
                  <m:oMath xmlns:m="http://schemas.openxmlformats.org/officeDocument/2006/math">
                    <m:r>
                      <a:rPr lang="cs-CZ" sz="3200" b="1" i="0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𝟏𝟓</m:t>
                    </m:r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f>
                      <m:fPr>
                        <m:ctrlPr>
                          <a:rPr lang="cs-CZ" sz="32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𝟏𝟏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𝟐𝟓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136" y="42960"/>
                <a:ext cx="7396874" cy="832792"/>
              </a:xfrm>
              <a:prstGeom prst="rect">
                <a:avLst/>
              </a:prstGeom>
              <a:blipFill rotWithShape="1">
                <a:blip r:embed="rId3"/>
                <a:stretch>
                  <a:fillRect l="-2306" b="-7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130614" y="888429"/>
            <a:ext cx="1359668" cy="523220"/>
          </a:xfrm>
          <a:prstGeom prst="rect">
            <a:avLst/>
          </a:prstGeom>
          <a:solidFill>
            <a:srgbClr val="0070C0"/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9774" y="4110542"/>
            <a:ext cx="8871176" cy="183873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54584" y="4406519"/>
                <a:ext cx="2228070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b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𝟏𝟓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𝟐𝟓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4584" y="4406519"/>
                <a:ext cx="2228070" cy="8989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745027" y="1752079"/>
                <a:ext cx="2028168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𝟏𝟑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𝟑𝟔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45027" y="1752079"/>
                <a:ext cx="2028168" cy="90178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123713" y="4403698"/>
                <a:ext cx="2003732" cy="93615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3713" y="4403698"/>
                <a:ext cx="2003732" cy="93615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ový popisek 10"/>
          <p:cNvSpPr/>
          <p:nvPr/>
        </p:nvSpPr>
        <p:spPr>
          <a:xfrm>
            <a:off x="306136" y="2852935"/>
            <a:ext cx="3583027" cy="1085843"/>
          </a:xfrm>
          <a:prstGeom prst="wedgeRectCallout">
            <a:avLst>
              <a:gd name="adj1" fmla="val -8841"/>
              <a:gd name="adj2" fmla="val -68567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Přirozené číslo převedeme na zlomek</a:t>
            </a:r>
            <a:endParaRPr lang="cs-CZ" sz="2800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378183" y="1774792"/>
                <a:ext cx="2028168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𝟏𝟑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78183" y="1774792"/>
                <a:ext cx="2028168" cy="90178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Obdélníkový popisek 12"/>
          <p:cNvSpPr/>
          <p:nvPr/>
        </p:nvSpPr>
        <p:spPr>
          <a:xfrm>
            <a:off x="4631003" y="2924572"/>
            <a:ext cx="3181357" cy="1085843"/>
          </a:xfrm>
          <a:prstGeom prst="wedgeRectCallout">
            <a:avLst>
              <a:gd name="adj1" fmla="val -41706"/>
              <a:gd name="adj2" fmla="val -66228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12 a 36 krátíme 12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805254" y="1752079"/>
                <a:ext cx="1613768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5254" y="1752079"/>
                <a:ext cx="1613768" cy="89896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7699908" y="1771796"/>
                <a:ext cx="1215396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99908" y="1771796"/>
                <a:ext cx="1215396" cy="90178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6768509" y="4419753"/>
                <a:ext cx="980674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68509" y="4419753"/>
                <a:ext cx="980674" cy="90178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Obdélníkový popisek 18"/>
          <p:cNvSpPr/>
          <p:nvPr/>
        </p:nvSpPr>
        <p:spPr>
          <a:xfrm>
            <a:off x="4526018" y="5661247"/>
            <a:ext cx="3106965" cy="1085843"/>
          </a:xfrm>
          <a:prstGeom prst="wedgeRectCallout">
            <a:avLst>
              <a:gd name="adj1" fmla="val -41706"/>
              <a:gd name="adj2" fmla="val -66228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15 a 25 krátíme 5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7712654" y="4399671"/>
                <a:ext cx="1182099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𝟔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12654" y="4399671"/>
                <a:ext cx="1182099" cy="90178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2123713" y="1771797"/>
                <a:ext cx="2028168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𝟑𝟔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3713" y="1771797"/>
                <a:ext cx="2028168" cy="90178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5377690" y="4434116"/>
                <a:ext cx="2003732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77690" y="4434116"/>
                <a:ext cx="2003732" cy="90178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3799675" y="4434116"/>
                <a:ext cx="2003732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𝟏𝟓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9675" y="4434116"/>
                <a:ext cx="2003732" cy="90178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Obdélníkový popisek 25"/>
          <p:cNvSpPr/>
          <p:nvPr/>
        </p:nvSpPr>
        <p:spPr>
          <a:xfrm>
            <a:off x="119774" y="5661248"/>
            <a:ext cx="3583027" cy="1085843"/>
          </a:xfrm>
          <a:prstGeom prst="wedgeRectCallout">
            <a:avLst>
              <a:gd name="adj1" fmla="val -21956"/>
              <a:gd name="adj2" fmla="val -76754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Přirozené číslo převedeme na zlomek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3074" name="Picture 2" descr="C:\Users\spravce\AppData\Local\Microsoft\Windows\Temporary Internet Files\Content.IE5\BL96J1IA\MC900438000[4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8340" y="141101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9145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/>
      <p:bldP spid="9" grpId="0" animBg="1"/>
      <p:bldP spid="10" grpId="0"/>
      <p:bldP spid="11" grpId="0" animBg="1"/>
      <p:bldP spid="11" grpId="1" animBg="1"/>
      <p:bldP spid="12" grpId="0" animBg="1"/>
      <p:bldP spid="13" grpId="0" animBg="1"/>
      <p:bldP spid="13" grpId="1" animBg="1"/>
      <p:bldP spid="14" grpId="0" animBg="1"/>
      <p:bldP spid="15" grpId="0"/>
      <p:bldP spid="18" grpId="0" animBg="1"/>
      <p:bldP spid="19" grpId="0" animBg="1"/>
      <p:bldP spid="19" grpId="1" animBg="1"/>
      <p:bldP spid="22" grpId="0"/>
      <p:bldP spid="23" grpId="0" animBg="1"/>
      <p:bldP spid="24" grpId="0"/>
      <p:bldP spid="25" grpId="0"/>
      <p:bldP spid="26" grpId="0" animBg="1"/>
      <p:bldP spid="26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8673" y="42960"/>
            <a:ext cx="8589792" cy="8327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19774" y="1457134"/>
            <a:ext cx="8843420" cy="193872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06136" y="1771797"/>
                <a:ext cx="2969720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m:t>a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𝟏𝟑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r>
                        <a:rPr lang="cs-CZ" sz="2800" b="1" i="0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136" y="1771797"/>
                <a:ext cx="2969720" cy="90178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06136" y="42960"/>
                <a:ext cx="7396874" cy="8327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3) Vypočítejte  a)  </a:t>
                </a:r>
                <a14:m>
                  <m:oMath xmlns:m="http://schemas.openxmlformats.org/officeDocument/2006/math">
                    <m:r>
                      <a:rPr lang="cs-CZ" sz="3200" b="1" i="0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𝟏𝟑</m:t>
                        </m:r>
                      </m:den>
                    </m:f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r>
                      <a:rPr lang="cs-CZ" sz="3200" b="1" i="0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𝟒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 </a:t>
                </a:r>
                <a:r>
                  <a:rPr lang="cs-CZ" sz="2800" b="1" dirty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b) </a:t>
                </a:r>
                <a14:m>
                  <m:oMath xmlns:m="http://schemas.openxmlformats.org/officeDocument/2006/math">
                    <m:r>
                      <a:rPr lang="cs-CZ" sz="3200" b="1" i="0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</m:t>
                    </m:r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𝟏𝟖</m:t>
                        </m:r>
                      </m:den>
                    </m:f>
                    <m:r>
                      <a:rPr lang="cs-CZ" sz="32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·</m:t>
                    </m:r>
                    <m:f>
                      <m:fPr>
                        <m:ctrlPr>
                          <a:rPr lang="cs-CZ" sz="3200" b="1" i="1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𝟐𝟕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𝟑𝟐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136" y="42960"/>
                <a:ext cx="7396874" cy="832792"/>
              </a:xfrm>
              <a:prstGeom prst="rect">
                <a:avLst/>
              </a:prstGeom>
              <a:blipFill rotWithShape="1">
                <a:blip r:embed="rId3"/>
                <a:stretch>
                  <a:fillRect l="-2306" b="-72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130614" y="888429"/>
            <a:ext cx="1359668" cy="523220"/>
          </a:xfrm>
          <a:prstGeom prst="rect">
            <a:avLst/>
          </a:prstGeom>
          <a:solidFill>
            <a:srgbClr val="0070C0"/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9774" y="4110542"/>
            <a:ext cx="8871176" cy="183873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54584" y="4406519"/>
                <a:ext cx="2228070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b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𝟏𝟖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·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𝟐𝟕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/>
                            </a:rPr>
                            <m:t>𝟑𝟐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4584" y="4406519"/>
                <a:ext cx="2228070" cy="90197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027876" y="1748822"/>
                <a:ext cx="2028168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𝟑𝟗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𝟏𝟑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27876" y="1748822"/>
                <a:ext cx="2028168" cy="90178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449837" y="4402664"/>
                <a:ext cx="2003732" cy="93615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𝟏𝟖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49837" y="4402664"/>
                <a:ext cx="2003732" cy="93615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ový popisek 10"/>
          <p:cNvSpPr/>
          <p:nvPr/>
        </p:nvSpPr>
        <p:spPr>
          <a:xfrm>
            <a:off x="394670" y="5663501"/>
            <a:ext cx="3583027" cy="1085843"/>
          </a:xfrm>
          <a:prstGeom prst="wedgeRectCallout">
            <a:avLst>
              <a:gd name="adj1" fmla="val -27272"/>
              <a:gd name="adj2" fmla="val -70906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Smíšené číslo převedeme na zlomek</a:t>
            </a:r>
            <a:endParaRPr lang="cs-CZ" sz="2800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674842" y="1748821"/>
                <a:ext cx="1711621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4842" y="1748821"/>
                <a:ext cx="1711621" cy="90178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896126" y="1748821"/>
                <a:ext cx="1217640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96126" y="1748821"/>
                <a:ext cx="1217640" cy="89896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7777562" y="1991864"/>
                <a:ext cx="1215396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𝟏𝟐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77562" y="1991864"/>
                <a:ext cx="1215396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896126" y="4390966"/>
                <a:ext cx="980674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96126" y="4390966"/>
                <a:ext cx="980674" cy="901978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7774971" y="4365813"/>
                <a:ext cx="1182099" cy="899157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74971" y="4365813"/>
                <a:ext cx="1182099" cy="89915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425401" y="1774792"/>
                <a:ext cx="2028168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𝟏𝟑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𝟑𝟗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25401" y="1774792"/>
                <a:ext cx="2028168" cy="901978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5752026" y="4377521"/>
                <a:ext cx="1484270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52026" y="4377521"/>
                <a:ext cx="1484270" cy="90178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139952" y="4377522"/>
                <a:ext cx="2003732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𝟒𝟎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𝟏𝟖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9952" y="4377522"/>
                <a:ext cx="2003732" cy="90178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Obdélníkový popisek 22"/>
          <p:cNvSpPr/>
          <p:nvPr/>
        </p:nvSpPr>
        <p:spPr>
          <a:xfrm>
            <a:off x="158673" y="2933875"/>
            <a:ext cx="3583027" cy="1085843"/>
          </a:xfrm>
          <a:prstGeom prst="wedgeRectCallout">
            <a:avLst>
              <a:gd name="adj1" fmla="val -8841"/>
              <a:gd name="adj2" fmla="val -68567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Smíšená čísla převedeme na zlomek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4" name="Obdélníkový popisek 23"/>
          <p:cNvSpPr/>
          <p:nvPr/>
        </p:nvSpPr>
        <p:spPr>
          <a:xfrm>
            <a:off x="4404127" y="2933874"/>
            <a:ext cx="3709639" cy="1085843"/>
          </a:xfrm>
          <a:prstGeom prst="wedgeRectCallout">
            <a:avLst>
              <a:gd name="adj1" fmla="val -34859"/>
              <a:gd name="adj2" fmla="val -63888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32 a   8 krátíme   8</a:t>
            </a:r>
          </a:p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13 a 39 krátíme 13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5" name="Obdélníkový popisek 24"/>
          <p:cNvSpPr/>
          <p:nvPr/>
        </p:nvSpPr>
        <p:spPr>
          <a:xfrm>
            <a:off x="4453568" y="5644029"/>
            <a:ext cx="3709639" cy="1085843"/>
          </a:xfrm>
          <a:prstGeom prst="wedgeRectCallout">
            <a:avLst>
              <a:gd name="adj1" fmla="val -34859"/>
              <a:gd name="adj2" fmla="val -63888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/>
            <a:lightRig rig="soft" dir="t"/>
          </a:scene3d>
          <a:sp3d prstMaterial="softEdge">
            <a:bevelT w="127000" h="1270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40 a 32 krátíme   8</a:t>
            </a:r>
          </a:p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27 a 18 krátíme   9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4098" name="Picture 2" descr="C:\Users\spravce\AppData\Local\Microsoft\Windows\Temporary Internet Files\Content.IE5\BL96J1IA\MC900438000[4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4038" y="10160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5778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/>
      <p:bldP spid="9" grpId="0" animBg="1"/>
      <p:bldP spid="10" grpId="0"/>
      <p:bldP spid="11" grpId="0" animBg="1"/>
      <p:bldP spid="11" grpId="1" animBg="1"/>
      <p:bldP spid="12" grpId="0" animBg="1"/>
      <p:bldP spid="14" grpId="0" animBg="1"/>
      <p:bldP spid="15" grpId="0"/>
      <p:bldP spid="16" grpId="0"/>
      <p:bldP spid="18" grpId="0"/>
      <p:bldP spid="19" grpId="0" animBg="1"/>
      <p:bldP spid="20" grpId="0"/>
      <p:bldP spid="21" grpId="0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3" y="653754"/>
            <a:ext cx="6589765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43806" y="653754"/>
            <a:ext cx="65120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Vypočítejte a upravte na základní tvar 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7503" y="48685"/>
            <a:ext cx="6589765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27533" y="48684"/>
            <a:ext cx="53650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Úlohy k samostatnému procvičení:</a:t>
            </a:r>
            <a:endParaRPr lang="cs-CZ" sz="2800" b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7546" y="3809094"/>
            <a:ext cx="8041082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04253" y="3809094"/>
            <a:ext cx="75192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Vypočítejte a upravte na základní tvar : </a:t>
            </a:r>
          </a:p>
        </p:txBody>
      </p:sp>
      <p:sp>
        <p:nvSpPr>
          <p:cNvPr id="8" name="Obdélník 7"/>
          <p:cNvSpPr/>
          <p:nvPr/>
        </p:nvSpPr>
        <p:spPr>
          <a:xfrm>
            <a:off x="107503" y="1305979"/>
            <a:ext cx="8870643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740116" y="1467567"/>
                <a:ext cx="195967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·</m:t>
                      </m:r>
                      <m:r>
                        <a:rPr lang="cs-CZ" sz="2800" b="1" i="0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0116" y="1467567"/>
                <a:ext cx="1959675" cy="90178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653401" y="1462920"/>
                <a:ext cx="2242441" cy="91057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3401" y="1462920"/>
                <a:ext cx="2242441" cy="91057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 10"/>
          <p:cNvSpPr/>
          <p:nvPr/>
        </p:nvSpPr>
        <p:spPr>
          <a:xfrm>
            <a:off x="107504" y="4376590"/>
            <a:ext cx="8870643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318051" y="1467567"/>
                <a:ext cx="2518157" cy="93916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·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18051" y="1467567"/>
                <a:ext cx="2518157" cy="93916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701811" y="2538282"/>
                <a:ext cx="228601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·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1811" y="2538282"/>
                <a:ext cx="2286013" cy="90178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653399" y="2572807"/>
                <a:ext cx="2242443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𝟏𝟖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·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𝟐𝟏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3399" y="2572807"/>
                <a:ext cx="2242443" cy="90197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346403" y="2510742"/>
                <a:ext cx="2489805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·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6403" y="2510742"/>
                <a:ext cx="2489805" cy="90197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92942" y="4492765"/>
                <a:ext cx="2223796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𝟐𝟎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·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𝟓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2942" y="4492765"/>
                <a:ext cx="2223796" cy="89896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176716" y="4500487"/>
                <a:ext cx="2808072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𝟏𝟎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𝟓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76716" y="4500487"/>
                <a:ext cx="2808072" cy="90178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945782" y="4510705"/>
                <a:ext cx="2416854" cy="91057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𝟏𝟔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·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𝟏𝟖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5782" y="4510705"/>
                <a:ext cx="2416854" cy="91057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620357" y="5574700"/>
                <a:ext cx="2782028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·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𝟒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0357" y="5574700"/>
                <a:ext cx="2782028" cy="90178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213313" y="5525505"/>
                <a:ext cx="2771475" cy="91057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𝟏𝟎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𝟔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·</m:t>
                      </m:r>
                      <m:r>
                        <a:rPr lang="cs-CZ" sz="2800" b="1" i="0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𝟗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3313" y="5525505"/>
                <a:ext cx="2771475" cy="91057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5895842" y="5513595"/>
                <a:ext cx="277368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·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𝟏𝟎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95842" y="5513595"/>
                <a:ext cx="2773685" cy="90178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 descr="C:\Users\spravce\AppData\Local\Microsoft\Windows\Temporary Internet Files\Content.IE5\0BASIBLT\MC900432457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3457" y="48557"/>
            <a:ext cx="1720033" cy="1210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5200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10754" y="698192"/>
            <a:ext cx="6589765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47057" y="698192"/>
            <a:ext cx="65120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3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Vypočítejte a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upravte na základní tvar 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0754" y="93123"/>
            <a:ext cx="6589765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0784" y="93122"/>
            <a:ext cx="53650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Úlohy k samostatnému procvičení:</a:t>
            </a:r>
            <a:endParaRPr lang="cs-CZ" sz="2800" b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37585" y="3809094"/>
            <a:ext cx="8427066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24292" y="3809094"/>
            <a:ext cx="78801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4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Vypočítejte a upravte na základní tvar : </a:t>
            </a:r>
          </a:p>
        </p:txBody>
      </p:sp>
      <p:sp>
        <p:nvSpPr>
          <p:cNvPr id="8" name="Obdélník 7"/>
          <p:cNvSpPr/>
          <p:nvPr/>
        </p:nvSpPr>
        <p:spPr>
          <a:xfrm>
            <a:off x="409142" y="1305979"/>
            <a:ext cx="8427066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128346" y="1476686"/>
                <a:ext cx="195967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𝟕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·</m:t>
                      </m:r>
                      <m:r>
                        <a:rPr lang="cs-CZ" sz="2800" b="1" i="0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𝟔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8346" y="1476686"/>
                <a:ext cx="1959675" cy="90178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942367" y="1482772"/>
                <a:ext cx="2546329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𝟏𝟎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𝟏𝟓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2367" y="1482772"/>
                <a:ext cx="2546329" cy="90178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 10"/>
          <p:cNvSpPr/>
          <p:nvPr/>
        </p:nvSpPr>
        <p:spPr>
          <a:xfrm>
            <a:off x="367219" y="4376590"/>
            <a:ext cx="8427066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128346" y="2467375"/>
                <a:ext cx="2518157" cy="93897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𝟐𝟎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𝟔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·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𝟑𝟎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8346" y="2467375"/>
                <a:ext cx="2518157" cy="9389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942367" y="2467375"/>
                <a:ext cx="264605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·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2367" y="2467375"/>
                <a:ext cx="2646053" cy="89896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333074" y="4518802"/>
                <a:ext cx="2223796" cy="93615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𝟖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𝟗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·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𝟏𝟏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3074" y="4518802"/>
                <a:ext cx="2223796" cy="93615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942367" y="4509120"/>
                <a:ext cx="2808072" cy="93615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𝟕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2367" y="4509120"/>
                <a:ext cx="2808072" cy="93615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236545" y="5554058"/>
                <a:ext cx="2416854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·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𝟗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6545" y="5554058"/>
                <a:ext cx="2416854" cy="90178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938795" y="5591055"/>
                <a:ext cx="2521870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den>
                      </m:f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·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𝟔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8795" y="5591055"/>
                <a:ext cx="2521870" cy="89896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146" name="Picture 2" descr="C:\Users\spravce\AppData\Local\Microsoft\Windows\Temporary Internet Files\Content.IE5\HGW68T4R\MC90044044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096" y="147104"/>
            <a:ext cx="1828800" cy="115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4104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2" grpId="0" animBg="1"/>
      <p:bldP spid="13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5429" y="777651"/>
            <a:ext cx="6589765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81732" y="777651"/>
            <a:ext cx="65120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Vypočítejte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a upravte na základní tvar 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55472" y="3932991"/>
            <a:ext cx="8041082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42179" y="3932991"/>
            <a:ext cx="75192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Vypočítejte a upravte na základní tvar : </a:t>
            </a:r>
          </a:p>
        </p:txBody>
      </p:sp>
      <p:sp>
        <p:nvSpPr>
          <p:cNvPr id="6" name="Obdélník 5"/>
          <p:cNvSpPr/>
          <p:nvPr/>
        </p:nvSpPr>
        <p:spPr>
          <a:xfrm>
            <a:off x="145429" y="1429876"/>
            <a:ext cx="8870643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45430" y="4500487"/>
            <a:ext cx="8870643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67666" y="33504"/>
            <a:ext cx="6604126" cy="66337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312459" y="33504"/>
            <a:ext cx="18758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Výsledky :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740116" y="1467567"/>
                <a:ext cx="195967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0116" y="1467567"/>
                <a:ext cx="1959675" cy="90178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653401" y="1462920"/>
                <a:ext cx="2242441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3401" y="1462920"/>
                <a:ext cx="2242441" cy="8989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6318051" y="1467567"/>
                <a:ext cx="2518157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18051" y="1467567"/>
                <a:ext cx="2518157" cy="90197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701811" y="2538282"/>
                <a:ext cx="2286013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1811" y="2538282"/>
                <a:ext cx="2286013" cy="90178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653399" y="2572807"/>
                <a:ext cx="2242443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3399" y="2572807"/>
                <a:ext cx="2242443" cy="90197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6346403" y="2510742"/>
                <a:ext cx="2489805" cy="90197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6403" y="2510742"/>
                <a:ext cx="2489805" cy="901978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692942" y="4492765"/>
                <a:ext cx="2223796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𝟒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2942" y="4492765"/>
                <a:ext cx="2223796" cy="89896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3292950" y="4680637"/>
                <a:ext cx="2808072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𝟏𝟑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92950" y="4680637"/>
                <a:ext cx="2808072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5945782" y="4510705"/>
                <a:ext cx="2416854" cy="91057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𝟑𝟗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5782" y="4510705"/>
                <a:ext cx="2416854" cy="91057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620357" y="5574700"/>
                <a:ext cx="2782028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𝟓𝟕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0357" y="5574700"/>
                <a:ext cx="2782028" cy="90178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3213313" y="5525505"/>
                <a:ext cx="277147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𝟗𝟕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13313" y="5525505"/>
                <a:ext cx="2771475" cy="90178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5919709" y="5714787"/>
                <a:ext cx="2773685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𝟏𝟔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19709" y="5714787"/>
                <a:ext cx="2773685" cy="52322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170" name="Picture 2" descr="C:\Users\spravce\AppData\Local\Microsoft\Windows\Temporary Internet Files\Content.IE5\D1R1SU0N\MC900437791[5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8513" y="49213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5782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6394" y="72804"/>
            <a:ext cx="6604126" cy="66337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41187" y="72804"/>
            <a:ext cx="18758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Výsledky :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10754" y="698192"/>
            <a:ext cx="6589765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47057" y="698192"/>
            <a:ext cx="65120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3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Vypočítejte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a upravte na základní tvar 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7585" y="3809094"/>
            <a:ext cx="8427066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24292" y="3809094"/>
            <a:ext cx="78801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4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Vypočítejte a upravte na základní tvar : </a:t>
            </a:r>
          </a:p>
        </p:txBody>
      </p:sp>
      <p:sp>
        <p:nvSpPr>
          <p:cNvPr id="9" name="Obdélník 8"/>
          <p:cNvSpPr/>
          <p:nvPr/>
        </p:nvSpPr>
        <p:spPr>
          <a:xfrm>
            <a:off x="409142" y="1305979"/>
            <a:ext cx="8427066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67219" y="4376590"/>
            <a:ext cx="8427066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253638" y="1479729"/>
                <a:ext cx="1959675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𝟓𝟏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3638" y="1479729"/>
                <a:ext cx="1959675" cy="90178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942367" y="1482772"/>
                <a:ext cx="3158025" cy="93897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𝟏𝟔𝟖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2367" y="1482772"/>
                <a:ext cx="3158025" cy="9389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1128346" y="2467375"/>
                <a:ext cx="2518157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𝟔𝟑𝟕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8346" y="2467375"/>
                <a:ext cx="2518157" cy="90178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4942367" y="2467375"/>
                <a:ext cx="264605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𝟓𝟎𝟔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2367" y="2467375"/>
                <a:ext cx="2646053" cy="89896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1333074" y="4518802"/>
                <a:ext cx="2223796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𝟐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3074" y="4518802"/>
                <a:ext cx="2223796" cy="89896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4942367" y="4509120"/>
                <a:ext cx="2808072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𝟑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2367" y="4509120"/>
                <a:ext cx="2808072" cy="89896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1236545" y="5554058"/>
                <a:ext cx="2416854" cy="90178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𝟑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6545" y="5554058"/>
                <a:ext cx="2416854" cy="90178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4920368" y="5831196"/>
                <a:ext cx="2521870" cy="52322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𝟗</m:t>
                      </m:r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0368" y="5831196"/>
                <a:ext cx="2521870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194" name="Picture 2" descr="C:\Users\spravce\AppData\Local\Microsoft\Windows\Temporary Internet Files\Content.IE5\D1R1SU0N\MC900437791[5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2025" y="72804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3474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49423" y="3320988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821891" y="4149080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95213" y="866676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51755" y="2528900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88689" y="1693528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802667" y="5013176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91667" y="5805264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7527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80728"/>
            <a:ext cx="816604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39237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831</TotalTime>
  <Words>1165</Words>
  <Application>Microsoft Office PowerPoint</Application>
  <PresentationFormat>Předvádění na obrazovce (4:3)</PresentationFormat>
  <Paragraphs>146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171</cp:revision>
  <dcterms:created xsi:type="dcterms:W3CDTF">2012-09-28T20:15:36Z</dcterms:created>
  <dcterms:modified xsi:type="dcterms:W3CDTF">2013-03-24T08:35:15Z</dcterms:modified>
</cp:coreProperties>
</file>