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14"/>
  </p:notesMasterIdLst>
  <p:sldIdLst>
    <p:sldId id="278" r:id="rId2"/>
    <p:sldId id="258" r:id="rId3"/>
    <p:sldId id="259" r:id="rId4"/>
    <p:sldId id="288" r:id="rId5"/>
    <p:sldId id="300" r:id="rId6"/>
    <p:sldId id="301" r:id="rId7"/>
    <p:sldId id="291" r:id="rId8"/>
    <p:sldId id="293" r:id="rId9"/>
    <p:sldId id="292" r:id="rId10"/>
    <p:sldId id="294" r:id="rId11"/>
    <p:sldId id="302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58" autoAdjust="0"/>
    <p:restoredTop sz="94660"/>
  </p:normalViewPr>
  <p:slideViewPr>
    <p:cSldViewPr>
      <p:cViewPr>
        <p:scale>
          <a:sx n="60" d="100"/>
          <a:sy n="60" d="100"/>
        </p:scale>
        <p:origin x="-84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5E449B2-ECD2-41A9-8BE0-AB75C6D76E03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7FE6C51-5BB2-416E-AC9E-44F0A32DF3C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37226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1AA31-00DD-49FF-B277-FE0580E0C33A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E697A520-3333-4CCD-8238-0434B6768E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1AA31-00DD-49FF-B277-FE0580E0C33A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E697A520-3333-4CCD-8238-0434B6768E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1AA31-00DD-49FF-B277-FE0580E0C33A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97A520-3333-4CCD-8238-0434B6768EA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1AA31-00DD-49FF-B277-FE0580E0C33A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97A520-3333-4CCD-8238-0434B6768E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1AA31-00DD-49FF-B277-FE0580E0C33A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E697A520-3333-4CCD-8238-0434B6768EA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1AA31-00DD-49FF-B277-FE0580E0C33A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97A520-3333-4CCD-8238-0434B6768E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1AA31-00DD-49FF-B277-FE0580E0C33A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97A520-3333-4CCD-8238-0434B6768E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1AA31-00DD-49FF-B277-FE0580E0C33A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97A520-3333-4CCD-8238-0434B6768E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1AA31-00DD-49FF-B277-FE0580E0C33A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97A520-3333-4CCD-8238-0434B6768EA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1AA31-00DD-49FF-B277-FE0580E0C33A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97A520-3333-4CCD-8238-0434B6768E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1AA31-00DD-49FF-B277-FE0580E0C33A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97A520-3333-4CCD-8238-0434B6768E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191AA31-00DD-49FF-B277-FE0580E0C33A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E697A520-3333-4CCD-8238-0434B6768EA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wmf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10" Type="http://schemas.openxmlformats.org/officeDocument/2006/relationships/image" Target="../media/image6.wmf"/><Relationship Id="rId4" Type="http://schemas.openxmlformats.org/officeDocument/2006/relationships/image" Target="../media/image11.png"/><Relationship Id="rId9" Type="http://schemas.openxmlformats.org/officeDocument/2006/relationships/image" Target="../media/image16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png"/><Relationship Id="rId11" Type="http://schemas.openxmlformats.org/officeDocument/2006/relationships/image" Target="../media/image7.wmf"/><Relationship Id="rId5" Type="http://schemas.openxmlformats.org/officeDocument/2006/relationships/image" Target="../media/image20.png"/><Relationship Id="rId10" Type="http://schemas.openxmlformats.org/officeDocument/2006/relationships/image" Target="../media/image25.png"/><Relationship Id="rId4" Type="http://schemas.openxmlformats.org/officeDocument/2006/relationships/image" Target="../media/image19.png"/><Relationship Id="rId9" Type="http://schemas.openxmlformats.org/officeDocument/2006/relationships/image" Target="../media/image24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png"/><Relationship Id="rId13" Type="http://schemas.openxmlformats.org/officeDocument/2006/relationships/image" Target="../media/image8.wmf"/><Relationship Id="rId3" Type="http://schemas.openxmlformats.org/officeDocument/2006/relationships/image" Target="../media/image27.png"/><Relationship Id="rId7" Type="http://schemas.openxmlformats.org/officeDocument/2006/relationships/image" Target="../media/image31.png"/><Relationship Id="rId12" Type="http://schemas.openxmlformats.org/officeDocument/2006/relationships/image" Target="../media/image35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0.png"/><Relationship Id="rId5" Type="http://schemas.openxmlformats.org/officeDocument/2006/relationships/image" Target="../media/image29.png"/><Relationship Id="rId10" Type="http://schemas.openxmlformats.org/officeDocument/2006/relationships/image" Target="../media/image34.png"/><Relationship Id="rId4" Type="http://schemas.openxmlformats.org/officeDocument/2006/relationships/image" Target="../media/image28.png"/><Relationship Id="rId9" Type="http://schemas.openxmlformats.org/officeDocument/2006/relationships/image" Target="../media/image33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image" Target="../media/image37.png"/><Relationship Id="rId7" Type="http://schemas.openxmlformats.org/officeDocument/2006/relationships/image" Target="../media/image41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0.png"/><Relationship Id="rId5" Type="http://schemas.openxmlformats.org/officeDocument/2006/relationships/image" Target="../media/image39.png"/><Relationship Id="rId4" Type="http://schemas.openxmlformats.org/officeDocument/2006/relationships/image" Target="../media/image38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7.png"/><Relationship Id="rId3" Type="http://schemas.openxmlformats.org/officeDocument/2006/relationships/image" Target="../media/image42.png"/><Relationship Id="rId7" Type="http://schemas.openxmlformats.org/officeDocument/2006/relationships/image" Target="../media/image4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5.png"/><Relationship Id="rId5" Type="http://schemas.openxmlformats.org/officeDocument/2006/relationships/image" Target="../media/image44.png"/><Relationship Id="rId4" Type="http://schemas.openxmlformats.org/officeDocument/2006/relationships/image" Target="../media/image43.png"/><Relationship Id="rId9" Type="http://schemas.openxmlformats.org/officeDocument/2006/relationships/image" Target="../media/image10.wmf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53.png"/><Relationship Id="rId3" Type="http://schemas.openxmlformats.org/officeDocument/2006/relationships/image" Target="../media/image48.png"/><Relationship Id="rId7" Type="http://schemas.openxmlformats.org/officeDocument/2006/relationships/image" Target="../media/image5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1.png"/><Relationship Id="rId5" Type="http://schemas.openxmlformats.org/officeDocument/2006/relationships/image" Target="../media/image50.png"/><Relationship Id="rId4" Type="http://schemas.openxmlformats.org/officeDocument/2006/relationships/image" Target="../media/image49.png"/><Relationship Id="rId9" Type="http://schemas.openxmlformats.org/officeDocument/2006/relationships/image" Target="../media/image10.wmf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59.png"/><Relationship Id="rId3" Type="http://schemas.openxmlformats.org/officeDocument/2006/relationships/image" Target="../media/image54.png"/><Relationship Id="rId7" Type="http://schemas.openxmlformats.org/officeDocument/2006/relationships/image" Target="../media/image5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7.png"/><Relationship Id="rId5" Type="http://schemas.openxmlformats.org/officeDocument/2006/relationships/image" Target="../media/image56.png"/><Relationship Id="rId4" Type="http://schemas.openxmlformats.org/officeDocument/2006/relationships/image" Target="../media/image55.png"/><Relationship Id="rId9" Type="http://schemas.openxmlformats.org/officeDocument/2006/relationships/image" Target="../media/image10.wmf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wmf"/><Relationship Id="rId3" Type="http://schemas.openxmlformats.org/officeDocument/2006/relationships/hyperlink" Target="http://matematika-online-a.kvalitne.cz/uvodni-stranka.htm" TargetMode="External"/><Relationship Id="rId7" Type="http://schemas.openxmlformats.org/officeDocument/2006/relationships/hyperlink" Target="http://www.labo.cz/mftabulky.htm" TargetMode="External"/><Relationship Id="rId2" Type="http://schemas.openxmlformats.org/officeDocument/2006/relationships/hyperlink" Target="http://www.zsdobrichovice.cz/programy/matika/praclisty/listy.htm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mojeskola.cz/Learning/matematika.php" TargetMode="External"/><Relationship Id="rId5" Type="http://schemas.openxmlformats.org/officeDocument/2006/relationships/hyperlink" Target="http://www.mojeskola.cz/SkolaHrou/Linky/matematika.php" TargetMode="External"/><Relationship Id="rId4" Type="http://schemas.openxmlformats.org/officeDocument/2006/relationships/hyperlink" Target="http://www.educaweb.cz/e-knihovna/metodicke-vzory-moduly-odkazy-apod/vyuziti-ict-ve-vyuce-matematiky/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417689" y="2239898"/>
            <a:ext cx="8609307" cy="4285446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405981" y="248538"/>
            <a:ext cx="8609307" cy="1736544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4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44094" y="4604191"/>
            <a:ext cx="71304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2800" b="1" dirty="0"/>
              <a:t>ČÍSLO PROJEKTU</a:t>
            </a:r>
            <a:r>
              <a:rPr lang="cs-CZ" sz="2800" dirty="0"/>
              <a:t>: </a:t>
            </a:r>
            <a:r>
              <a:rPr lang="cs-CZ" sz="2800" dirty="0" smtClean="0"/>
              <a:t>CZ.1.07/1.4.00/21.2364</a:t>
            </a:r>
            <a:endParaRPr lang="cs-CZ" sz="2800" dirty="0"/>
          </a:p>
        </p:txBody>
      </p:sp>
      <p:sp>
        <p:nvSpPr>
          <p:cNvPr id="6" name="Obdélník 5"/>
          <p:cNvSpPr/>
          <p:nvPr/>
        </p:nvSpPr>
        <p:spPr>
          <a:xfrm>
            <a:off x="844094" y="3038485"/>
            <a:ext cx="686508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/>
              <a:t>NÁZEV</a:t>
            </a:r>
            <a:r>
              <a:rPr lang="cs-CZ" sz="2800"/>
              <a:t>: </a:t>
            </a:r>
            <a:r>
              <a:rPr lang="cs-CZ" sz="2800" smtClean="0"/>
              <a:t>VY_32_INOVACE_02_13_M7_Hanak</a:t>
            </a:r>
            <a:endParaRPr lang="cs-CZ" sz="2800" dirty="0"/>
          </a:p>
        </p:txBody>
      </p:sp>
      <p:sp>
        <p:nvSpPr>
          <p:cNvPr id="7" name="Obdélník 6"/>
          <p:cNvSpPr/>
          <p:nvPr/>
        </p:nvSpPr>
        <p:spPr>
          <a:xfrm>
            <a:off x="870289" y="2552432"/>
            <a:ext cx="444634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/>
              <a:t>AUTOR</a:t>
            </a:r>
            <a:r>
              <a:rPr lang="cs-CZ" sz="2800" dirty="0"/>
              <a:t>: Ing. Roman Hanák</a:t>
            </a:r>
          </a:p>
        </p:txBody>
      </p:sp>
      <p:sp>
        <p:nvSpPr>
          <p:cNvPr id="8" name="Obdélník 7"/>
          <p:cNvSpPr/>
          <p:nvPr/>
        </p:nvSpPr>
        <p:spPr>
          <a:xfrm>
            <a:off x="868130" y="3561705"/>
            <a:ext cx="229742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/>
              <a:t>TÉMA</a:t>
            </a:r>
            <a:r>
              <a:rPr lang="cs-CZ" sz="2800" dirty="0"/>
              <a:t>: </a:t>
            </a:r>
            <a:r>
              <a:rPr lang="cs-CZ" sz="2800" dirty="0" smtClean="0"/>
              <a:t>Zlomky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19716" y="248538"/>
            <a:ext cx="8424936" cy="193899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600" dirty="0"/>
              <a:t>Základní škola Libina, příspěvková </a:t>
            </a:r>
            <a:r>
              <a:rPr lang="cs-CZ" sz="16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Název projektu</a:t>
            </a:r>
            <a:r>
              <a:rPr lang="cs-CZ" sz="1600"/>
              <a:t>: </a:t>
            </a:r>
            <a:r>
              <a:rPr lang="cs-CZ" sz="1600" smtClean="0"/>
              <a:t>Škola hrou</a:t>
            </a:r>
            <a:endParaRPr lang="cs-CZ" sz="1600" dirty="0"/>
          </a:p>
          <a:p>
            <a:pPr>
              <a:lnSpc>
                <a:spcPct val="150000"/>
              </a:lnSpc>
            </a:pPr>
            <a:r>
              <a:rPr lang="cs-CZ" sz="1600" dirty="0"/>
              <a:t>Tento projekt je spolufinancován Evropským sociálním fondem </a:t>
            </a:r>
            <a:r>
              <a:rPr lang="cs-CZ" sz="16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Vzdělávací oblast Matematika a její aplikace</a:t>
            </a:r>
          </a:p>
          <a:p>
            <a:pPr>
              <a:lnSpc>
                <a:spcPct val="150000"/>
              </a:lnSpc>
            </a:pPr>
            <a:endParaRPr lang="cs-CZ" sz="1600" dirty="0"/>
          </a:p>
        </p:txBody>
      </p:sp>
      <p:sp>
        <p:nvSpPr>
          <p:cNvPr id="10" name="Obdélník 9"/>
          <p:cNvSpPr/>
          <p:nvPr/>
        </p:nvSpPr>
        <p:spPr>
          <a:xfrm>
            <a:off x="844094" y="4072225"/>
            <a:ext cx="376417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/>
              <a:t>OBSAH</a:t>
            </a:r>
            <a:r>
              <a:rPr lang="cs-CZ" sz="2800" dirty="0"/>
              <a:t>: </a:t>
            </a:r>
            <a:r>
              <a:rPr lang="cs-CZ" sz="2800" dirty="0" smtClean="0"/>
              <a:t>Složené zlomky</a:t>
            </a:r>
            <a:endParaRPr lang="cs-CZ" sz="2800" dirty="0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31190" y="620688"/>
            <a:ext cx="1425794" cy="1243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81034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283173" y="908720"/>
            <a:ext cx="8609307" cy="5184576"/>
          </a:xfrm>
          <a:prstGeom prst="roundRect">
            <a:avLst>
              <a:gd name="adj" fmla="val 6591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cs-CZ" dirty="0"/>
          </a:p>
        </p:txBody>
      </p:sp>
      <p:sp>
        <p:nvSpPr>
          <p:cNvPr id="2" name="Nadpis 1"/>
          <p:cNvSpPr>
            <a:spLocks noGrp="1"/>
          </p:cNvSpPr>
          <p:nvPr/>
        </p:nvSpPr>
        <p:spPr>
          <a:xfrm>
            <a:off x="3419872" y="-113704"/>
            <a:ext cx="2088232" cy="851655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591382" y="1052736"/>
            <a:ext cx="7992888" cy="4873752"/>
          </a:xfrm>
          <a:prstGeom prst="rect">
            <a:avLst/>
          </a:prstGeom>
        </p:spPr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sz="1800" dirty="0" smtClean="0"/>
              <a:t>Tato hodině je zaměřena na složené zlomky zlomků . Ukážeme, jak správně máme složené zlomky počítat. V další části jsou </a:t>
            </a:r>
            <a:r>
              <a:rPr lang="cs-CZ" sz="1800" dirty="0"/>
              <a:t>příklady</a:t>
            </a:r>
            <a:r>
              <a:rPr lang="cs-CZ" sz="1800" dirty="0"/>
              <a:t> </a:t>
            </a:r>
            <a:r>
              <a:rPr lang="cs-CZ" sz="1800" dirty="0"/>
              <a:t>k samostatnému procvičení, ke kterým je uvedeno i správné řešení.</a:t>
            </a:r>
            <a:r>
              <a:rPr lang="cs-CZ" sz="1800" dirty="0"/>
              <a:t> </a:t>
            </a:r>
            <a:endParaRPr lang="cs-CZ" sz="1800" dirty="0"/>
          </a:p>
          <a:p>
            <a:pPr algn="just"/>
            <a:r>
              <a:rPr lang="cs-CZ" sz="1800" dirty="0"/>
              <a:t>Inovativnost </a:t>
            </a:r>
            <a:r>
              <a:rPr lang="cs-CZ" sz="1800" dirty="0"/>
              <a:t>je v tom, že se zde vyskytuje řada moderních interaktivních prvků.  Máme zde názorné grafické animace, obrázky, komentáře k řešení a hypertextové odkazy. Žáci lépe pochopí probíranou látku a hodina je pro ně zajímavější. </a:t>
            </a:r>
          </a:p>
          <a:p>
            <a:pPr algn="just"/>
            <a:r>
              <a:rPr lang="cs-CZ" sz="1800" dirty="0"/>
              <a:t>Každý řešený příklad je pomocí animací rozdělen na dílčí kroky, takže vyučující se nezdržuje psaním na tabuli, ale pomocí ovladače postupně odkrývá řešení příkladu a má tak možnost žáky nechat samostatně tvořit a věnovat se těm žákům, kteří potřebují individuální pomoc.</a:t>
            </a:r>
          </a:p>
          <a:p>
            <a:pPr algn="just"/>
            <a:r>
              <a:rPr lang="cs-CZ" sz="1800" dirty="0"/>
              <a:t>Na konci hodiny je stránka, kde jsou odkazy na internetové stránky, které prověří matematické dovednosti formou her nebo různých testů. Vyučující má možnost vybrat si z uvedených odkazů stránku, na které otestuje vědomosti žáků. Hodina je tvořena tak, aby se mohla být odučena v multimediální učebně nebo v počítačové učebně, které mají připojení k internetu. </a:t>
            </a:r>
          </a:p>
          <a:p>
            <a:pPr algn="just"/>
            <a:endParaRPr lang="cs-CZ" sz="1800" dirty="0"/>
          </a:p>
          <a:p>
            <a:pPr marL="0" indent="0" algn="just">
              <a:buNone/>
            </a:pPr>
            <a:endParaRPr lang="cs-CZ" sz="1800" dirty="0"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 smtClean="0"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 smtClean="0"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 smtClean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682435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457655" y="1362321"/>
            <a:ext cx="8193036" cy="3578848"/>
          </a:xfrm>
          <a:prstGeom prst="rect">
            <a:avLst/>
          </a:prstGeom>
          <a:solidFill>
            <a:srgbClr val="FFFF00"/>
          </a:solidFill>
          <a:ln w="10160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" name="Obdélník 1"/>
          <p:cNvSpPr/>
          <p:nvPr/>
        </p:nvSpPr>
        <p:spPr>
          <a:xfrm>
            <a:off x="603520" y="1498367"/>
            <a:ext cx="7909113" cy="3340956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461475" y="203710"/>
            <a:ext cx="8037563" cy="1008112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1016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2915815" y="415376"/>
            <a:ext cx="361188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Zapamatujte si !!!</a:t>
            </a:r>
            <a:endParaRPr lang="cs-CZ" sz="2800" b="1" dirty="0">
              <a:solidFill>
                <a:srgbClr val="FFFF00"/>
              </a:solidFill>
              <a:effectLst>
                <a:glow rad="228600">
                  <a:schemeClr val="accent3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57655" y="5146525"/>
            <a:ext cx="4786785" cy="1018779"/>
          </a:xfrm>
          <a:prstGeom prst="rect">
            <a:avLst/>
          </a:prstGeom>
          <a:solidFill>
            <a:srgbClr val="FFFF00"/>
          </a:solidFill>
          <a:ln w="10160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578612" y="5292208"/>
            <a:ext cx="4569452" cy="72908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4092312" y="2607229"/>
            <a:ext cx="3526895" cy="1977315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 w="50800"/>
          <a:scene3d>
            <a:camera prst="orthographicFront"/>
            <a:lightRig rig="threePt" dir="t"/>
          </a:scene3d>
          <a:sp3d>
            <a:bevelT w="203200" prst="convex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5381186" y="3107237"/>
                <a:ext cx="1417054" cy="898964"/>
              </a:xfrm>
              <a:prstGeom prst="rect">
                <a:avLst/>
              </a:prstGeom>
              <a:noFill/>
              <a:effectLst>
                <a:glow rad="139700">
                  <a:schemeClr val="accent6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6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i="1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𝐴</m:t>
                          </m:r>
                        </m:num>
                        <m:den>
                          <m:r>
                            <a:rPr lang="cs-CZ" sz="2800" b="0" i="1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𝐵</m:t>
                          </m:r>
                        </m:den>
                      </m:f>
                      <m:r>
                        <a:rPr lang="cs-CZ" sz="2800" b="0" i="1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6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: </m:t>
                      </m:r>
                      <m:f>
                        <m:fPr>
                          <m:ctrlPr>
                            <a:rPr lang="cs-CZ" sz="2800" b="0" i="1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𝐶</m:t>
                          </m:r>
                        </m:num>
                        <m:den>
                          <m:r>
                            <a:rPr lang="cs-CZ" sz="2800" b="0" i="1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𝐷</m:t>
                          </m:r>
                        </m:den>
                      </m:f>
                    </m:oMath>
                  </m:oMathPara>
                </a14:m>
                <a:endParaRPr lang="cs-CZ" sz="2800" dirty="0">
                  <a:solidFill>
                    <a:srgbClr val="FFFF00"/>
                  </a:solidFill>
                  <a:effectLst>
                    <a:glow rad="63500">
                      <a:schemeClr val="accent6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81186" y="3107237"/>
                <a:ext cx="1417054" cy="898964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  <a:effectLst>
                <a:glow rad="139700">
                  <a:schemeClr val="accent6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4532307" y="2833113"/>
                <a:ext cx="1862763" cy="1525546"/>
              </a:xfrm>
              <a:prstGeom prst="rect">
                <a:avLst/>
              </a:prstGeom>
              <a:noFill/>
              <a:effectLst>
                <a:glow rad="139700">
                  <a:schemeClr val="accent6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800" b="0" i="1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  </m:t>
                          </m:r>
                          <m:f>
                            <m:fPr>
                              <m:ctrlPr>
                                <a:rPr lang="cs-CZ" sz="2800" b="0" i="1" smtClean="0">
                                  <a:solidFill>
                                    <a:srgbClr val="FFFF00"/>
                                  </a:solidFill>
                                  <a:effectLst>
                                    <a:glow rad="63500">
                                      <a:schemeClr val="accent6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800" b="0" i="1" smtClean="0">
                                  <a:solidFill>
                                    <a:srgbClr val="FFFF00"/>
                                  </a:solidFill>
                                  <a:effectLst>
                                    <a:glow rad="63500">
                                      <a:schemeClr val="accent6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  <m:t>𝐴</m:t>
                              </m:r>
                            </m:num>
                            <m:den>
                              <m:r>
                                <a:rPr lang="cs-CZ" sz="2800" b="0" i="1" smtClean="0">
                                  <a:solidFill>
                                    <a:srgbClr val="FFFF00"/>
                                  </a:solidFill>
                                  <a:effectLst>
                                    <a:glow rad="63500">
                                      <a:schemeClr val="accent6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  <m:t>𝐵</m:t>
                              </m:r>
                            </m:den>
                          </m:f>
                          <m:r>
                            <a:rPr lang="cs-CZ" sz="2800" b="0" i="1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  </m:t>
                          </m:r>
                        </m:num>
                        <m:den>
                          <m:r>
                            <a:rPr lang="cs-CZ" sz="2800" b="0" i="1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  </m:t>
                          </m:r>
                          <m:f>
                            <m:fPr>
                              <m:ctrlPr>
                                <a:rPr lang="cs-CZ" sz="2800" b="0" i="1" smtClean="0">
                                  <a:solidFill>
                                    <a:srgbClr val="FFFF00"/>
                                  </a:solidFill>
                                  <a:effectLst>
                                    <a:glow rad="63500">
                                      <a:schemeClr val="accent6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800" b="0" i="1" smtClean="0">
                                  <a:solidFill>
                                    <a:srgbClr val="FFFF00"/>
                                  </a:solidFill>
                                  <a:effectLst>
                                    <a:glow rad="63500">
                                      <a:schemeClr val="accent6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  <m:t>𝐶</m:t>
                              </m:r>
                            </m:num>
                            <m:den>
                              <m:r>
                                <a:rPr lang="cs-CZ" sz="2800" b="0" i="1" smtClean="0">
                                  <a:solidFill>
                                    <a:srgbClr val="FFFF00"/>
                                  </a:solidFill>
                                  <a:effectLst>
                                    <a:glow rad="63500">
                                      <a:schemeClr val="accent6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  <m:t>𝐷</m:t>
                              </m:r>
                            </m:den>
                          </m:f>
                          <m:r>
                            <a:rPr lang="cs-CZ" sz="2800" b="0" i="1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  </m:t>
                          </m:r>
                        </m:den>
                      </m:f>
                    </m:oMath>
                  </m:oMathPara>
                </a14:m>
                <a:endParaRPr lang="cs-CZ" sz="2800" dirty="0">
                  <a:solidFill>
                    <a:srgbClr val="FFFF00"/>
                  </a:solidFill>
                  <a:effectLst>
                    <a:glow rad="63500">
                      <a:schemeClr val="accent6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32307" y="2833113"/>
                <a:ext cx="1862763" cy="1525546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  <a:effectLst>
                <a:glow rad="139700">
                  <a:schemeClr val="accent6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9" name="TextovéPole 18"/>
          <p:cNvSpPr txBox="1"/>
          <p:nvPr/>
        </p:nvSpPr>
        <p:spPr>
          <a:xfrm>
            <a:off x="774384" y="1630879"/>
            <a:ext cx="8107588" cy="830997"/>
          </a:xfrm>
          <a:prstGeom prst="rect">
            <a:avLst/>
          </a:prstGeom>
          <a:noFill/>
          <a:effectLst>
            <a:glow rad="139700">
              <a:schemeClr val="accent6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rgbClr val="FFFF00"/>
                </a:solidFill>
                <a:effectLst>
                  <a:glow rad="635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S</a:t>
            </a:r>
            <a:r>
              <a:rPr lang="cs-CZ" sz="2400" dirty="0" smtClean="0">
                <a:solidFill>
                  <a:srgbClr val="FFFF00"/>
                </a:solidFill>
                <a:effectLst>
                  <a:glow rad="635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ložený zlomek je zlomek, který má v čitateli </a:t>
            </a:r>
            <a:r>
              <a:rPr lang="cs-CZ" sz="2400" dirty="0">
                <a:solidFill>
                  <a:srgbClr val="FFFF00"/>
                </a:solidFill>
                <a:effectLst>
                  <a:glow rad="635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n</a:t>
            </a:r>
            <a:r>
              <a:rPr lang="cs-CZ" sz="2400" dirty="0" smtClean="0">
                <a:solidFill>
                  <a:srgbClr val="FFFF00"/>
                </a:solidFill>
                <a:effectLst>
                  <a:glow rad="635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ebo ve jmenovateli  zlomek.</a:t>
            </a:r>
            <a:endParaRPr lang="cs-CZ" sz="2400" dirty="0">
              <a:solidFill>
                <a:srgbClr val="FFFF00"/>
              </a:solidFill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747817" y="5427182"/>
                <a:ext cx="4496623" cy="461665"/>
              </a:xfrm>
              <a:prstGeom prst="rect">
                <a:avLst/>
              </a:prstGeom>
              <a:noFill/>
              <a:effectLst>
                <a:glow rad="139700">
                  <a:schemeClr val="accent6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>
                    <a:solidFill>
                      <a:srgbClr val="FFFF00"/>
                    </a:solidFill>
                    <a:effectLst>
                      <a:glow rad="63500">
                        <a:schemeClr val="accent6">
                          <a:satMod val="175000"/>
                          <a:alpha val="40000"/>
                        </a:schemeClr>
                      </a:glow>
                    </a:effectLst>
                  </a:rPr>
                  <a:t>Podmínky: </a:t>
                </a:r>
                <a14:m>
                  <m:oMath xmlns:m="http://schemas.openxmlformats.org/officeDocument/2006/math">
                    <m:r>
                      <a:rPr lang="cs-CZ" sz="2400" b="0" i="1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𝐵</m:t>
                    </m:r>
                    <m:r>
                      <a:rPr lang="cs-CZ" sz="2400" b="0" i="1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≠0,</m:t>
                    </m:r>
                    <m:r>
                      <a:rPr lang="cs-CZ" sz="2400" b="0" i="1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𝐶</m:t>
                    </m:r>
                    <m:r>
                      <a:rPr lang="cs-CZ" sz="2400" b="0" i="1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≠0,</m:t>
                    </m:r>
                    <m:r>
                      <a:rPr lang="cs-CZ" sz="2400" b="0" i="1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𝐷</m:t>
                    </m:r>
                    <m:r>
                      <a:rPr lang="cs-CZ" sz="2400" b="0" i="1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≠0</m:t>
                    </m:r>
                  </m:oMath>
                </a14:m>
                <a:endParaRPr lang="cs-CZ" sz="2400" dirty="0">
                  <a:solidFill>
                    <a:srgbClr val="FFFF00"/>
                  </a:solidFill>
                  <a:effectLst>
                    <a:glow rad="63500">
                      <a:schemeClr val="accent6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7817" y="5427182"/>
                <a:ext cx="4496623" cy="461665"/>
              </a:xfrm>
              <a:prstGeom prst="rect">
                <a:avLst/>
              </a:prstGeom>
              <a:blipFill rotWithShape="1">
                <a:blip r:embed="rId5"/>
                <a:stretch>
                  <a:fillRect b="-4918"/>
                </a:stretch>
              </a:blipFill>
              <a:effectLst>
                <a:glow rad="139700">
                  <a:schemeClr val="accent6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2" name="TextovéPole 21"/>
          <p:cNvSpPr txBox="1"/>
          <p:nvPr/>
        </p:nvSpPr>
        <p:spPr>
          <a:xfrm>
            <a:off x="1022338" y="2876404"/>
            <a:ext cx="980920" cy="461665"/>
          </a:xfrm>
          <a:prstGeom prst="rect">
            <a:avLst/>
          </a:prstGeom>
          <a:noFill/>
          <a:effectLst>
            <a:glow rad="139700">
              <a:schemeClr val="accent6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FF00"/>
                </a:solidFill>
                <a:effectLst>
                  <a:glow rad="635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čitatel</a:t>
            </a:r>
            <a:endParaRPr lang="cs-CZ" sz="2400" dirty="0">
              <a:solidFill>
                <a:srgbClr val="FFFF00"/>
              </a:solidFill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987388" y="3371567"/>
            <a:ext cx="3057284" cy="461665"/>
          </a:xfrm>
          <a:prstGeom prst="rect">
            <a:avLst/>
          </a:prstGeom>
          <a:noFill/>
          <a:effectLst>
            <a:glow rad="139700">
              <a:schemeClr val="accent6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rgbClr val="FFFF00"/>
                </a:solidFill>
                <a:effectLst>
                  <a:glow rad="635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h</a:t>
            </a:r>
            <a:r>
              <a:rPr lang="cs-CZ" sz="2400" dirty="0" smtClean="0">
                <a:solidFill>
                  <a:srgbClr val="FFFF00"/>
                </a:solidFill>
                <a:effectLst>
                  <a:glow rad="635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lavní zlomková čára</a:t>
            </a:r>
            <a:endParaRPr lang="cs-CZ" sz="2400" dirty="0">
              <a:solidFill>
                <a:srgbClr val="FFFF00"/>
              </a:solidFill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995483" y="3858632"/>
            <a:ext cx="1888550" cy="461665"/>
          </a:xfrm>
          <a:prstGeom prst="rect">
            <a:avLst/>
          </a:prstGeom>
          <a:noFill/>
          <a:effectLst>
            <a:glow rad="139700">
              <a:schemeClr val="accent6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FF00"/>
                </a:solidFill>
                <a:effectLst>
                  <a:glow rad="635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jmenovatel</a:t>
            </a:r>
            <a:endParaRPr lang="cs-CZ" sz="2400" dirty="0">
              <a:solidFill>
                <a:srgbClr val="FFFF00"/>
              </a:solidFill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cxnSp>
        <p:nvCxnSpPr>
          <p:cNvPr id="26" name="Přímá spojnice se šipkou 25"/>
          <p:cNvCxnSpPr/>
          <p:nvPr/>
        </p:nvCxnSpPr>
        <p:spPr>
          <a:xfrm flipV="1">
            <a:off x="3817343" y="3595886"/>
            <a:ext cx="689190" cy="6513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0" name="Skupina 29"/>
          <p:cNvGrpSpPr/>
          <p:nvPr/>
        </p:nvGrpSpPr>
        <p:grpSpPr>
          <a:xfrm>
            <a:off x="2220104" y="2837237"/>
            <a:ext cx="3024336" cy="719482"/>
            <a:chOff x="2267744" y="2964548"/>
            <a:chExt cx="3024336" cy="719482"/>
          </a:xfrm>
        </p:grpSpPr>
        <p:cxnSp>
          <p:nvCxnSpPr>
            <p:cNvPr id="6" name="Přímá spojnice se šipkou 5"/>
            <p:cNvCxnSpPr/>
            <p:nvPr/>
          </p:nvCxnSpPr>
          <p:spPr>
            <a:xfrm>
              <a:off x="2267744" y="3255770"/>
              <a:ext cx="2286429" cy="3985"/>
            </a:xfrm>
            <a:prstGeom prst="straightConnector1">
              <a:avLst/>
            </a:prstGeom>
            <a:ln w="38100">
              <a:solidFill>
                <a:srgbClr val="FFFF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8" name="Zaoblený obdélník 27"/>
            <p:cNvSpPr/>
            <p:nvPr/>
          </p:nvSpPr>
          <p:spPr>
            <a:xfrm>
              <a:off x="4643705" y="2964548"/>
              <a:ext cx="648375" cy="719482"/>
            </a:xfrm>
            <a:prstGeom prst="roundRect">
              <a:avLst/>
            </a:prstGeom>
            <a:noFill/>
            <a:ln w="38100">
              <a:solidFill>
                <a:srgbClr val="FF0000"/>
              </a:solidFill>
              <a:prstDash val="sys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1" name="Skupina 30"/>
          <p:cNvGrpSpPr/>
          <p:nvPr/>
        </p:nvGrpSpPr>
        <p:grpSpPr>
          <a:xfrm>
            <a:off x="2580144" y="3646460"/>
            <a:ext cx="2664296" cy="719482"/>
            <a:chOff x="2627784" y="3773771"/>
            <a:chExt cx="2664296" cy="719482"/>
          </a:xfrm>
        </p:grpSpPr>
        <p:cxnSp>
          <p:nvCxnSpPr>
            <p:cNvPr id="25" name="Přímá spojnice se šipkou 24"/>
            <p:cNvCxnSpPr/>
            <p:nvPr/>
          </p:nvCxnSpPr>
          <p:spPr>
            <a:xfrm>
              <a:off x="2627784" y="4216775"/>
              <a:ext cx="1926389" cy="0"/>
            </a:xfrm>
            <a:prstGeom prst="straightConnector1">
              <a:avLst/>
            </a:prstGeom>
            <a:ln w="38100">
              <a:solidFill>
                <a:srgbClr val="FFFF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9" name="Zaoblený obdélník 28"/>
            <p:cNvSpPr/>
            <p:nvPr/>
          </p:nvSpPr>
          <p:spPr>
            <a:xfrm>
              <a:off x="4643705" y="3773771"/>
              <a:ext cx="648375" cy="719482"/>
            </a:xfrm>
            <a:prstGeom prst="roundRect">
              <a:avLst/>
            </a:prstGeom>
            <a:noFill/>
            <a:ln w="38100">
              <a:solidFill>
                <a:srgbClr val="FF0000"/>
              </a:solidFill>
              <a:prstDash val="sys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1026" name="Picture 2" descr="C:\Users\spravce\AppData\Local\Microsoft\Windows\Temporary Internet Files\Content.IE5\D1R1SU0N\MC900440428[2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7701" y="5092678"/>
            <a:ext cx="1512168" cy="1592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125310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3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18" grpId="0"/>
      <p:bldP spid="19" grpId="0"/>
      <p:bldP spid="21" grpId="0"/>
      <p:bldP spid="22" grpId="0"/>
      <p:bldP spid="23" grpId="0"/>
      <p:bldP spid="2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Obdélník 31"/>
          <p:cNvSpPr/>
          <p:nvPr/>
        </p:nvSpPr>
        <p:spPr>
          <a:xfrm>
            <a:off x="323528" y="116632"/>
            <a:ext cx="8568952" cy="6336704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631688" y="278582"/>
            <a:ext cx="4804408" cy="1426043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631689" y="2600409"/>
            <a:ext cx="7848872" cy="3635322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825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1229350" y="2856714"/>
                <a:ext cx="1310440" cy="1540486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800" b="1" i="1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f>
                            <m:fPr>
                              <m:ctrlPr>
                                <a:rPr lang="cs-CZ" sz="2800" b="1" i="1">
                                  <a:solidFill>
                                    <a:srgbClr val="FFFF00"/>
                                  </a:solidFill>
                                  <a:effectLst>
                                    <a:glow rad="635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800" b="1" i="1">
                                  <a:solidFill>
                                    <a:srgbClr val="FFFF00"/>
                                  </a:solidFill>
                                  <a:effectLst>
                                    <a:glow rad="635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  <m:t>𝟒𝟎</m:t>
                              </m:r>
                            </m:num>
                            <m:den>
                              <m:r>
                                <a:rPr lang="cs-CZ" sz="2800" b="1" i="1">
                                  <a:solidFill>
                                    <a:srgbClr val="FFFF00"/>
                                  </a:solidFill>
                                  <a:effectLst>
                                    <a:glow rad="635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  <m:t>𝟐𝟕</m:t>
                              </m:r>
                            </m:den>
                          </m:f>
                        </m:num>
                        <m:den>
                          <m:r>
                            <a:rPr lang="cs-CZ" sz="2800" b="1" i="1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   </m:t>
                          </m:r>
                          <m:f>
                            <m:fPr>
                              <m:ctrlPr>
                                <a:rPr lang="cs-CZ" sz="2800" b="1" i="1">
                                  <a:solidFill>
                                    <a:srgbClr val="FFFF00"/>
                                  </a:solidFill>
                                  <a:effectLst>
                                    <a:glow rad="635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800" b="1" i="1">
                                  <a:solidFill>
                                    <a:srgbClr val="FFFF00"/>
                                  </a:solidFill>
                                  <a:effectLst>
                                    <a:glow rad="635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  <m:t>𝟓𝟔</m:t>
                              </m:r>
                            </m:num>
                            <m:den>
                              <m:r>
                                <a:rPr lang="cs-CZ" sz="2800" b="1" i="1">
                                  <a:solidFill>
                                    <a:srgbClr val="FFFF00"/>
                                  </a:solidFill>
                                  <a:effectLst>
                                    <a:glow rad="635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  <m:t>𝟒𝟓</m:t>
                              </m:r>
                            </m:den>
                          </m:f>
                          <m:r>
                            <a:rPr lang="cs-CZ" sz="2800" b="1" i="1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   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29350" y="2856714"/>
                <a:ext cx="1310440" cy="1540486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986157" y="272456"/>
                <a:ext cx="6864999" cy="141391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>
                    <a:solidFill>
                      <a:schemeClr val="accent1">
                        <a:lumMod val="50000"/>
                      </a:schemeClr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1) Vypočítejte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f>
                          <m:fPr>
                            <m:ctrlPr>
                              <a:rPr lang="cs-CZ" sz="3600" b="1" i="1" smtClean="0"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effectLst>
                                  <a:glow rad="63500">
                                    <a:schemeClr val="accent1">
                                      <a:satMod val="175000"/>
                                      <a:alpha val="40000"/>
                                    </a:schemeClr>
                                  </a:glow>
                                </a:effectLst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3600" b="1" i="1" smtClean="0"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effectLst>
                                  <a:glow rad="63500">
                                    <a:schemeClr val="accent1">
                                      <a:satMod val="175000"/>
                                      <a:alpha val="40000"/>
                                    </a:schemeClr>
                                  </a:glow>
                                </a:effectLst>
                                <a:latin typeface="Cambria Math"/>
                              </a:rPr>
                              <m:t>𝟒𝟎</m:t>
                            </m:r>
                          </m:num>
                          <m:den>
                            <m:r>
                              <a:rPr lang="cs-CZ" sz="3600" b="1" i="1" smtClean="0"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effectLst>
                                  <a:glow rad="63500">
                                    <a:schemeClr val="accent1">
                                      <a:satMod val="175000"/>
                                      <a:alpha val="40000"/>
                                    </a:schemeClr>
                                  </a:glow>
                                </a:effectLst>
                                <a:latin typeface="Cambria Math"/>
                              </a:rPr>
                              <m:t>𝟐𝟕</m:t>
                            </m:r>
                          </m:den>
                        </m:f>
                      </m:num>
                      <m:den>
                        <m:r>
                          <a:rPr lang="cs-CZ" sz="36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   </m:t>
                        </m:r>
                        <m:f>
                          <m:fPr>
                            <m:ctrlPr>
                              <a:rPr lang="cs-CZ" sz="3600" b="1" i="1" smtClean="0"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effectLst>
                                  <a:glow rad="63500">
                                    <a:schemeClr val="accent1">
                                      <a:satMod val="175000"/>
                                      <a:alpha val="40000"/>
                                    </a:schemeClr>
                                  </a:glow>
                                </a:effectLst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3600" b="1" i="1" smtClean="0"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effectLst>
                                  <a:glow rad="63500">
                                    <a:schemeClr val="accent1">
                                      <a:satMod val="175000"/>
                                      <a:alpha val="40000"/>
                                    </a:schemeClr>
                                  </a:glow>
                                </a:effectLst>
                                <a:latin typeface="Cambria Math"/>
                              </a:rPr>
                              <m:t>𝟓𝟔</m:t>
                            </m:r>
                          </m:num>
                          <m:den>
                            <m:r>
                              <a:rPr lang="cs-CZ" sz="3600" b="1" i="1" smtClean="0"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effectLst>
                                  <a:glow rad="63500">
                                    <a:schemeClr val="accent1">
                                      <a:satMod val="175000"/>
                                      <a:alpha val="40000"/>
                                    </a:schemeClr>
                                  </a:glow>
                                </a:effectLst>
                                <a:latin typeface="Cambria Math"/>
                              </a:rPr>
                              <m:t>𝟒𝟓</m:t>
                            </m:r>
                          </m:den>
                        </m:f>
                        <m:r>
                          <a:rPr lang="cs-CZ" sz="36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   </m:t>
                        </m:r>
                      </m:den>
                    </m:f>
                  </m:oMath>
                </a14:m>
                <a:endParaRPr lang="cs-CZ" sz="3600" b="1" dirty="0">
                  <a:solidFill>
                    <a:schemeClr val="accent1">
                      <a:lumMod val="50000"/>
                    </a:schemeClr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86157" y="272456"/>
                <a:ext cx="6864999" cy="1413913"/>
              </a:xfrm>
              <a:prstGeom prst="rect">
                <a:avLst/>
              </a:prstGeom>
              <a:blipFill rotWithShape="1">
                <a:blip r:embed="rId3"/>
                <a:stretch>
                  <a:fillRect l="-266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TextovéPole 5"/>
          <p:cNvSpPr txBox="1"/>
          <p:nvPr/>
        </p:nvSpPr>
        <p:spPr>
          <a:xfrm>
            <a:off x="631689" y="1844824"/>
            <a:ext cx="1359668" cy="523220"/>
          </a:xfrm>
          <a:prstGeom prst="rect">
            <a:avLst/>
          </a:prstGeom>
          <a:solidFill>
            <a:srgbClr val="0070C0"/>
          </a:solidFill>
          <a:ln w="19050">
            <a:solidFill>
              <a:srgbClr val="FFFF0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FF00"/>
                </a:solidFill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Řešení:</a:t>
            </a:r>
            <a:endParaRPr lang="cs-CZ" sz="2800" dirty="0">
              <a:solidFill>
                <a:srgbClr val="FFFF00"/>
              </a:solidFill>
              <a:effectLst>
                <a:glow rad="2286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ovéPole 27"/>
              <p:cNvSpPr txBox="1"/>
              <p:nvPr/>
            </p:nvSpPr>
            <p:spPr>
              <a:xfrm>
                <a:off x="5924166" y="3204392"/>
                <a:ext cx="2028168" cy="90178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𝟒𝟎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·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𝟒𝟓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𝟐𝟕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·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𝟓𝟔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24166" y="3204392"/>
                <a:ext cx="2028168" cy="901785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2" name="TextovéPole 41"/>
              <p:cNvSpPr txBox="1"/>
              <p:nvPr/>
            </p:nvSpPr>
            <p:spPr>
              <a:xfrm>
                <a:off x="1229130" y="4860853"/>
                <a:ext cx="2028168" cy="90178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𝟓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·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𝟓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·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𝟕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42" name="TextovéPole 4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29130" y="4860853"/>
                <a:ext cx="2028168" cy="901785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4" name="TextovéPole 43"/>
              <p:cNvSpPr txBox="1"/>
              <p:nvPr/>
            </p:nvSpPr>
            <p:spPr>
              <a:xfrm>
                <a:off x="2564053" y="4853710"/>
                <a:ext cx="1310290" cy="907749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𝟐𝟓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𝟐𝟏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44" name="TextovéPole 4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64053" y="4853710"/>
                <a:ext cx="1310290" cy="907749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6" name="TextovéPole 45"/>
              <p:cNvSpPr txBox="1"/>
              <p:nvPr/>
            </p:nvSpPr>
            <p:spPr>
              <a:xfrm>
                <a:off x="3641391" y="4822179"/>
                <a:ext cx="1215396" cy="89742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𝟏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𝟒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𝟐𝟏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46" name="TextovéPole 4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41391" y="4822179"/>
                <a:ext cx="1215396" cy="897425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4130784" y="3177475"/>
                <a:ext cx="2005140" cy="910570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𝟒𝟎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𝟐𝟕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·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/>
                            </a:rPr>
                            <m:t>𝟒𝟓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/>
                            </a:rPr>
                            <m:t>𝟓𝟔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30784" y="3177475"/>
                <a:ext cx="2005140" cy="910570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4" name="Obdélníkový popisek 23"/>
          <p:cNvSpPr/>
          <p:nvPr/>
        </p:nvSpPr>
        <p:spPr>
          <a:xfrm>
            <a:off x="1576200" y="4818522"/>
            <a:ext cx="4130381" cy="1085843"/>
          </a:xfrm>
          <a:prstGeom prst="wedgeRectCallout">
            <a:avLst>
              <a:gd name="adj1" fmla="val 3375"/>
              <a:gd name="adj2" fmla="val -102486"/>
            </a:avLst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scene3d>
            <a:camera prst="orthographicFront"/>
            <a:lightRig rig="soft" dir="t"/>
          </a:scene3d>
          <a:sp3d prstMaterial="softEdge">
            <a:bevelT w="127000" h="1270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C00000"/>
                </a:solidFill>
              </a:rPr>
              <a:t>Z druhého zlomku uděláme převrácené číslo.</a:t>
            </a:r>
            <a:endParaRPr lang="cs-CZ" sz="2800" dirty="0">
              <a:solidFill>
                <a:srgbClr val="C000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0" name="TextovéPole 29"/>
              <p:cNvSpPr txBox="1"/>
              <p:nvPr/>
            </p:nvSpPr>
            <p:spPr>
              <a:xfrm>
                <a:off x="2366158" y="3157373"/>
                <a:ext cx="2068104" cy="939168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𝟒𝟎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𝟐𝟕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: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/>
                            </a:rPr>
                            <m:t>𝟓𝟔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/>
                            </a:rPr>
                            <m:t>𝟒𝟓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30" name="TextovéPole 2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66158" y="3157373"/>
                <a:ext cx="2068104" cy="939168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1" name="Obdélníkový popisek 30"/>
          <p:cNvSpPr/>
          <p:nvPr/>
        </p:nvSpPr>
        <p:spPr>
          <a:xfrm>
            <a:off x="98323" y="4818523"/>
            <a:ext cx="5186065" cy="1085843"/>
          </a:xfrm>
          <a:prstGeom prst="wedgeRectCallout">
            <a:avLst>
              <a:gd name="adj1" fmla="val -17951"/>
              <a:gd name="adj2" fmla="val -76755"/>
            </a:avLst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scene3d>
            <a:camera prst="orthographicFront"/>
            <a:lightRig rig="soft" dir="t"/>
          </a:scene3d>
          <a:sp3d prstMaterial="softEdge">
            <a:bevelT w="127000" h="1270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C00000"/>
                </a:solidFill>
              </a:rPr>
              <a:t>Složený zlomek převedeme na dělení zlomků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37" name="Obdélníkový popisek 36"/>
          <p:cNvSpPr/>
          <p:nvPr/>
        </p:nvSpPr>
        <p:spPr>
          <a:xfrm>
            <a:off x="5279848" y="4818523"/>
            <a:ext cx="3709639" cy="1085843"/>
          </a:xfrm>
          <a:prstGeom prst="wedgeRectCallout">
            <a:avLst>
              <a:gd name="adj1" fmla="val 60"/>
              <a:gd name="adj2" fmla="val -105994"/>
            </a:avLst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scene3d>
            <a:camera prst="orthographicFront"/>
            <a:lightRig rig="soft" dir="t"/>
          </a:scene3d>
          <a:sp3d prstMaterial="softEdge">
            <a:bevelT w="127000" h="1270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C00000"/>
                </a:solidFill>
              </a:rPr>
              <a:t>40 a 56 krátíme </a:t>
            </a:r>
            <a:r>
              <a:rPr lang="cs-CZ" sz="2800" dirty="0">
                <a:solidFill>
                  <a:srgbClr val="C00000"/>
                </a:solidFill>
              </a:rPr>
              <a:t>8</a:t>
            </a:r>
            <a:endParaRPr lang="cs-CZ" sz="2800" dirty="0" smtClean="0">
              <a:solidFill>
                <a:srgbClr val="C00000"/>
              </a:solidFill>
            </a:endParaRPr>
          </a:p>
          <a:p>
            <a:pPr algn="ctr"/>
            <a:r>
              <a:rPr lang="cs-CZ" sz="2800" dirty="0" smtClean="0">
                <a:solidFill>
                  <a:srgbClr val="C00000"/>
                </a:solidFill>
              </a:rPr>
              <a:t>45 a 27 krátíme 9</a:t>
            </a:r>
            <a:endParaRPr lang="cs-CZ" sz="2800" dirty="0">
              <a:solidFill>
                <a:srgbClr val="C00000"/>
              </a:solidFill>
            </a:endParaRPr>
          </a:p>
        </p:txBody>
      </p:sp>
      <p:pic>
        <p:nvPicPr>
          <p:cNvPr id="2051" name="Picture 3" descr="C:\Users\spravce\AppData\Local\Microsoft\Windows\Temporary Internet Files\Content.IE5\0BASIBLT\MC900440450[4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0266" y="463699"/>
            <a:ext cx="2096149" cy="15830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469084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animBg="1"/>
      <p:bldP spid="6" grpId="0" animBg="1"/>
      <p:bldP spid="28" grpId="0"/>
      <p:bldP spid="42" grpId="0"/>
      <p:bldP spid="44" grpId="0"/>
      <p:bldP spid="46" grpId="0"/>
      <p:bldP spid="23" grpId="0"/>
      <p:bldP spid="24" grpId="0" animBg="1"/>
      <p:bldP spid="24" grpId="1" animBg="1"/>
      <p:bldP spid="30" grpId="0"/>
      <p:bldP spid="31" grpId="0" animBg="1"/>
      <p:bldP spid="31" grpId="1" animBg="1"/>
      <p:bldP spid="37" grpId="0" animBg="1"/>
      <p:bldP spid="37" grpId="1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260648"/>
            <a:ext cx="8568952" cy="6192688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631688" y="332657"/>
            <a:ext cx="4400195" cy="144016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631689" y="2600409"/>
            <a:ext cx="7848872" cy="3635322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825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1068208" y="2870439"/>
                <a:ext cx="1310440" cy="1192442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800" b="1" i="1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f>
                            <m:fPr>
                              <m:ctrlPr>
                                <a:rPr lang="cs-CZ" sz="2800" b="1" i="1">
                                  <a:solidFill>
                                    <a:srgbClr val="FFFF00"/>
                                  </a:solidFill>
                                  <a:effectLst>
                                    <a:glow rad="635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800" b="1" i="1">
                                  <a:solidFill>
                                    <a:srgbClr val="FFFF00"/>
                                  </a:solidFill>
                                  <a:effectLst>
                                    <a:glow rad="635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  <m:t>𝟒</m:t>
                              </m:r>
                              <m:r>
                                <a:rPr lang="cs-CZ" sz="2800" b="1" i="1" smtClean="0">
                                  <a:solidFill>
                                    <a:srgbClr val="FFFF00"/>
                                  </a:solidFill>
                                  <a:effectLst>
                                    <a:glow rad="635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  <m:t>𝟓</m:t>
                              </m:r>
                            </m:num>
                            <m:den>
                              <m:r>
                                <a:rPr lang="cs-CZ" sz="2800" b="1" i="1" smtClean="0">
                                  <a:solidFill>
                                    <a:srgbClr val="FFFF00"/>
                                  </a:solidFill>
                                  <a:effectLst>
                                    <a:glow rad="635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  <m:t>𝟏𝟑</m:t>
                              </m:r>
                            </m:den>
                          </m:f>
                        </m:num>
                        <m:den>
                          <m:r>
                            <a:rPr lang="cs-CZ" sz="2800" b="1" i="1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  </m:t>
                          </m:r>
                          <m:r>
                            <a:rPr lang="cs-CZ" sz="2800" b="1" i="1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   </m:t>
                          </m:r>
                          <m:r>
                            <a:rPr lang="cs-CZ" sz="2800" b="1" i="1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 </m:t>
                          </m:r>
                          <m:r>
                            <a:rPr lang="cs-CZ" sz="2800" b="1" i="1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</m:t>
                          </m:r>
                          <m:r>
                            <a:rPr lang="cs-CZ" sz="2800" b="1" i="1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     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68208" y="2870439"/>
                <a:ext cx="1310440" cy="1192442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986156" y="332656"/>
                <a:ext cx="6864999" cy="11339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>
                    <a:solidFill>
                      <a:schemeClr val="accent1">
                        <a:lumMod val="50000"/>
                      </a:schemeClr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2) Vypočítejte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f>
                          <m:fPr>
                            <m:ctrlPr>
                              <a:rPr lang="cs-CZ" sz="3600" b="1" i="1" smtClean="0"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effectLst>
                                  <a:glow rad="63500">
                                    <a:schemeClr val="accent1">
                                      <a:satMod val="175000"/>
                                      <a:alpha val="40000"/>
                                    </a:schemeClr>
                                  </a:glow>
                                </a:effectLst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3600" b="1" i="1" smtClean="0"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effectLst>
                                  <a:glow rad="63500">
                                    <a:schemeClr val="accent1">
                                      <a:satMod val="175000"/>
                                      <a:alpha val="40000"/>
                                    </a:schemeClr>
                                  </a:glow>
                                </a:effectLst>
                                <a:latin typeface="Cambria Math"/>
                              </a:rPr>
                              <m:t>𝟒𝟓</m:t>
                            </m:r>
                          </m:num>
                          <m:den>
                            <m:r>
                              <a:rPr lang="cs-CZ" sz="3600" b="1" i="1" smtClean="0"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effectLst>
                                  <a:glow rad="63500">
                                    <a:schemeClr val="accent1">
                                      <a:satMod val="175000"/>
                                      <a:alpha val="40000"/>
                                    </a:schemeClr>
                                  </a:glow>
                                </a:effectLst>
                                <a:latin typeface="Cambria Math"/>
                              </a:rPr>
                              <m:t>𝟏𝟑</m:t>
                            </m:r>
                          </m:den>
                        </m:f>
                      </m:num>
                      <m:den>
                        <m:r>
                          <a:rPr lang="cs-CZ" sz="36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     </m:t>
                        </m:r>
                        <m:r>
                          <a:rPr lang="cs-CZ" sz="36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𝟑</m:t>
                        </m:r>
                        <m:r>
                          <a:rPr lang="cs-CZ" sz="36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    </m:t>
                        </m:r>
                      </m:den>
                    </m:f>
                  </m:oMath>
                </a14:m>
                <a:endParaRPr lang="cs-CZ" sz="3600" b="1" dirty="0">
                  <a:solidFill>
                    <a:schemeClr val="accent1">
                      <a:lumMod val="50000"/>
                    </a:schemeClr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86156" y="332656"/>
                <a:ext cx="6864999" cy="1133965"/>
              </a:xfrm>
              <a:prstGeom prst="rect">
                <a:avLst/>
              </a:prstGeom>
              <a:blipFill rotWithShape="1">
                <a:blip r:embed="rId3"/>
                <a:stretch>
                  <a:fillRect l="-2753" b="-591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TextovéPole 6"/>
          <p:cNvSpPr txBox="1"/>
          <p:nvPr/>
        </p:nvSpPr>
        <p:spPr>
          <a:xfrm>
            <a:off x="631688" y="1934394"/>
            <a:ext cx="1359668" cy="523220"/>
          </a:xfrm>
          <a:prstGeom prst="rect">
            <a:avLst/>
          </a:prstGeom>
          <a:solidFill>
            <a:srgbClr val="0070C0"/>
          </a:solidFill>
          <a:ln w="19050">
            <a:solidFill>
              <a:srgbClr val="FFFF0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FF00"/>
                </a:solidFill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Řešení:</a:t>
            </a:r>
            <a:endParaRPr lang="cs-CZ" sz="2800" dirty="0">
              <a:solidFill>
                <a:srgbClr val="FFFF00"/>
              </a:solidFill>
              <a:effectLst>
                <a:glow rad="2286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1148896" y="4534654"/>
                <a:ext cx="2028168" cy="910570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𝟒𝟓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·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𝟏𝟑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·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48896" y="4534654"/>
                <a:ext cx="2028168" cy="91057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2714538" y="4543439"/>
                <a:ext cx="2028168" cy="90178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𝟏𝟓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·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𝟏𝟑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·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14538" y="4543439"/>
                <a:ext cx="2028168" cy="901785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4211960" y="4543439"/>
                <a:ext cx="1310290" cy="907749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𝟏𝟓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𝟏𝟑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11960" y="4543439"/>
                <a:ext cx="1310290" cy="907749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5252394" y="4539046"/>
                <a:ext cx="1215396" cy="90178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𝟏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𝟏𝟑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52394" y="4539046"/>
                <a:ext cx="1215396" cy="901785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5252394" y="3100855"/>
                <a:ext cx="2005140" cy="93897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𝟒𝟓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𝟏𝟑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·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/>
                            </a:rPr>
                            <m:t>𝟑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=</m:t>
                      </m:r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52394" y="3100855"/>
                <a:ext cx="2005140" cy="938975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2361500" y="3157373"/>
                <a:ext cx="1631129" cy="939168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𝟒𝟓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𝟏𝟑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: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𝟑</m:t>
                      </m:r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61500" y="3157373"/>
                <a:ext cx="1631129" cy="939168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5" name="Obdélníkový popisek 14"/>
          <p:cNvSpPr/>
          <p:nvPr/>
        </p:nvSpPr>
        <p:spPr>
          <a:xfrm>
            <a:off x="121505" y="4543439"/>
            <a:ext cx="5186065" cy="1085843"/>
          </a:xfrm>
          <a:prstGeom prst="wedgeRectCallout">
            <a:avLst>
              <a:gd name="adj1" fmla="val -17951"/>
              <a:gd name="adj2" fmla="val -76755"/>
            </a:avLst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scene3d>
            <a:camera prst="orthographicFront"/>
            <a:lightRig rig="soft" dir="t"/>
          </a:scene3d>
          <a:sp3d prstMaterial="softEdge">
            <a:bevelT w="127000" h="1270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C00000"/>
                </a:solidFill>
              </a:rPr>
              <a:t>Složený zlomek převedeme na dělení zlomků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16" name="Obdélníkový popisek 15"/>
          <p:cNvSpPr/>
          <p:nvPr/>
        </p:nvSpPr>
        <p:spPr>
          <a:xfrm>
            <a:off x="3177064" y="4725144"/>
            <a:ext cx="3709639" cy="1085843"/>
          </a:xfrm>
          <a:prstGeom prst="wedgeRectCallout">
            <a:avLst>
              <a:gd name="adj1" fmla="val -61563"/>
              <a:gd name="adj2" fmla="val -33479"/>
            </a:avLst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scene3d>
            <a:camera prst="orthographicFront"/>
            <a:lightRig rig="soft" dir="t"/>
          </a:scene3d>
          <a:sp3d prstMaterial="softEdge">
            <a:bevelT w="127000" h="1270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C00000"/>
                </a:solidFill>
              </a:rPr>
              <a:t>45 a 3 krátíme 3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3740136" y="3115057"/>
                <a:ext cx="2005140" cy="910570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𝟒𝟓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𝟏𝟑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: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/>
                            </a:rPr>
                            <m:t>𝟑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/>
                            </a:rPr>
                            <m:t>𝟏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40136" y="3115057"/>
                <a:ext cx="2005140" cy="910570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8" name="Obdélníkový popisek 17"/>
          <p:cNvSpPr/>
          <p:nvPr/>
        </p:nvSpPr>
        <p:spPr>
          <a:xfrm>
            <a:off x="1570227" y="4534654"/>
            <a:ext cx="3737343" cy="1085843"/>
          </a:xfrm>
          <a:prstGeom prst="wedgeRectCallout">
            <a:avLst>
              <a:gd name="adj1" fmla="val 3375"/>
              <a:gd name="adj2" fmla="val -102486"/>
            </a:avLst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scene3d>
            <a:camera prst="orthographicFront"/>
            <a:lightRig rig="soft" dir="t"/>
          </a:scene3d>
          <a:sp3d prstMaterial="softEdge">
            <a:bevelT w="127000" h="1270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C00000"/>
                </a:solidFill>
              </a:rPr>
              <a:t>Přirozené číslo převedeme na zlomek.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13" name="Obdélníkový popisek 12"/>
          <p:cNvSpPr/>
          <p:nvPr/>
        </p:nvSpPr>
        <p:spPr>
          <a:xfrm>
            <a:off x="4211960" y="4548499"/>
            <a:ext cx="4130381" cy="1085843"/>
          </a:xfrm>
          <a:prstGeom prst="wedgeRectCallout">
            <a:avLst>
              <a:gd name="adj1" fmla="val -26758"/>
              <a:gd name="adj2" fmla="val -88451"/>
            </a:avLst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scene3d>
            <a:camera prst="orthographicFront"/>
            <a:lightRig rig="soft" dir="t"/>
          </a:scene3d>
          <a:sp3d prstMaterial="softEdge">
            <a:bevelT w="127000" h="1270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C00000"/>
                </a:solidFill>
              </a:rPr>
              <a:t>Z druhého zlomku uděláme převrácené číslo.</a:t>
            </a:r>
            <a:endParaRPr lang="cs-CZ" sz="2800" dirty="0">
              <a:solidFill>
                <a:srgbClr val="C00000"/>
              </a:solidFill>
            </a:endParaRPr>
          </a:p>
        </p:txBody>
      </p:sp>
      <p:pic>
        <p:nvPicPr>
          <p:cNvPr id="3074" name="Picture 2" descr="C:\Users\spravce\AppData\Local\Microsoft\Windows\Temporary Internet Files\Content.IE5\HGW68T4R\MC900440446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91464" y="493483"/>
            <a:ext cx="1828800" cy="1946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199861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animBg="1"/>
      <p:bldP spid="7" grpId="0" animBg="1"/>
      <p:bldP spid="8" grpId="0"/>
      <p:bldP spid="9" grpId="0"/>
      <p:bldP spid="10" grpId="0"/>
      <p:bldP spid="11" grpId="0"/>
      <p:bldP spid="12" grpId="0"/>
      <p:bldP spid="14" grpId="0"/>
      <p:bldP spid="15" grpId="0" animBg="1"/>
      <p:bldP spid="15" grpId="1" animBg="1"/>
      <p:bldP spid="16" grpId="0" animBg="1"/>
      <p:bldP spid="16" grpId="1" animBg="1"/>
      <p:bldP spid="17" grpId="0"/>
      <p:bldP spid="18" grpId="0" animBg="1"/>
      <p:bldP spid="18" grpId="1" animBg="1"/>
      <p:bldP spid="13" grpId="0" animBg="1"/>
      <p:bldP spid="13" grpId="1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260648"/>
            <a:ext cx="8568952" cy="6192688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631688" y="332657"/>
            <a:ext cx="4400195" cy="15121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631688" y="2600409"/>
            <a:ext cx="8044767" cy="3635322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825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1010648" y="2921202"/>
                <a:ext cx="1310440" cy="1558183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800" b="1" i="1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</m:t>
                          </m:r>
                          <m:f>
                            <m:fPr>
                              <m:ctrlPr>
                                <a:rPr lang="cs-CZ" sz="2800" b="1" i="1">
                                  <a:solidFill>
                                    <a:srgbClr val="FFFF00"/>
                                  </a:solidFill>
                                  <a:effectLst>
                                    <a:glow rad="635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800" b="1" i="1" smtClean="0">
                                  <a:solidFill>
                                    <a:srgbClr val="FFFF00"/>
                                  </a:solidFill>
                                  <a:effectLst>
                                    <a:glow rad="635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  <m:t>𝟑</m:t>
                              </m:r>
                            </m:num>
                            <m:den>
                              <m:r>
                                <a:rPr lang="cs-CZ" sz="2800" b="1" i="1" smtClean="0">
                                  <a:solidFill>
                                    <a:srgbClr val="FFFF00"/>
                                  </a:solidFill>
                                  <a:effectLst>
                                    <a:glow rad="635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  <m:t>𝟖</m:t>
                              </m:r>
                            </m:den>
                          </m:f>
                        </m:num>
                        <m:den>
                          <m:r>
                            <a:rPr lang="cs-CZ" sz="2800" b="1" i="1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  </m:t>
                          </m:r>
                          <m:r>
                            <a:rPr lang="cs-CZ" sz="2800" b="1" i="1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   </m:t>
                          </m:r>
                          <m:r>
                            <a:rPr lang="cs-CZ" sz="2800" b="1" i="1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 </m:t>
                          </m:r>
                          <m:r>
                            <a:rPr lang="cs-CZ" sz="2800" b="1" i="1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</m:t>
                          </m:r>
                          <m:f>
                            <m:fPr>
                              <m:ctrlPr>
                                <a:rPr lang="cs-CZ" sz="2800" b="1" i="1" smtClean="0">
                                  <a:solidFill>
                                    <a:srgbClr val="FFFF00"/>
                                  </a:solidFill>
                                  <a:effectLst>
                                    <a:glow rad="635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800" b="1" i="1" smtClean="0">
                                  <a:solidFill>
                                    <a:srgbClr val="FFFF00"/>
                                  </a:solidFill>
                                  <a:effectLst>
                                    <a:glow rad="635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  <m:t>𝟒</m:t>
                              </m:r>
                            </m:num>
                            <m:den>
                              <m:r>
                                <a:rPr lang="cs-CZ" sz="2800" b="1" i="1" smtClean="0">
                                  <a:solidFill>
                                    <a:srgbClr val="FFFF00"/>
                                  </a:solidFill>
                                  <a:effectLst>
                                    <a:glow rad="635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  <m:t>𝟏𝟔</m:t>
                              </m:r>
                            </m:den>
                          </m:f>
                          <m:r>
                            <a:rPr lang="cs-CZ" sz="2800" b="1" i="1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  </m:t>
                          </m:r>
                          <m:r>
                            <a:rPr lang="cs-CZ" sz="2800" b="1" i="1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   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10648" y="2921202"/>
                <a:ext cx="1310440" cy="1558183"/>
              </a:xfrm>
              <a:prstGeom prst="rect">
                <a:avLst/>
              </a:prstGeom>
              <a:blipFill rotWithShape="1">
                <a:blip r:embed="rId2"/>
                <a:stretch>
                  <a:fillRect r="-10653"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986156" y="332656"/>
                <a:ext cx="6864999" cy="135767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>
                    <a:solidFill>
                      <a:schemeClr val="accent1">
                        <a:lumMod val="50000"/>
                      </a:schemeClr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3</a:t>
                </a:r>
                <a:r>
                  <a:rPr lang="cs-CZ" sz="2800" b="1" dirty="0" smtClean="0">
                    <a:solidFill>
                      <a:schemeClr val="accent1">
                        <a:lumMod val="50000"/>
                      </a:schemeClr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) Vypočítejte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𝟑</m:t>
                        </m:r>
                        <m:f>
                          <m:fPr>
                            <m:ctrlPr>
                              <a:rPr lang="cs-CZ" sz="3600" b="1" i="1" smtClean="0"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effectLst>
                                  <a:glow rad="63500">
                                    <a:schemeClr val="accent1">
                                      <a:satMod val="175000"/>
                                      <a:alpha val="40000"/>
                                    </a:schemeClr>
                                  </a:glow>
                                </a:effectLst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3600" b="1" i="1" smtClean="0"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effectLst>
                                  <a:glow rad="63500">
                                    <a:schemeClr val="accent1">
                                      <a:satMod val="175000"/>
                                      <a:alpha val="40000"/>
                                    </a:schemeClr>
                                  </a:glow>
                                </a:effectLst>
                                <a:latin typeface="Cambria Math"/>
                              </a:rPr>
                              <m:t>𝟑</m:t>
                            </m:r>
                          </m:num>
                          <m:den>
                            <m:r>
                              <a:rPr lang="cs-CZ" sz="3600" b="1" i="1" smtClean="0"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effectLst>
                                  <a:glow rad="63500">
                                    <a:schemeClr val="accent1">
                                      <a:satMod val="175000"/>
                                      <a:alpha val="40000"/>
                                    </a:schemeClr>
                                  </a:glow>
                                </a:effectLst>
                                <a:latin typeface="Cambria Math"/>
                              </a:rPr>
                              <m:t>𝟖</m:t>
                            </m:r>
                          </m:den>
                        </m:f>
                      </m:num>
                      <m:den>
                        <m:r>
                          <a:rPr lang="cs-CZ" sz="36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     </m:t>
                        </m:r>
                        <m:r>
                          <a:rPr lang="cs-CZ" sz="36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𝟐</m:t>
                        </m:r>
                        <m:f>
                          <m:fPr>
                            <m:ctrlPr>
                              <a:rPr lang="cs-CZ" sz="3600" b="1" i="1" smtClean="0"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effectLst>
                                  <a:glow rad="63500">
                                    <a:schemeClr val="accent1">
                                      <a:satMod val="175000"/>
                                      <a:alpha val="40000"/>
                                    </a:schemeClr>
                                  </a:glow>
                                </a:effectLst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3600" b="1" i="1" smtClean="0"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effectLst>
                                  <a:glow rad="63500">
                                    <a:schemeClr val="accent1">
                                      <a:satMod val="175000"/>
                                      <a:alpha val="40000"/>
                                    </a:schemeClr>
                                  </a:glow>
                                </a:effectLst>
                                <a:latin typeface="Cambria Math"/>
                              </a:rPr>
                              <m:t>𝟒</m:t>
                            </m:r>
                          </m:num>
                          <m:den>
                            <m:r>
                              <a:rPr lang="cs-CZ" sz="3600" b="1" i="1" smtClean="0"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effectLst>
                                  <a:glow rad="63500">
                                    <a:schemeClr val="accent1">
                                      <a:satMod val="175000"/>
                                      <a:alpha val="40000"/>
                                    </a:schemeClr>
                                  </a:glow>
                                </a:effectLst>
                                <a:latin typeface="Cambria Math"/>
                              </a:rPr>
                              <m:t>𝟏𝟔</m:t>
                            </m:r>
                          </m:den>
                        </m:f>
                        <m:r>
                          <a:rPr lang="cs-CZ" sz="36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    </m:t>
                        </m:r>
                      </m:den>
                    </m:f>
                  </m:oMath>
                </a14:m>
                <a:endParaRPr lang="cs-CZ" sz="3600" b="1" dirty="0">
                  <a:solidFill>
                    <a:schemeClr val="accent1">
                      <a:lumMod val="50000"/>
                    </a:schemeClr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86156" y="332656"/>
                <a:ext cx="6864999" cy="1357679"/>
              </a:xfrm>
              <a:prstGeom prst="rect">
                <a:avLst/>
              </a:prstGeom>
              <a:blipFill rotWithShape="1">
                <a:blip r:embed="rId3"/>
                <a:stretch>
                  <a:fillRect l="-2664" b="-90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TextovéPole 6"/>
          <p:cNvSpPr txBox="1"/>
          <p:nvPr/>
        </p:nvSpPr>
        <p:spPr>
          <a:xfrm>
            <a:off x="631688" y="1934394"/>
            <a:ext cx="1359668" cy="523220"/>
          </a:xfrm>
          <a:prstGeom prst="rect">
            <a:avLst/>
          </a:prstGeom>
          <a:solidFill>
            <a:srgbClr val="0070C0"/>
          </a:solidFill>
          <a:ln w="19050">
            <a:solidFill>
              <a:srgbClr val="FFFF0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FF00"/>
                </a:solidFill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Řešení:</a:t>
            </a:r>
            <a:endParaRPr lang="cs-CZ" sz="2800" dirty="0">
              <a:solidFill>
                <a:srgbClr val="FFFF00"/>
              </a:solidFill>
              <a:effectLst>
                <a:glow rad="2286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1148896" y="4534654"/>
                <a:ext cx="2028168" cy="910570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𝟐𝟕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·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𝟏𝟔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𝟖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·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𝟑𝟔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48896" y="4534654"/>
                <a:ext cx="2028168" cy="91057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2714538" y="4543439"/>
                <a:ext cx="2028168" cy="90178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·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·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𝟒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14538" y="4543439"/>
                <a:ext cx="2028168" cy="901785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4026744" y="4543439"/>
                <a:ext cx="1310290" cy="907749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·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·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26744" y="4543439"/>
                <a:ext cx="1310290" cy="907749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5988553" y="4549403"/>
                <a:ext cx="1215396" cy="90178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𝟏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88553" y="4549403"/>
                <a:ext cx="1215396" cy="901785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6439438" y="3174148"/>
                <a:ext cx="2237018" cy="901978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𝟐𝟕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𝟖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·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/>
                            </a:rPr>
                            <m:t>𝟏𝟔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/>
                            </a:rPr>
                            <m:t>𝟑𝟔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=</m:t>
                      </m:r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39438" y="3174148"/>
                <a:ext cx="2237018" cy="901978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2714538" y="3165146"/>
                <a:ext cx="1631129" cy="901978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𝟑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𝟖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: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𝟐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𝟒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𝟏𝟔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14538" y="3165146"/>
                <a:ext cx="1631129" cy="901978"/>
              </a:xfrm>
              <a:prstGeom prst="rect">
                <a:avLst/>
              </a:prstGeom>
              <a:blipFill rotWithShape="1">
                <a:blip r:embed="rId9"/>
                <a:stretch>
                  <a:fillRect r="-2616"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5" name="Obdélníkový popisek 14"/>
          <p:cNvSpPr/>
          <p:nvPr/>
        </p:nvSpPr>
        <p:spPr>
          <a:xfrm>
            <a:off x="238751" y="4858683"/>
            <a:ext cx="5186065" cy="1085843"/>
          </a:xfrm>
          <a:prstGeom prst="wedgeRectCallout">
            <a:avLst>
              <a:gd name="adj1" fmla="val -17951"/>
              <a:gd name="adj2" fmla="val -76755"/>
            </a:avLst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scene3d>
            <a:camera prst="orthographicFront"/>
            <a:lightRig rig="soft" dir="t"/>
          </a:scene3d>
          <a:sp3d prstMaterial="softEdge">
            <a:bevelT w="127000" h="1270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C00000"/>
                </a:solidFill>
              </a:rPr>
              <a:t>Složený zlomek převedeme na dělení zlomků</a:t>
            </a:r>
            <a:endParaRPr lang="cs-CZ" sz="2800" dirty="0">
              <a:solidFill>
                <a:srgbClr val="C000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4681889" y="3174148"/>
                <a:ext cx="2005140" cy="901978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𝟐𝟕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𝟖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: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/>
                            </a:rPr>
                            <m:t>𝟑𝟔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/>
                            </a:rPr>
                            <m:t>𝟏𝟔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81889" y="3174148"/>
                <a:ext cx="2005140" cy="901978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5285961" y="4543439"/>
                <a:ext cx="1310290" cy="907749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85961" y="4543439"/>
                <a:ext cx="1310290" cy="907749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6" name="Obdélníkový popisek 15"/>
          <p:cNvSpPr/>
          <p:nvPr/>
        </p:nvSpPr>
        <p:spPr>
          <a:xfrm>
            <a:off x="3494310" y="4653136"/>
            <a:ext cx="3709639" cy="1085843"/>
          </a:xfrm>
          <a:prstGeom prst="wedgeRectCallout">
            <a:avLst>
              <a:gd name="adj1" fmla="val -61563"/>
              <a:gd name="adj2" fmla="val -33479"/>
            </a:avLst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scene3d>
            <a:camera prst="orthographicFront"/>
            <a:lightRig rig="soft" dir="t"/>
          </a:scene3d>
          <a:sp3d prstMaterial="softEdge">
            <a:bevelT w="127000" h="1270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C00000"/>
                </a:solidFill>
              </a:rPr>
              <a:t>27 a 36 krátíme </a:t>
            </a:r>
            <a:r>
              <a:rPr lang="cs-CZ" sz="2800" dirty="0">
                <a:solidFill>
                  <a:srgbClr val="C00000"/>
                </a:solidFill>
              </a:rPr>
              <a:t>9</a:t>
            </a:r>
            <a:endParaRPr lang="cs-CZ" sz="2800" dirty="0" smtClean="0">
              <a:solidFill>
                <a:srgbClr val="C00000"/>
              </a:solidFill>
            </a:endParaRPr>
          </a:p>
          <a:p>
            <a:pPr algn="ctr"/>
            <a:r>
              <a:rPr lang="cs-CZ" sz="2800" dirty="0" smtClean="0">
                <a:solidFill>
                  <a:srgbClr val="C00000"/>
                </a:solidFill>
              </a:rPr>
              <a:t>16 a   8 </a:t>
            </a:r>
            <a:r>
              <a:rPr lang="cs-CZ" sz="2800" dirty="0">
                <a:solidFill>
                  <a:srgbClr val="C00000"/>
                </a:solidFill>
              </a:rPr>
              <a:t>krátíme </a:t>
            </a:r>
            <a:r>
              <a:rPr lang="cs-CZ" sz="2800" dirty="0" smtClean="0">
                <a:solidFill>
                  <a:srgbClr val="C00000"/>
                </a:solidFill>
              </a:rPr>
              <a:t>8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18" name="Obdélníkový popisek 17"/>
          <p:cNvSpPr/>
          <p:nvPr/>
        </p:nvSpPr>
        <p:spPr>
          <a:xfrm>
            <a:off x="2149761" y="4858682"/>
            <a:ext cx="3737343" cy="1085843"/>
          </a:xfrm>
          <a:prstGeom prst="wedgeRectCallout">
            <a:avLst>
              <a:gd name="adj1" fmla="val -703"/>
              <a:gd name="adj2" fmla="val -113012"/>
            </a:avLst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scene3d>
            <a:camera prst="orthographicFront"/>
            <a:lightRig rig="soft" dir="t"/>
          </a:scene3d>
          <a:sp3d prstMaterial="softEdge">
            <a:bevelT w="127000" h="1270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C00000"/>
                </a:solidFill>
              </a:rPr>
              <a:t>Smíšená čísla převedeme na zlomek.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13" name="Obdélníkový popisek 12"/>
          <p:cNvSpPr/>
          <p:nvPr/>
        </p:nvSpPr>
        <p:spPr>
          <a:xfrm>
            <a:off x="4681889" y="4804378"/>
            <a:ext cx="4130381" cy="1085843"/>
          </a:xfrm>
          <a:prstGeom prst="wedgeRectCallout">
            <a:avLst>
              <a:gd name="adj1" fmla="val -15689"/>
              <a:gd name="adj2" fmla="val -100147"/>
            </a:avLst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scene3d>
            <a:camera prst="orthographicFront"/>
            <a:lightRig rig="soft" dir="t"/>
          </a:scene3d>
          <a:sp3d prstMaterial="softEdge">
            <a:bevelT w="127000" h="1270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C00000"/>
                </a:solidFill>
              </a:rPr>
              <a:t>Z druhého zlomku uděláme převrácené číslo.</a:t>
            </a:r>
            <a:endParaRPr lang="cs-CZ" sz="2800" dirty="0">
              <a:solidFill>
                <a:srgbClr val="C00000"/>
              </a:solidFill>
            </a:endParaRPr>
          </a:p>
        </p:txBody>
      </p:sp>
      <p:pic>
        <p:nvPicPr>
          <p:cNvPr id="4098" name="Picture 2" descr="C:\Users\spravce\AppData\Local\Microsoft\Windows\Temporary Internet Files\Content.IE5\D1R1SU0N\MC900440456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10300" y="506413"/>
            <a:ext cx="1828800" cy="1704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627493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animBg="1"/>
      <p:bldP spid="7" grpId="0" animBg="1"/>
      <p:bldP spid="8" grpId="0"/>
      <p:bldP spid="9" grpId="0"/>
      <p:bldP spid="10" grpId="0"/>
      <p:bldP spid="11" grpId="0"/>
      <p:bldP spid="12" grpId="0"/>
      <p:bldP spid="14" grpId="0"/>
      <p:bldP spid="15" grpId="0" animBg="1"/>
      <p:bldP spid="15" grpId="1" animBg="1"/>
      <p:bldP spid="17" grpId="0"/>
      <p:bldP spid="20" grpId="0"/>
      <p:bldP spid="16" grpId="0" animBg="1"/>
      <p:bldP spid="16" grpId="1" animBg="1"/>
      <p:bldP spid="18" grpId="0" animBg="1"/>
      <p:bldP spid="18" grpId="1" animBg="1"/>
      <p:bldP spid="13" grpId="0" animBg="1"/>
      <p:bldP spid="13" grpId="1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18316" y="691166"/>
            <a:ext cx="6589765" cy="52322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354619" y="691166"/>
            <a:ext cx="651203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1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) Vypočítejte a upravte na základní tvar : 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18316" y="86097"/>
            <a:ext cx="6589765" cy="523220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338346" y="86096"/>
            <a:ext cx="536505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Úlohy k samostatnému procvičení:</a:t>
            </a:r>
            <a:endParaRPr lang="cs-CZ" sz="2800" b="1" dirty="0">
              <a:solidFill>
                <a:srgbClr val="FFFF00"/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43806" y="1412776"/>
            <a:ext cx="8315378" cy="468052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825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611560" y="1772816"/>
                <a:ext cx="2436600" cy="1559466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𝒂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f>
                            <m:fPr>
                              <m:ctrlPr>
                                <a:rPr lang="cs-CZ" sz="2800" b="1" i="1" dirty="0" smtClean="0">
                                  <a:solidFill>
                                    <a:srgbClr val="FFFF00"/>
                                  </a:solidFill>
                                  <a:effectLst>
                                    <a:glow rad="635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  <a:ea typeface="Cambria Math" pitchFamily="18" charset="0"/>
                                </a:rPr>
                              </m:ctrlPr>
                            </m:fPr>
                            <m:num>
                              <m:r>
                                <a:rPr lang="cs-CZ" sz="2800" b="1" i="1" dirty="0" smtClean="0">
                                  <a:solidFill>
                                    <a:srgbClr val="FFFF00"/>
                                  </a:solidFill>
                                  <a:effectLst>
                                    <a:glow rad="635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  <a:ea typeface="Cambria Math" pitchFamily="18" charset="0"/>
                                </a:rPr>
                                <m:t>𝟑</m:t>
                              </m:r>
                            </m:num>
                            <m:den>
                              <m:r>
                                <a:rPr lang="cs-CZ" sz="2800" b="1" i="1" dirty="0" smtClean="0">
                                  <a:solidFill>
                                    <a:srgbClr val="FFFF00"/>
                                  </a:solidFill>
                                  <a:effectLst>
                                    <a:glow rad="635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  <a:ea typeface="Cambria Math" pitchFamily="18" charset="0"/>
                                </a:rPr>
                                <m:t>𝟓</m:t>
                              </m:r>
                            </m:den>
                          </m:f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   </m:t>
                          </m:r>
                          <m:f>
                            <m:fPr>
                              <m:ctrlPr>
                                <a:rPr lang="cs-CZ" sz="2800" b="1" i="1" dirty="0" smtClean="0">
                                  <a:solidFill>
                                    <a:srgbClr val="FFFF00"/>
                                  </a:solidFill>
                                  <a:effectLst>
                                    <a:glow rad="635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  <a:ea typeface="Cambria Math" pitchFamily="18" charset="0"/>
                                </a:rPr>
                              </m:ctrlPr>
                            </m:fPr>
                            <m:num>
                              <m:r>
                                <a:rPr lang="cs-CZ" sz="2800" b="1" i="1" dirty="0" smtClean="0">
                                  <a:solidFill>
                                    <a:srgbClr val="FFFF00"/>
                                  </a:solidFill>
                                  <a:effectLst>
                                    <a:glow rad="635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  <a:ea typeface="Cambria Math" pitchFamily="18" charset="0"/>
                                </a:rPr>
                                <m:t>𝟕</m:t>
                              </m:r>
                            </m:num>
                            <m:den>
                              <m:r>
                                <a:rPr lang="cs-CZ" sz="2800" b="1" i="1" dirty="0" smtClean="0">
                                  <a:solidFill>
                                    <a:srgbClr val="FFFF00"/>
                                  </a:solidFill>
                                  <a:effectLst>
                                    <a:glow rad="635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  <a:ea typeface="Cambria Math" pitchFamily="18" charset="0"/>
                                </a:rPr>
                                <m:t>𝟓</m:t>
                              </m:r>
                            </m:den>
                          </m:f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   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1560" y="1772816"/>
                <a:ext cx="2436600" cy="1559466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3524845" y="1768169"/>
                <a:ext cx="2502775" cy="159447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𝒃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) 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f>
                            <m:fPr>
                              <m:ctrlPr>
                                <a:rPr lang="cs-CZ" sz="2800" b="1" i="1" dirty="0" smtClean="0">
                                  <a:solidFill>
                                    <a:srgbClr val="FFFF00"/>
                                  </a:solidFill>
                                  <a:effectLst>
                                    <a:glow rad="635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800" b="1" i="1" dirty="0" smtClean="0">
                                  <a:solidFill>
                                    <a:srgbClr val="FFFF00"/>
                                  </a:solidFill>
                                  <a:effectLst>
                                    <a:glow rad="635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  <m:t>𝟔</m:t>
                              </m:r>
                            </m:num>
                            <m:den>
                              <m:r>
                                <a:rPr lang="cs-CZ" sz="2800" b="1" i="1" dirty="0" smtClean="0">
                                  <a:solidFill>
                                    <a:srgbClr val="FFFF00"/>
                                  </a:solidFill>
                                  <a:effectLst>
                                    <a:glow rad="635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  <m:t>𝟕</m:t>
                              </m:r>
                            </m:den>
                          </m:f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   </m:t>
                          </m:r>
                          <m:f>
                            <m:fPr>
                              <m:ctrlPr>
                                <a:rPr lang="cs-CZ" sz="2800" b="1" i="1" dirty="0" smtClean="0">
                                  <a:solidFill>
                                    <a:srgbClr val="FFFF00"/>
                                  </a:solidFill>
                                  <a:effectLst>
                                    <a:glow rad="635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800" b="1" i="1" dirty="0" smtClean="0">
                                  <a:solidFill>
                                    <a:srgbClr val="FFFF00"/>
                                  </a:solidFill>
                                  <a:effectLst>
                                    <a:glow rad="635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  <m:t>𝟓</m:t>
                              </m:r>
                            </m:num>
                            <m:den>
                              <m:r>
                                <a:rPr lang="cs-CZ" sz="2800" b="1" i="1" dirty="0" smtClean="0">
                                  <a:solidFill>
                                    <a:srgbClr val="FFFF00"/>
                                  </a:solidFill>
                                  <a:effectLst>
                                    <a:glow rad="635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  <m:t>𝟐</m:t>
                              </m:r>
                            </m:den>
                          </m:f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   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24845" y="1768169"/>
                <a:ext cx="2502775" cy="1594475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6189495" y="1772816"/>
                <a:ext cx="2518157" cy="1529650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𝒄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f>
                            <m:fPr>
                              <m:ctrlPr>
                                <a:rPr lang="cs-CZ" sz="2800" b="1" i="1" dirty="0" smtClean="0">
                                  <a:solidFill>
                                    <a:srgbClr val="FFFF00"/>
                                  </a:solidFill>
                                  <a:effectLst>
                                    <a:glow rad="635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  <a:ea typeface="Cambria Math" pitchFamily="18" charset="0"/>
                                </a:rPr>
                              </m:ctrlPr>
                            </m:fPr>
                            <m:num>
                              <m:r>
                                <a:rPr lang="cs-CZ" sz="2800" b="1" i="1" dirty="0" smtClean="0">
                                  <a:solidFill>
                                    <a:srgbClr val="FFFF00"/>
                                  </a:solidFill>
                                  <a:effectLst>
                                    <a:glow rad="635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  <a:ea typeface="Cambria Math" pitchFamily="18" charset="0"/>
                                </a:rPr>
                                <m:t>𝟒</m:t>
                              </m:r>
                            </m:num>
                            <m:den>
                              <m:r>
                                <a:rPr lang="cs-CZ" sz="2800" b="1" i="1" dirty="0" smtClean="0">
                                  <a:solidFill>
                                    <a:srgbClr val="FFFF00"/>
                                  </a:solidFill>
                                  <a:effectLst>
                                    <a:glow rad="635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  <a:ea typeface="Cambria Math" pitchFamily="18" charset="0"/>
                                </a:rPr>
                                <m:t>𝟗</m:t>
                              </m:r>
                            </m:den>
                          </m:f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   </m:t>
                          </m:r>
                          <m:f>
                            <m:fPr>
                              <m:ctrlPr>
                                <a:rPr lang="cs-CZ" sz="2800" b="1" i="1" dirty="0" smtClean="0">
                                  <a:solidFill>
                                    <a:srgbClr val="FFFF00"/>
                                  </a:solidFill>
                                  <a:effectLst>
                                    <a:glow rad="635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  <a:ea typeface="Cambria Math" pitchFamily="18" charset="0"/>
                                </a:rPr>
                              </m:ctrlPr>
                            </m:fPr>
                            <m:num>
                              <m:r>
                                <a:rPr lang="cs-CZ" sz="2800" b="1" i="1" dirty="0" smtClean="0">
                                  <a:solidFill>
                                    <a:srgbClr val="FFFF00"/>
                                  </a:solidFill>
                                  <a:effectLst>
                                    <a:glow rad="635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  <a:ea typeface="Cambria Math" pitchFamily="18" charset="0"/>
                                </a:rPr>
                                <m:t>𝟏</m:t>
                              </m:r>
                            </m:num>
                            <m:den>
                              <m:r>
                                <a:rPr lang="cs-CZ" sz="2800" b="1" i="1" dirty="0" smtClean="0">
                                  <a:solidFill>
                                    <a:srgbClr val="FFFF00"/>
                                  </a:solidFill>
                                  <a:effectLst>
                                    <a:glow rad="635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  <a:ea typeface="Cambria Math" pitchFamily="18" charset="0"/>
                                </a:rPr>
                                <m:t>𝟔</m:t>
                              </m:r>
                            </m:den>
                          </m:f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   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89495" y="1772816"/>
                <a:ext cx="2518157" cy="152965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455499" y="4221088"/>
                <a:ext cx="2474905" cy="1286442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𝒅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𝟓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    </m:t>
                          </m:r>
                          <m:f>
                            <m:fPr>
                              <m:ctrlPr>
                                <a:rPr lang="cs-CZ" sz="2800" b="1" i="1" dirty="0" smtClean="0">
                                  <a:solidFill>
                                    <a:srgbClr val="FFFF00"/>
                                  </a:solidFill>
                                  <a:effectLst>
                                    <a:glow rad="635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  <a:ea typeface="Cambria Math" pitchFamily="18" charset="0"/>
                                </a:rPr>
                              </m:ctrlPr>
                            </m:fPr>
                            <m:num>
                              <m:r>
                                <a:rPr lang="cs-CZ" sz="2800" b="1" i="1" dirty="0" smtClean="0">
                                  <a:solidFill>
                                    <a:srgbClr val="FFFF00"/>
                                  </a:solidFill>
                                  <a:effectLst>
                                    <a:glow rad="635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  <a:ea typeface="Cambria Math" pitchFamily="18" charset="0"/>
                                </a:rPr>
                                <m:t>𝟏𝟒</m:t>
                              </m:r>
                            </m:num>
                            <m:den>
                              <m:r>
                                <a:rPr lang="cs-CZ" sz="2800" b="1" i="1" dirty="0" smtClean="0">
                                  <a:solidFill>
                                    <a:srgbClr val="FFFF00"/>
                                  </a:solidFill>
                                  <a:effectLst>
                                    <a:glow rad="635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  <a:ea typeface="Cambria Math" pitchFamily="18" charset="0"/>
                                </a:rPr>
                                <m:t>𝟑</m:t>
                              </m:r>
                            </m:den>
                          </m:f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    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5499" y="4221088"/>
                <a:ext cx="2474905" cy="128644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3402385" y="3913966"/>
                <a:ext cx="2502777" cy="1183850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𝒆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f>
                            <m:fPr>
                              <m:ctrlPr>
                                <a:rPr lang="cs-CZ" sz="2800" b="1" i="1" dirty="0" smtClean="0">
                                  <a:solidFill>
                                    <a:srgbClr val="FFFF00"/>
                                  </a:solidFill>
                                  <a:effectLst>
                                    <a:glow rad="635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  <a:ea typeface="Cambria Math" pitchFamily="18" charset="0"/>
                                </a:rPr>
                              </m:ctrlPr>
                            </m:fPr>
                            <m:num>
                              <m:r>
                                <a:rPr lang="cs-CZ" sz="2800" b="1" i="1" dirty="0" smtClean="0">
                                  <a:solidFill>
                                    <a:srgbClr val="FFFF00"/>
                                  </a:solidFill>
                                  <a:effectLst>
                                    <a:glow rad="635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  <a:ea typeface="Cambria Math" pitchFamily="18" charset="0"/>
                                </a:rPr>
                                <m:t>𝟑</m:t>
                              </m:r>
                            </m:num>
                            <m:den>
                              <m:r>
                                <a:rPr lang="cs-CZ" sz="2800" b="1" i="1" dirty="0" smtClean="0">
                                  <a:solidFill>
                                    <a:srgbClr val="FFFF00"/>
                                  </a:solidFill>
                                  <a:effectLst>
                                    <a:glow rad="635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  <a:ea typeface="Cambria Math" pitchFamily="18" charset="0"/>
                                </a:rPr>
                                <m:t>𝟖</m:t>
                              </m:r>
                            </m:den>
                          </m:f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   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𝟑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   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02385" y="3913966"/>
                <a:ext cx="2502777" cy="1183850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6069378" y="4217888"/>
                <a:ext cx="2489805" cy="1252074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𝒇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𝟏𝟎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    </m:t>
                          </m:r>
                          <m:f>
                            <m:fPr>
                              <m:ctrlPr>
                                <a:rPr lang="cs-CZ" sz="2800" b="1" i="1" dirty="0" smtClean="0">
                                  <a:solidFill>
                                    <a:srgbClr val="FFFF00"/>
                                  </a:solidFill>
                                  <a:effectLst>
                                    <a:glow rad="635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  <a:ea typeface="Cambria Math" pitchFamily="18" charset="0"/>
                                </a:rPr>
                              </m:ctrlPr>
                            </m:fPr>
                            <m:num>
                              <m:r>
                                <a:rPr lang="cs-CZ" sz="2800" b="1" i="1" dirty="0" smtClean="0">
                                  <a:solidFill>
                                    <a:srgbClr val="FFFF00"/>
                                  </a:solidFill>
                                  <a:effectLst>
                                    <a:glow rad="635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  <a:ea typeface="Cambria Math" pitchFamily="18" charset="0"/>
                                </a:rPr>
                                <m:t>𝟑</m:t>
                              </m:r>
                            </m:num>
                            <m:den>
                              <m:r>
                                <a:rPr lang="cs-CZ" sz="2800" b="1" i="1" dirty="0" smtClean="0">
                                  <a:solidFill>
                                    <a:srgbClr val="FFFF00"/>
                                  </a:solidFill>
                                  <a:effectLst>
                                    <a:glow rad="635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  <a:ea typeface="Cambria Math" pitchFamily="18" charset="0"/>
                                </a:rPr>
                                <m:t>𝟓</m:t>
                              </m:r>
                            </m:den>
                          </m:f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    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69378" y="4217888"/>
                <a:ext cx="2489805" cy="1252074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5122" name="Picture 2" descr="C:\Users\spravce\AppData\Local\Microsoft\Windows\Temporary Internet Files\Content.IE5\HGW68T4R\MC900438000[8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54839" y="101600"/>
            <a:ext cx="1752814" cy="11944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052009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10754" y="698192"/>
            <a:ext cx="6589765" cy="52322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547057" y="698192"/>
            <a:ext cx="651203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2) </a:t>
            </a:r>
            <a:r>
              <a:rPr lang="cs-CZ" sz="2800" b="1" dirty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Vypočítejte a 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upravte na základní tvar : 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10754" y="93123"/>
            <a:ext cx="6589765" cy="523220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530784" y="93122"/>
            <a:ext cx="536505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Úlohy k samostatnému procvičení:</a:t>
            </a:r>
            <a:endParaRPr lang="cs-CZ" sz="2800" b="1" dirty="0">
              <a:solidFill>
                <a:srgbClr val="FFFF00"/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410754" y="1412776"/>
            <a:ext cx="8148430" cy="468052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825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660480" y="1772816"/>
                <a:ext cx="2387680" cy="1559466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𝒂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𝟑</m:t>
                          </m:r>
                          <m:f>
                            <m:fPr>
                              <m:ctrlPr>
                                <a:rPr lang="cs-CZ" sz="2800" b="1" i="1" dirty="0" smtClean="0">
                                  <a:solidFill>
                                    <a:srgbClr val="FFFF00"/>
                                  </a:solidFill>
                                  <a:effectLst>
                                    <a:glow rad="635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  <a:ea typeface="Cambria Math" pitchFamily="18" charset="0"/>
                                </a:rPr>
                              </m:ctrlPr>
                            </m:fPr>
                            <m:num>
                              <m:r>
                                <a:rPr lang="cs-CZ" sz="2800" b="1" i="1" dirty="0" smtClean="0">
                                  <a:solidFill>
                                    <a:srgbClr val="FFFF00"/>
                                  </a:solidFill>
                                  <a:effectLst>
                                    <a:glow rad="635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  <a:ea typeface="Cambria Math" pitchFamily="18" charset="0"/>
                                </a:rPr>
                                <m:t>𝟏</m:t>
                              </m:r>
                            </m:num>
                            <m:den>
                              <m:r>
                                <a:rPr lang="cs-CZ" sz="2800" b="1" i="1" dirty="0" smtClean="0">
                                  <a:solidFill>
                                    <a:srgbClr val="FFFF00"/>
                                  </a:solidFill>
                                  <a:effectLst>
                                    <a:glow rad="635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  <a:ea typeface="Cambria Math" pitchFamily="18" charset="0"/>
                                </a:rPr>
                                <m:t>𝟐</m:t>
                              </m:r>
                            </m:den>
                          </m:f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   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𝟓</m:t>
                          </m:r>
                          <m:f>
                            <m:fPr>
                              <m:ctrlPr>
                                <a:rPr lang="cs-CZ" sz="2800" b="1" i="1" dirty="0" smtClean="0">
                                  <a:solidFill>
                                    <a:srgbClr val="FFFF00"/>
                                  </a:solidFill>
                                  <a:effectLst>
                                    <a:glow rad="635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  <a:ea typeface="Cambria Math" pitchFamily="18" charset="0"/>
                                </a:rPr>
                              </m:ctrlPr>
                            </m:fPr>
                            <m:num>
                              <m:r>
                                <a:rPr lang="cs-CZ" sz="2800" b="1" i="1" dirty="0" smtClean="0">
                                  <a:solidFill>
                                    <a:srgbClr val="FFFF00"/>
                                  </a:solidFill>
                                  <a:effectLst>
                                    <a:glow rad="635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  <a:ea typeface="Cambria Math" pitchFamily="18" charset="0"/>
                                </a:rPr>
                                <m:t>𝟏</m:t>
                              </m:r>
                            </m:num>
                            <m:den>
                              <m:r>
                                <a:rPr lang="cs-CZ" sz="2800" b="1" i="1" dirty="0" smtClean="0">
                                  <a:solidFill>
                                    <a:srgbClr val="FFFF00"/>
                                  </a:solidFill>
                                  <a:effectLst>
                                    <a:glow rad="635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  <a:ea typeface="Cambria Math" pitchFamily="18" charset="0"/>
                                </a:rPr>
                                <m:t>𝟐</m:t>
                              </m:r>
                            </m:den>
                          </m:f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   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0480" y="1772816"/>
                <a:ext cx="2387680" cy="1559466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3575093" y="1768169"/>
                <a:ext cx="2452527" cy="1556708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𝒃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) 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𝟔</m:t>
                          </m:r>
                          <m:f>
                            <m:fPr>
                              <m:ctrlPr>
                                <a:rPr lang="cs-CZ" sz="2800" b="1" i="1" dirty="0" smtClean="0">
                                  <a:solidFill>
                                    <a:srgbClr val="FFFF00"/>
                                  </a:solidFill>
                                  <a:effectLst>
                                    <a:glow rad="635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800" b="1" i="1" dirty="0" smtClean="0">
                                  <a:solidFill>
                                    <a:srgbClr val="FFFF00"/>
                                  </a:solidFill>
                                  <a:effectLst>
                                    <a:glow rad="635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  <m:t>𝟏</m:t>
                              </m:r>
                            </m:num>
                            <m:den>
                              <m:r>
                                <a:rPr lang="cs-CZ" sz="2800" b="1" i="1" dirty="0" smtClean="0">
                                  <a:solidFill>
                                    <a:srgbClr val="FFFF00"/>
                                  </a:solidFill>
                                  <a:effectLst>
                                    <a:glow rad="635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  <m:t>𝟒</m:t>
                              </m:r>
                            </m:den>
                          </m:f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   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𝟖</m:t>
                          </m:r>
                          <m:f>
                            <m:fPr>
                              <m:ctrlPr>
                                <a:rPr lang="cs-CZ" sz="2800" b="1" i="1" dirty="0" smtClean="0">
                                  <a:solidFill>
                                    <a:srgbClr val="FFFF00"/>
                                  </a:solidFill>
                                  <a:effectLst>
                                    <a:glow rad="635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800" b="1" i="1" dirty="0" smtClean="0">
                                  <a:solidFill>
                                    <a:srgbClr val="FFFF00"/>
                                  </a:solidFill>
                                  <a:effectLst>
                                    <a:glow rad="635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  <m:t>𝟏</m:t>
                              </m:r>
                            </m:num>
                            <m:den>
                              <m:r>
                                <a:rPr lang="cs-CZ" sz="2800" b="1" i="1" dirty="0" smtClean="0">
                                  <a:solidFill>
                                    <a:srgbClr val="FFFF00"/>
                                  </a:solidFill>
                                  <a:effectLst>
                                    <a:glow rad="635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  <m:t>𝟒</m:t>
                              </m:r>
                            </m:den>
                          </m:f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   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75093" y="1768169"/>
                <a:ext cx="2452527" cy="1556708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6240052" y="1772816"/>
                <a:ext cx="2467600" cy="1181029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𝒄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𝟔</m:t>
                          </m:r>
                          <m:f>
                            <m:fPr>
                              <m:ctrlPr>
                                <a:rPr lang="cs-CZ" sz="2800" b="1" i="1" dirty="0" smtClean="0">
                                  <a:solidFill>
                                    <a:srgbClr val="FFFF00"/>
                                  </a:solidFill>
                                  <a:effectLst>
                                    <a:glow rad="635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  <a:ea typeface="Cambria Math" pitchFamily="18" charset="0"/>
                                </a:rPr>
                              </m:ctrlPr>
                            </m:fPr>
                            <m:num>
                              <m:r>
                                <a:rPr lang="cs-CZ" sz="2800" b="1" i="1" dirty="0" smtClean="0">
                                  <a:solidFill>
                                    <a:srgbClr val="FFFF00"/>
                                  </a:solidFill>
                                  <a:effectLst>
                                    <a:glow rad="635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  <a:ea typeface="Cambria Math" pitchFamily="18" charset="0"/>
                                </a:rPr>
                                <m:t>𝟑</m:t>
                              </m:r>
                            </m:num>
                            <m:den>
                              <m:r>
                                <a:rPr lang="cs-CZ" sz="2800" b="1" i="1" dirty="0" smtClean="0">
                                  <a:solidFill>
                                    <a:srgbClr val="FFFF00"/>
                                  </a:solidFill>
                                  <a:effectLst>
                                    <a:glow rad="635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  <a:ea typeface="Cambria Math" pitchFamily="18" charset="0"/>
                                </a:rPr>
                                <m:t>𝟏𝟎</m:t>
                              </m:r>
                            </m:den>
                          </m:f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       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𝟕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     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40052" y="1772816"/>
                <a:ext cx="2467600" cy="1181029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ovéPole 24"/>
              <p:cNvSpPr txBox="1"/>
              <p:nvPr/>
            </p:nvSpPr>
            <p:spPr>
              <a:xfrm>
                <a:off x="660480" y="4077072"/>
                <a:ext cx="2425216" cy="1569597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𝒅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𝟑</m:t>
                          </m:r>
                          <m:f>
                            <m:fPr>
                              <m:ctrlPr>
                                <a:rPr lang="cs-CZ" sz="2800" b="1" i="1" dirty="0" smtClean="0">
                                  <a:solidFill>
                                    <a:srgbClr val="FFFF00"/>
                                  </a:solidFill>
                                  <a:effectLst>
                                    <a:glow rad="635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  <a:ea typeface="Cambria Math" pitchFamily="18" charset="0"/>
                                </a:rPr>
                              </m:ctrlPr>
                            </m:fPr>
                            <m:num>
                              <m:r>
                                <a:rPr lang="cs-CZ" sz="2800" b="1" i="1" dirty="0" smtClean="0">
                                  <a:solidFill>
                                    <a:srgbClr val="FFFF00"/>
                                  </a:solidFill>
                                  <a:effectLst>
                                    <a:glow rad="635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  <a:ea typeface="Cambria Math" pitchFamily="18" charset="0"/>
                                </a:rPr>
                                <m:t>𝟒</m:t>
                              </m:r>
                            </m:num>
                            <m:den>
                              <m:r>
                                <a:rPr lang="cs-CZ" sz="2800" b="1" i="1" dirty="0" smtClean="0">
                                  <a:solidFill>
                                    <a:srgbClr val="FFFF00"/>
                                  </a:solidFill>
                                  <a:effectLst>
                                    <a:glow rad="635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  <a:ea typeface="Cambria Math" pitchFamily="18" charset="0"/>
                                </a:rPr>
                                <m:t>𝟓</m:t>
                              </m:r>
                            </m:den>
                          </m:f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    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</m:t>
                          </m:r>
                          <m:f>
                            <m:fPr>
                              <m:ctrlPr>
                                <a:rPr lang="cs-CZ" sz="2800" b="1" i="1" dirty="0" smtClean="0">
                                  <a:solidFill>
                                    <a:srgbClr val="FFFF00"/>
                                  </a:solidFill>
                                  <a:effectLst>
                                    <a:glow rad="635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  <a:ea typeface="Cambria Math" pitchFamily="18" charset="0"/>
                                </a:rPr>
                              </m:ctrlPr>
                            </m:fPr>
                            <m:num>
                              <m:r>
                                <a:rPr lang="cs-CZ" sz="2800" b="1" i="1" dirty="0" smtClean="0">
                                  <a:solidFill>
                                    <a:srgbClr val="FFFF00"/>
                                  </a:solidFill>
                                  <a:effectLst>
                                    <a:glow rad="635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  <a:ea typeface="Cambria Math" pitchFamily="18" charset="0"/>
                                </a:rPr>
                                <m:t>𝟗</m:t>
                              </m:r>
                            </m:num>
                            <m:den>
                              <m:r>
                                <a:rPr lang="cs-CZ" sz="2800" b="1" i="1" dirty="0" smtClean="0">
                                  <a:solidFill>
                                    <a:srgbClr val="FFFF00"/>
                                  </a:solidFill>
                                  <a:effectLst>
                                    <a:glow rad="635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  <a:ea typeface="Cambria Math" pitchFamily="18" charset="0"/>
                                </a:rPr>
                                <m:t>𝟏𝟎</m:t>
                              </m:r>
                            </m:den>
                          </m:f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    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0480" y="4077072"/>
                <a:ext cx="2425216" cy="1569597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ovéPole 25"/>
              <p:cNvSpPr txBox="1"/>
              <p:nvPr/>
            </p:nvSpPr>
            <p:spPr>
              <a:xfrm>
                <a:off x="3452633" y="4077072"/>
                <a:ext cx="2452529" cy="1529586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𝒆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𝟑</m:t>
                          </m:r>
                          <m:f>
                            <m:fPr>
                              <m:ctrlPr>
                                <a:rPr lang="cs-CZ" sz="2800" b="1" i="1" dirty="0" smtClean="0">
                                  <a:solidFill>
                                    <a:srgbClr val="FFFF00"/>
                                  </a:solidFill>
                                  <a:effectLst>
                                    <a:glow rad="635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  <a:ea typeface="Cambria Math" pitchFamily="18" charset="0"/>
                                </a:rPr>
                              </m:ctrlPr>
                            </m:fPr>
                            <m:num>
                              <m:r>
                                <a:rPr lang="cs-CZ" sz="2800" b="1" i="1" dirty="0" smtClean="0">
                                  <a:solidFill>
                                    <a:srgbClr val="FFFF00"/>
                                  </a:solidFill>
                                  <a:effectLst>
                                    <a:glow rad="635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  <a:ea typeface="Cambria Math" pitchFamily="18" charset="0"/>
                                </a:rPr>
                                <m:t>𝟒</m:t>
                              </m:r>
                            </m:num>
                            <m:den>
                              <m:r>
                                <a:rPr lang="cs-CZ" sz="2800" b="1" i="1" dirty="0" smtClean="0">
                                  <a:solidFill>
                                    <a:srgbClr val="FFFF00"/>
                                  </a:solidFill>
                                  <a:effectLst>
                                    <a:glow rad="635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  <a:ea typeface="Cambria Math" pitchFamily="18" charset="0"/>
                                </a:rPr>
                                <m:t>𝟓</m:t>
                              </m:r>
                            </m:den>
                          </m:f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   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</m:t>
                          </m:r>
                          <m:f>
                            <m:fPr>
                              <m:ctrlPr>
                                <a:rPr lang="cs-CZ" sz="2800" b="1" i="1" dirty="0" smtClean="0">
                                  <a:solidFill>
                                    <a:srgbClr val="FFFF00"/>
                                  </a:solidFill>
                                  <a:effectLst>
                                    <a:glow rad="635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  <a:ea typeface="Cambria Math" pitchFamily="18" charset="0"/>
                                </a:rPr>
                              </m:ctrlPr>
                            </m:fPr>
                            <m:num>
                              <m:r>
                                <a:rPr lang="cs-CZ" sz="2800" b="1" i="1" dirty="0" smtClean="0">
                                  <a:solidFill>
                                    <a:srgbClr val="FFFF00"/>
                                  </a:solidFill>
                                  <a:effectLst>
                                    <a:glow rad="635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  <a:ea typeface="Cambria Math" pitchFamily="18" charset="0"/>
                                </a:rPr>
                                <m:t>𝟗</m:t>
                              </m:r>
                            </m:num>
                            <m:den>
                              <m:r>
                                <a:rPr lang="cs-CZ" sz="2800" b="1" i="1" dirty="0" smtClean="0">
                                  <a:solidFill>
                                    <a:srgbClr val="FFFF00"/>
                                  </a:solidFill>
                                  <a:effectLst>
                                    <a:glow rad="635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  <a:ea typeface="Cambria Math" pitchFamily="18" charset="0"/>
                                </a:rPr>
                                <m:t>𝟏𝟎</m:t>
                              </m:r>
                            </m:den>
                          </m:f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   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52633" y="4077072"/>
                <a:ext cx="2452529" cy="1529586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" name="TextovéPole 26"/>
              <p:cNvSpPr txBox="1"/>
              <p:nvPr/>
            </p:nvSpPr>
            <p:spPr>
              <a:xfrm>
                <a:off x="6109485" y="4035522"/>
                <a:ext cx="2439817" cy="1571136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𝒇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𝟑</m:t>
                          </m:r>
                          <m:f>
                            <m:fPr>
                              <m:ctrlPr>
                                <a:rPr lang="cs-CZ" sz="2800" b="1" i="1" dirty="0" smtClean="0">
                                  <a:solidFill>
                                    <a:srgbClr val="FFFF00"/>
                                  </a:solidFill>
                                  <a:effectLst>
                                    <a:glow rad="635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  <a:ea typeface="Cambria Math" pitchFamily="18" charset="0"/>
                                </a:rPr>
                              </m:ctrlPr>
                            </m:fPr>
                            <m:num>
                              <m:r>
                                <a:rPr lang="cs-CZ" sz="2800" b="1" i="1" dirty="0" smtClean="0">
                                  <a:solidFill>
                                    <a:srgbClr val="FFFF00"/>
                                  </a:solidFill>
                                  <a:effectLst>
                                    <a:glow rad="635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  <a:ea typeface="Cambria Math" pitchFamily="18" charset="0"/>
                                </a:rPr>
                                <m:t>𝟓</m:t>
                              </m:r>
                            </m:num>
                            <m:den>
                              <m:r>
                                <a:rPr lang="cs-CZ" sz="2800" b="1" i="1" dirty="0" smtClean="0">
                                  <a:solidFill>
                                    <a:srgbClr val="FFFF00"/>
                                  </a:solidFill>
                                  <a:effectLst>
                                    <a:glow rad="635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  <a:ea typeface="Cambria Math" pitchFamily="18" charset="0"/>
                                </a:rPr>
                                <m:t>𝟔</m:t>
                              </m:r>
                            </m:den>
                          </m:f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     </m:t>
                          </m:r>
                          <m:f>
                            <m:fPr>
                              <m:ctrlPr>
                                <a:rPr lang="cs-CZ" sz="2800" b="1" i="1" dirty="0" smtClean="0">
                                  <a:solidFill>
                                    <a:srgbClr val="FFFF00"/>
                                  </a:solidFill>
                                  <a:effectLst>
                                    <a:glow rad="635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  <a:ea typeface="Cambria Math" pitchFamily="18" charset="0"/>
                                </a:rPr>
                              </m:ctrlPr>
                            </m:fPr>
                            <m:num>
                              <m:r>
                                <a:rPr lang="cs-CZ" sz="2800" b="1" i="1" dirty="0" smtClean="0">
                                  <a:solidFill>
                                    <a:srgbClr val="FFFF00"/>
                                  </a:solidFill>
                                  <a:effectLst>
                                    <a:glow rad="635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  <a:ea typeface="Cambria Math" pitchFamily="18" charset="0"/>
                                </a:rPr>
                                <m:t>𝟓</m:t>
                              </m:r>
                            </m:num>
                            <m:den>
                              <m:r>
                                <a:rPr lang="cs-CZ" sz="2800" b="1" i="1" dirty="0" smtClean="0">
                                  <a:solidFill>
                                    <a:srgbClr val="FFFF00"/>
                                  </a:solidFill>
                                  <a:effectLst>
                                    <a:glow rad="635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  <a:ea typeface="Cambria Math" pitchFamily="18" charset="0"/>
                                </a:rPr>
                                <m:t>𝟏𝟐</m:t>
                              </m:r>
                            </m:den>
                          </m:f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    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7" name="TextovéPole 2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09485" y="4035522"/>
                <a:ext cx="2439817" cy="1571136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6146" name="Picture 2" descr="C:\Users\spravce\AppData\Local\Microsoft\Windows\Temporary Internet Files\Content.IE5\BL96J1IA\MC900437791[5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99313" y="87314"/>
            <a:ext cx="1508339" cy="12364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641047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 animBg="1"/>
      <p:bldP spid="23" grpId="0" animBg="1"/>
      <p:bldP spid="24" grpId="0" animBg="1"/>
      <p:bldP spid="25" grpId="0" animBg="1"/>
      <p:bldP spid="26" grpId="0" animBg="1"/>
      <p:bldP spid="2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64004" y="812759"/>
            <a:ext cx="6589765" cy="52322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500307" y="812759"/>
            <a:ext cx="651203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1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) </a:t>
            </a:r>
            <a:r>
              <a:rPr lang="cs-CZ" sz="2800" b="1" dirty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Vypočítejte 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a upravte na základní tvar : 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286241" y="68612"/>
            <a:ext cx="6604126" cy="663373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1016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TextovéPole 20"/>
          <p:cNvSpPr txBox="1"/>
          <p:nvPr/>
        </p:nvSpPr>
        <p:spPr>
          <a:xfrm>
            <a:off x="531034" y="68612"/>
            <a:ext cx="18758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Výsledky :</a:t>
            </a:r>
            <a:endParaRPr lang="cs-CZ" sz="3200" b="1" dirty="0">
              <a:solidFill>
                <a:schemeClr val="accent1">
                  <a:lumMod val="50000"/>
                </a:schemeClr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364004" y="1556792"/>
            <a:ext cx="8024420" cy="4392488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825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0" name="TextovéPole 29"/>
              <p:cNvSpPr txBox="1"/>
              <p:nvPr/>
            </p:nvSpPr>
            <p:spPr>
              <a:xfrm>
                <a:off x="653318" y="2065495"/>
                <a:ext cx="2436600" cy="899157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𝒂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𝟑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 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𝟕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30" name="TextovéPole 2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3318" y="2065495"/>
                <a:ext cx="2436600" cy="899157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1" name="TextovéPole 30"/>
              <p:cNvSpPr txBox="1"/>
              <p:nvPr/>
            </p:nvSpPr>
            <p:spPr>
              <a:xfrm>
                <a:off x="3566603" y="2060848"/>
                <a:ext cx="2502775" cy="899157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𝒃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) 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𝟏𝟐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   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𝟑𝟓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  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31" name="TextovéPole 3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66603" y="2060848"/>
                <a:ext cx="2502775" cy="899157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2" name="TextovéPole 31"/>
              <p:cNvSpPr txBox="1"/>
              <p:nvPr/>
            </p:nvSpPr>
            <p:spPr>
              <a:xfrm>
                <a:off x="6231253" y="2065495"/>
                <a:ext cx="2518157" cy="898964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𝒄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𝟖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𝟑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32" name="TextovéPole 3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31253" y="2065495"/>
                <a:ext cx="2518157" cy="898964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3" name="TextovéPole 32"/>
              <p:cNvSpPr txBox="1"/>
              <p:nvPr/>
            </p:nvSpPr>
            <p:spPr>
              <a:xfrm>
                <a:off x="513713" y="3926900"/>
                <a:ext cx="2474905" cy="907941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𝒅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𝟏𝟓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 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𝟏𝟒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33" name="TextovéPole 3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3713" y="3926900"/>
                <a:ext cx="2474905" cy="907941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4" name="TextovéPole 33"/>
              <p:cNvSpPr txBox="1"/>
              <p:nvPr/>
            </p:nvSpPr>
            <p:spPr>
              <a:xfrm>
                <a:off x="3464865" y="3933056"/>
                <a:ext cx="2502777" cy="90178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𝒆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   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𝟖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   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34" name="TextovéPole 3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64865" y="3933056"/>
                <a:ext cx="2502777" cy="901785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1" name="TextovéPole 40"/>
              <p:cNvSpPr txBox="1"/>
              <p:nvPr/>
            </p:nvSpPr>
            <p:spPr>
              <a:xfrm>
                <a:off x="6127592" y="3923700"/>
                <a:ext cx="2489805" cy="907941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𝒇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𝟓𝟎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 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𝟑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41" name="TextovéPole 4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27592" y="3923700"/>
                <a:ext cx="2489805" cy="907941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7170" name="Picture 2" descr="C:\Users\spravce\AppData\Local\Microsoft\Windows\Temporary Internet Files\Content.IE5\BL96J1IA\MC900437791[5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9613" y="68612"/>
            <a:ext cx="1831975" cy="1501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557820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9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" grpId="0" animBg="1"/>
      <p:bldP spid="31" grpId="0" animBg="1"/>
      <p:bldP spid="32" grpId="0" animBg="1"/>
      <p:bldP spid="33" grpId="0" animBg="1"/>
      <p:bldP spid="34" grpId="0" animBg="1"/>
      <p:bldP spid="41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6394" y="72804"/>
            <a:ext cx="6604126" cy="663373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1016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641187" y="72804"/>
            <a:ext cx="18758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Výsledky :</a:t>
            </a:r>
            <a:endParaRPr lang="cs-CZ" sz="3200" b="1" dirty="0">
              <a:solidFill>
                <a:schemeClr val="accent1">
                  <a:lumMod val="50000"/>
                </a:schemeClr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33066" y="959802"/>
            <a:ext cx="6589765" cy="52322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569369" y="959802"/>
            <a:ext cx="651203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2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) </a:t>
            </a:r>
            <a:r>
              <a:rPr lang="cs-CZ" sz="2800" b="1" dirty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Vypočítejte 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a upravte na základní tvar : 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364004" y="1772816"/>
            <a:ext cx="8024420" cy="3816424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825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653318" y="2065495"/>
                <a:ext cx="2436600" cy="896720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𝒂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𝟕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 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𝟏𝟏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3318" y="2065495"/>
                <a:ext cx="2436600" cy="89672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3566603" y="2060848"/>
                <a:ext cx="2502775" cy="90178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𝒃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) 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𝟐𝟓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   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𝟑𝟑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  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66603" y="2060848"/>
                <a:ext cx="2502775" cy="901785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6231253" y="2065495"/>
                <a:ext cx="2518157" cy="90178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𝒄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𝟗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𝟏𝟎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31253" y="2065495"/>
                <a:ext cx="2518157" cy="901785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ovéPole 24"/>
              <p:cNvSpPr txBox="1"/>
              <p:nvPr/>
            </p:nvSpPr>
            <p:spPr>
              <a:xfrm>
                <a:off x="622632" y="4219030"/>
                <a:ext cx="2474905" cy="523220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𝒅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𝟐</m:t>
                      </m:r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2632" y="4219030"/>
                <a:ext cx="2474905" cy="523220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ovéPole 25"/>
              <p:cNvSpPr txBox="1"/>
              <p:nvPr/>
            </p:nvSpPr>
            <p:spPr>
              <a:xfrm>
                <a:off x="3573783" y="4225186"/>
                <a:ext cx="2502777" cy="523220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𝒆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𝟐</m:t>
                      </m:r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73783" y="4225186"/>
                <a:ext cx="2502777" cy="523220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" name="TextovéPole 26"/>
              <p:cNvSpPr txBox="1"/>
              <p:nvPr/>
            </p:nvSpPr>
            <p:spPr>
              <a:xfrm>
                <a:off x="6127592" y="3923700"/>
                <a:ext cx="2489805" cy="898964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𝒇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𝟗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𝟓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7" name="TextovéPole 2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27592" y="3923700"/>
                <a:ext cx="2489805" cy="898964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8194" name="Picture 2" descr="C:\Users\spravce\AppData\Local\Microsoft\Windows\Temporary Internet Files\Content.IE5\BL96J1IA\MC900437791[5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12025" y="260553"/>
            <a:ext cx="1831975" cy="1501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434748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9" dur="2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animBg="1"/>
      <p:bldP spid="23" grpId="0" animBg="1"/>
      <p:bldP spid="24" grpId="0" animBg="1"/>
      <p:bldP spid="25" grpId="0" animBg="1"/>
      <p:bldP spid="26" grpId="0" animBg="1"/>
      <p:bldP spid="27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81448" y="620688"/>
            <a:ext cx="8609307" cy="6120680"/>
          </a:xfrm>
          <a:prstGeom prst="roundRect">
            <a:avLst>
              <a:gd name="adj" fmla="val 303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Obdélník 2">
            <a:hlinkClick r:id="rId2"/>
          </p:cNvPr>
          <p:cNvSpPr/>
          <p:nvPr/>
        </p:nvSpPr>
        <p:spPr>
          <a:xfrm>
            <a:off x="849423" y="3320988"/>
            <a:ext cx="7585396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ZŠ Dobřichovice – pracovní listy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4" name="Obdélník 3">
            <a:hlinkClick r:id="rId3"/>
          </p:cNvPr>
          <p:cNvSpPr/>
          <p:nvPr/>
        </p:nvSpPr>
        <p:spPr>
          <a:xfrm>
            <a:off x="821891" y="4149080"/>
            <a:ext cx="7585396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Matematika pro každého</a:t>
            </a:r>
          </a:p>
        </p:txBody>
      </p:sp>
      <p:sp>
        <p:nvSpPr>
          <p:cNvPr id="5" name="Obdélník 4">
            <a:hlinkClick r:id="rId4"/>
          </p:cNvPr>
          <p:cNvSpPr/>
          <p:nvPr/>
        </p:nvSpPr>
        <p:spPr>
          <a:xfrm>
            <a:off x="895213" y="866676"/>
            <a:ext cx="7590828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Matematické hry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6" name="Obdélník 5">
            <a:hlinkClick r:id="rId5"/>
          </p:cNvPr>
          <p:cNvSpPr/>
          <p:nvPr/>
        </p:nvSpPr>
        <p:spPr>
          <a:xfrm>
            <a:off x="851755" y="2528900"/>
            <a:ext cx="7597352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Moje škola – matematika B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7" name="Obdélník 6">
            <a:hlinkClick r:id="rId6"/>
          </p:cNvPr>
          <p:cNvSpPr/>
          <p:nvPr/>
        </p:nvSpPr>
        <p:spPr>
          <a:xfrm>
            <a:off x="888689" y="1693528"/>
            <a:ext cx="7560418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Moje škola – matematika A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8" name="Obdélník 7">
            <a:hlinkClick r:id="rId3"/>
          </p:cNvPr>
          <p:cNvSpPr/>
          <p:nvPr/>
        </p:nvSpPr>
        <p:spPr>
          <a:xfrm>
            <a:off x="802667" y="5013176"/>
            <a:ext cx="7585396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Matematika pro základní školy</a:t>
            </a:r>
          </a:p>
        </p:txBody>
      </p:sp>
      <p:sp>
        <p:nvSpPr>
          <p:cNvPr id="9" name="Obdélník 8">
            <a:hlinkClick r:id="rId7"/>
          </p:cNvPr>
          <p:cNvSpPr/>
          <p:nvPr/>
        </p:nvSpPr>
        <p:spPr>
          <a:xfrm>
            <a:off x="791667" y="5805264"/>
            <a:ext cx="7585396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Fyzikální, matematické a chemické tabulky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2330213" y="53132"/>
            <a:ext cx="6264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Hypertextové odkazy</a:t>
            </a:r>
            <a:endParaRPr lang="cs-CZ" sz="2800" dirty="0"/>
          </a:p>
        </p:txBody>
      </p:sp>
      <p:pic>
        <p:nvPicPr>
          <p:cNvPr id="11" name="Picture 3" descr="C:\Users\spravce\AppData\Local\Microsoft\Windows\Temporary Internet Files\Content.IE5\BL96J1IA\MC900440428[2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5330" y="186680"/>
            <a:ext cx="1261203" cy="1328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65634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0371" y="1228110"/>
            <a:ext cx="8238054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MOLNÁR, Josef; LEPÍK, Libor; LIŠKOVÁ, Hana a kol. </a:t>
            </a:r>
            <a:r>
              <a:rPr lang="cs-CZ" sz="1100" i="1" dirty="0"/>
              <a:t>Matematika 7</a:t>
            </a:r>
            <a:r>
              <a:rPr lang="cs-CZ" sz="1100" dirty="0"/>
              <a:t>. Olomouc: </a:t>
            </a:r>
            <a:r>
              <a:rPr lang="cs-CZ" sz="1100" dirty="0" err="1"/>
              <a:t>Prodos</a:t>
            </a:r>
            <a:r>
              <a:rPr lang="cs-CZ" sz="1100" dirty="0"/>
              <a:t>, 1999, ISBN 80-7230-032-6.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MULLEROVÁ, Jana; BRANT, Jiří; TAIŠL, Jan a kol. </a:t>
            </a:r>
            <a:r>
              <a:rPr lang="cs-CZ" sz="1100" i="1" dirty="0"/>
              <a:t>Matematika pro 7. ročník</a:t>
            </a:r>
            <a:r>
              <a:rPr lang="cs-CZ" sz="1100" dirty="0"/>
              <a:t>. Praha: Kvarta, 1999, ISBN 80-85510-85-8.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DYTRYCH, Martin; DOBIASOVÁ, Irena; LIVŇANSKÁ, Libuše. Sbírka úloh z matematiky –početní úlohy. Pohořelice: Fortuna, 2001, ISBN 80-7168-766-9.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Galerie klipart MS Office 2010</a:t>
            </a:r>
          </a:p>
          <a:p>
            <a:pPr marL="285750" indent="-285750">
              <a:buFont typeface="Wingdings" pitchFamily="2" charset="2"/>
              <a:buChar char="v"/>
            </a:pPr>
            <a:endParaRPr lang="cs-CZ" sz="1100" dirty="0" smtClean="0"/>
          </a:p>
          <a:p>
            <a:pPr marL="285750" indent="-285750">
              <a:buFont typeface="Wingdings" pitchFamily="2" charset="2"/>
              <a:buChar char="v"/>
            </a:pPr>
            <a:endParaRPr lang="cs-CZ" sz="1100" dirty="0"/>
          </a:p>
          <a:p>
            <a:pPr marL="285750" indent="-285750">
              <a:buFont typeface="Wingdings" pitchFamily="2" charset="2"/>
              <a:buChar char="v"/>
            </a:pPr>
            <a:endParaRPr lang="cs-CZ" sz="1100" dirty="0" smtClean="0"/>
          </a:p>
        </p:txBody>
      </p:sp>
      <p:sp>
        <p:nvSpPr>
          <p:cNvPr id="3" name="TextovéPole 2"/>
          <p:cNvSpPr txBox="1"/>
          <p:nvPr/>
        </p:nvSpPr>
        <p:spPr>
          <a:xfrm>
            <a:off x="2555776" y="215062"/>
            <a:ext cx="26348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effectLst>
                  <a:glow rad="1397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Použité zdroje:</a:t>
            </a:r>
            <a:endParaRPr lang="cs-CZ" sz="2800" dirty="0">
              <a:effectLst>
                <a:glow rad="1397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8392377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1084</TotalTime>
  <Words>896</Words>
  <Application>Microsoft Office PowerPoint</Application>
  <PresentationFormat>Předvádění na obrazovce (4:3)</PresentationFormat>
  <Paragraphs>116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Cesta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ZŠ Libina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ZŠ Libina</dc:creator>
  <cp:lastModifiedBy>ZŠ Libina</cp:lastModifiedBy>
  <cp:revision>207</cp:revision>
  <dcterms:created xsi:type="dcterms:W3CDTF">2012-09-28T20:15:36Z</dcterms:created>
  <dcterms:modified xsi:type="dcterms:W3CDTF">2013-03-24T08:47:54Z</dcterms:modified>
</cp:coreProperties>
</file>