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74" r:id="rId2"/>
    <p:sldId id="269" r:id="rId3"/>
    <p:sldId id="329" r:id="rId4"/>
    <p:sldId id="330" r:id="rId5"/>
    <p:sldId id="335" r:id="rId6"/>
    <p:sldId id="331" r:id="rId7"/>
    <p:sldId id="334" r:id="rId8"/>
    <p:sldId id="332" r:id="rId9"/>
    <p:sldId id="336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35" autoAdjust="0"/>
    <p:restoredTop sz="94660"/>
  </p:normalViewPr>
  <p:slideViewPr>
    <p:cSldViewPr>
      <p:cViewPr>
        <p:scale>
          <a:sx n="60" d="100"/>
          <a:sy n="60" d="100"/>
        </p:scale>
        <p:origin x="-8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6.wmf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6.wmf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Relationship Id="rId9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10" Type="http://schemas.openxmlformats.org/officeDocument/2006/relationships/image" Target="../media/image8.wmf"/><Relationship Id="rId4" Type="http://schemas.openxmlformats.org/officeDocument/2006/relationships/image" Target="../media/image35.png"/><Relationship Id="rId9" Type="http://schemas.openxmlformats.org/officeDocument/2006/relationships/image" Target="../media/image4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52.png"/><Relationship Id="rId18" Type="http://schemas.openxmlformats.org/officeDocument/2006/relationships/image" Target="../media/image57.png"/><Relationship Id="rId26" Type="http://schemas.openxmlformats.org/officeDocument/2006/relationships/image" Target="../media/image65.png"/><Relationship Id="rId3" Type="http://schemas.openxmlformats.org/officeDocument/2006/relationships/image" Target="../media/image42.png"/><Relationship Id="rId21" Type="http://schemas.openxmlformats.org/officeDocument/2006/relationships/image" Target="../media/image60.png"/><Relationship Id="rId7" Type="http://schemas.openxmlformats.org/officeDocument/2006/relationships/image" Target="../media/image46.png"/><Relationship Id="rId12" Type="http://schemas.openxmlformats.org/officeDocument/2006/relationships/image" Target="../media/image51.png"/><Relationship Id="rId17" Type="http://schemas.openxmlformats.org/officeDocument/2006/relationships/image" Target="../media/image56.png"/><Relationship Id="rId25" Type="http://schemas.openxmlformats.org/officeDocument/2006/relationships/image" Target="../media/image64.png"/><Relationship Id="rId16" Type="http://schemas.openxmlformats.org/officeDocument/2006/relationships/image" Target="../media/image55.png"/><Relationship Id="rId20" Type="http://schemas.openxmlformats.org/officeDocument/2006/relationships/image" Target="../media/image59.png"/><Relationship Id="rId29" Type="http://schemas.openxmlformats.org/officeDocument/2006/relationships/image" Target="../media/image6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11" Type="http://schemas.openxmlformats.org/officeDocument/2006/relationships/image" Target="../media/image50.png"/><Relationship Id="rId24" Type="http://schemas.openxmlformats.org/officeDocument/2006/relationships/image" Target="../media/image63.png"/><Relationship Id="rId5" Type="http://schemas.openxmlformats.org/officeDocument/2006/relationships/image" Target="../media/image44.png"/><Relationship Id="rId15" Type="http://schemas.openxmlformats.org/officeDocument/2006/relationships/image" Target="../media/image54.png"/><Relationship Id="rId23" Type="http://schemas.openxmlformats.org/officeDocument/2006/relationships/image" Target="../media/image62.png"/><Relationship Id="rId28" Type="http://schemas.openxmlformats.org/officeDocument/2006/relationships/image" Target="../media/image67.png"/><Relationship Id="rId10" Type="http://schemas.openxmlformats.org/officeDocument/2006/relationships/image" Target="../media/image49.png"/><Relationship Id="rId19" Type="http://schemas.openxmlformats.org/officeDocument/2006/relationships/image" Target="../media/image58.png"/><Relationship Id="rId31" Type="http://schemas.openxmlformats.org/officeDocument/2006/relationships/image" Target="../media/image9.wmf"/><Relationship Id="rId4" Type="http://schemas.openxmlformats.org/officeDocument/2006/relationships/image" Target="../media/image43.png"/><Relationship Id="rId9" Type="http://schemas.openxmlformats.org/officeDocument/2006/relationships/image" Target="../media/image48.png"/><Relationship Id="rId14" Type="http://schemas.openxmlformats.org/officeDocument/2006/relationships/image" Target="../media/image53.png"/><Relationship Id="rId22" Type="http://schemas.openxmlformats.org/officeDocument/2006/relationships/image" Target="../media/image61.png"/><Relationship Id="rId27" Type="http://schemas.openxmlformats.org/officeDocument/2006/relationships/image" Target="../media/image66.png"/><Relationship Id="rId30" Type="http://schemas.openxmlformats.org/officeDocument/2006/relationships/image" Target="../media/image6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7632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tx2">
                    <a:lumMod val="10000"/>
                  </a:schemeClr>
                </a:solidFill>
              </a:rPr>
              <a:t>VY_32_INOVACE_02_15_M7_Hanak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28536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Celá čísla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Matematika a </a:t>
            </a:r>
            <a:r>
              <a:rPr lang="cs-CZ" sz="1600" smtClean="0">
                <a:solidFill>
                  <a:schemeClr val="tx2">
                    <a:lumMod val="10000"/>
                  </a:schemeClr>
                </a:solidFill>
              </a:rPr>
              <a:t>její aplikace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Číselná osa a porovnávání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59966" y="202265"/>
            <a:ext cx="8527119" cy="922479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340768"/>
            <a:ext cx="8825939" cy="5328591"/>
          </a:xfrm>
          <a:prstGeom prst="roundRect">
            <a:avLst>
              <a:gd name="adj" fmla="val 8863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65252" y="142763"/>
            <a:ext cx="2016224" cy="851655"/>
          </a:xfrm>
          <a:prstGeom prst="rect">
            <a:avLst/>
          </a:prstGeom>
        </p:spPr>
        <p:txBody>
          <a:bodyPr vert="horz" anchor="b">
            <a:normAutofit fontScale="925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262084" y="1492671"/>
            <a:ext cx="8625001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Tato hodina nás seznámí s celými čísly. Dozvíme se, jak je budeme zobrazovat na číselné ose a jak je budeme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porovnávat. Na konci jsou otázky, které prověří zda žáci pochopili danou látku.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51512" y="116234"/>
            <a:ext cx="8983025" cy="674176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22757" y="2420529"/>
            <a:ext cx="8603658" cy="147962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>
            <a:off x="424825" y="2636764"/>
            <a:ext cx="8244000" cy="1080000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297244" y="1124385"/>
            <a:ext cx="8509753" cy="1191408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97243" y="208813"/>
            <a:ext cx="8509753" cy="80436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587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636571" y="205338"/>
            <a:ext cx="3714733" cy="7275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Zapamatujte si !!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33875" y="3900153"/>
            <a:ext cx="8592539" cy="1359871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439982" y="1293200"/>
            <a:ext cx="8270272" cy="100483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Čísla jsou na vodorovné číselné ose uspořádána vzestupně zleva doprava.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439982" y="4141951"/>
            <a:ext cx="8154638" cy="10457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Všechna záporná čísla jsou na vodorovné číselné ose zobrazena vlevo od nuly.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21" name="Přímá spojnice 20"/>
          <p:cNvCxnSpPr/>
          <p:nvPr/>
        </p:nvCxnSpPr>
        <p:spPr>
          <a:xfrm>
            <a:off x="5339104" y="2965403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023994" y="2938268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779264" y="2942888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499344" y="2942888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425668" y="3073492"/>
            <a:ext cx="8234747" cy="13412"/>
          </a:xfrm>
          <a:prstGeom prst="straightConnector1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headEnd type="arrow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4393821" y="3203078"/>
                <a:ext cx="320018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800" b="1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3821" y="3203078"/>
                <a:ext cx="320018" cy="57606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5166384" y="3206591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  <a:cs typeface="Calibri" pitchFamily="34" charset="0"/>
                        </a:rPr>
                        <m:t>1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66384" y="3206591"/>
                <a:ext cx="417339" cy="5760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5887368" y="3206591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  <a:cs typeface="Calibri" pitchFamily="34" charset="0"/>
                        </a:rPr>
                        <m:t>2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7368" y="3206591"/>
                <a:ext cx="417339" cy="5760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6570594" y="3215335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  <a:cs typeface="Calibri" pitchFamily="34" charset="0"/>
                        </a:rPr>
                        <m:t>3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70594" y="3215335"/>
                <a:ext cx="417339" cy="5760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7286629" y="3204429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  <a:cs typeface="Calibri" pitchFamily="34" charset="0"/>
                        </a:rPr>
                        <m:t>4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86629" y="3204429"/>
                <a:ext cx="417339" cy="5760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3442887" y="3215335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  <a:cs typeface="Calibri" pitchFamily="34" charset="0"/>
                        </a:rPr>
                        <m:t>−1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2887" y="3215335"/>
                <a:ext cx="564532" cy="5760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8" name="Přímá spojnice 37"/>
          <p:cNvCxnSpPr/>
          <p:nvPr/>
        </p:nvCxnSpPr>
        <p:spPr>
          <a:xfrm>
            <a:off x="3835804" y="2952661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3088289" y="2953430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2647342" y="3215335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  <a:cs typeface="Calibri" pitchFamily="34" charset="0"/>
                        </a:rPr>
                        <m:t>−2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7342" y="3215335"/>
                <a:ext cx="564532" cy="5760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3" name="Přímá spojnice 52"/>
          <p:cNvCxnSpPr/>
          <p:nvPr/>
        </p:nvCxnSpPr>
        <p:spPr>
          <a:xfrm>
            <a:off x="4582406" y="2855676"/>
            <a:ext cx="0" cy="432048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349841" y="2953430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1602325" y="2942888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1966034" y="3215335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  <a:cs typeface="Calibri" pitchFamily="34" charset="0"/>
                        </a:rPr>
                        <m:t>−3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66034" y="3215335"/>
                <a:ext cx="564532" cy="57606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Zástupný symbol pro obsah 2"/>
              <p:cNvSpPr>
                <a:spLocks noGrp="1"/>
              </p:cNvSpPr>
              <p:nvPr/>
            </p:nvSpPr>
            <p:spPr>
              <a:xfrm>
                <a:off x="1210639" y="3216641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sz="2600" b="0" i="1" spc="-150" dirty="0" smtClean="0">
                          <a:latin typeface="Cambria Math"/>
                          <a:cs typeface="Calibri" pitchFamily="34" charset="0"/>
                        </a:rPr>
                        <m:t>4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0639" y="3216641"/>
                <a:ext cx="564532" cy="57606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0" name="Přímá spojnice 59"/>
          <p:cNvCxnSpPr/>
          <p:nvPr/>
        </p:nvCxnSpPr>
        <p:spPr>
          <a:xfrm>
            <a:off x="854809" y="2953430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1" name="Zástupný symbol pro obsah 2"/>
              <p:cNvSpPr>
                <a:spLocks noGrp="1"/>
              </p:cNvSpPr>
              <p:nvPr/>
            </p:nvSpPr>
            <p:spPr>
              <a:xfrm>
                <a:off x="447882" y="3203078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sz="2600" b="0" i="1" spc="-150" dirty="0" smtClean="0">
                          <a:latin typeface="Cambria Math"/>
                          <a:cs typeface="Calibri" pitchFamily="34" charset="0"/>
                        </a:rPr>
                        <m:t>5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7882" y="3203078"/>
                <a:ext cx="564532" cy="576064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Zástupný symbol pro obsah 2"/>
              <p:cNvSpPr>
                <a:spLocks noGrp="1"/>
              </p:cNvSpPr>
              <p:nvPr/>
            </p:nvSpPr>
            <p:spPr>
              <a:xfrm>
                <a:off x="7896549" y="3203078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  <a:cs typeface="Calibri" pitchFamily="34" charset="0"/>
                        </a:rPr>
                        <m:t>5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96549" y="3203078"/>
                <a:ext cx="564532" cy="57606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3" name="Přímá spojnice 62"/>
          <p:cNvCxnSpPr/>
          <p:nvPr/>
        </p:nvCxnSpPr>
        <p:spPr>
          <a:xfrm>
            <a:off x="8245831" y="2931939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Zaoblený obdélník 65"/>
          <p:cNvSpPr/>
          <p:nvPr/>
        </p:nvSpPr>
        <p:spPr>
          <a:xfrm>
            <a:off x="222757" y="5311384"/>
            <a:ext cx="8603658" cy="1368152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7" name="Zástupný symbol pro obsah 2"/>
          <p:cNvSpPr>
            <a:spLocks noGrp="1"/>
          </p:cNvSpPr>
          <p:nvPr/>
        </p:nvSpPr>
        <p:spPr>
          <a:xfrm>
            <a:off x="313228" y="5497959"/>
            <a:ext cx="8270272" cy="100483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Ze dvou čísel je menší to, které je na číselná ose více vlevo.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1026" name="Picture 2" descr="C:\Users\spravce\AppData\Local\Microsoft\Windows\Temporary Internet Files\Content.IE5\BL96J1IA\MC900440428[4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723" y="38035"/>
            <a:ext cx="1191972" cy="1255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1451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" grpId="0" animBg="1"/>
      <p:bldP spid="7" grpId="0"/>
      <p:bldP spid="9" grpId="0"/>
      <p:bldP spid="11" grpId="0"/>
      <p:bldP spid="26" grpId="0"/>
      <p:bldP spid="27" grpId="0"/>
      <p:bldP spid="28" grpId="0"/>
      <p:bldP spid="29" grpId="0"/>
      <p:bldP spid="30" grpId="0"/>
      <p:bldP spid="32" grpId="0"/>
      <p:bldP spid="44" grpId="0"/>
      <p:bldP spid="56" grpId="0"/>
      <p:bldP spid="57" grpId="0"/>
      <p:bldP spid="61" grpId="0"/>
      <p:bldP spid="62" grpId="0"/>
      <p:bldP spid="6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1512" y="116234"/>
            <a:ext cx="8984983" cy="662513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7400918" y="141712"/>
            <a:ext cx="1539786" cy="6502568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606922" y="332228"/>
            <a:ext cx="1213550" cy="6121107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90640" y="381449"/>
            <a:ext cx="7016920" cy="80436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587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796101" y="381449"/>
            <a:ext cx="3714733" cy="7275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Zapamatujte si !!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90640" y="3099594"/>
            <a:ext cx="7016920" cy="1359871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512524" y="3310244"/>
            <a:ext cx="6625596" cy="10457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Všechna záporná čísla jsou na svislé číselné ose zobrazena dole od nuly.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8341729" y="2978683"/>
                <a:ext cx="320018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800" b="1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41729" y="2978683"/>
                <a:ext cx="320018" cy="57606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8281689" y="2366445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  <a:cs typeface="Calibri" pitchFamily="34" charset="0"/>
                        </a:rPr>
                        <m:t>1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81689" y="2366445"/>
                <a:ext cx="417339" cy="5760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8290973" y="1790381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  <a:cs typeface="Calibri" pitchFamily="34" charset="0"/>
                        </a:rPr>
                        <m:t>2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90973" y="1790381"/>
                <a:ext cx="417339" cy="5760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8281688" y="1129141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  <a:cs typeface="Calibri" pitchFamily="34" charset="0"/>
                        </a:rPr>
                        <m:t>3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81688" y="1129141"/>
                <a:ext cx="417339" cy="5760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8281687" y="553077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  <a:cs typeface="Calibri" pitchFamily="34" charset="0"/>
                        </a:rPr>
                        <m:t>4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81687" y="553077"/>
                <a:ext cx="417339" cy="5760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8170811" y="3607250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  <a:cs typeface="Calibri" pitchFamily="34" charset="0"/>
                        </a:rPr>
                        <m:t>−1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70811" y="3607250"/>
                <a:ext cx="564532" cy="5760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8155565" y="4236585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  <a:cs typeface="Calibri" pitchFamily="34" charset="0"/>
                        </a:rPr>
                        <m:t>−2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55565" y="4236585"/>
                <a:ext cx="564532" cy="5760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8134496" y="4858288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  <a:cs typeface="Calibri" pitchFamily="34" charset="0"/>
                        </a:rPr>
                        <m:t>−3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34496" y="4858288"/>
                <a:ext cx="564532" cy="57606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8143780" y="5517232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i="1" spc="-150" dirty="0" smtClean="0"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sz="2600" b="0" i="1" spc="-150" dirty="0" smtClean="0">
                          <a:latin typeface="Cambria Math"/>
                          <a:cs typeface="Calibri" pitchFamily="34" charset="0"/>
                        </a:rPr>
                        <m:t>4</m:t>
                      </m:r>
                    </m:oMath>
                  </m:oMathPara>
                </a14:m>
                <a:endParaRPr lang="cs-CZ" sz="26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43780" y="5517232"/>
                <a:ext cx="564532" cy="57606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50" name="Skupina 49"/>
          <p:cNvGrpSpPr/>
          <p:nvPr/>
        </p:nvGrpSpPr>
        <p:grpSpPr>
          <a:xfrm>
            <a:off x="7873120" y="476672"/>
            <a:ext cx="293992" cy="5832648"/>
            <a:chOff x="9684568" y="764705"/>
            <a:chExt cx="268138" cy="5040560"/>
          </a:xfrm>
        </p:grpSpPr>
        <p:cxnSp>
          <p:nvCxnSpPr>
            <p:cNvPr id="10" name="Přímá spojnice 9"/>
            <p:cNvCxnSpPr/>
            <p:nvPr/>
          </p:nvCxnSpPr>
          <p:spPr>
            <a:xfrm rot="16200000">
              <a:off x="9842046" y="2535923"/>
              <a:ext cx="0" cy="178759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rot="16200000">
              <a:off x="9825206" y="2037617"/>
              <a:ext cx="0" cy="178759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>
              <a:off x="9828073" y="1488104"/>
              <a:ext cx="0" cy="178759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16200000">
              <a:off x="9828073" y="964195"/>
              <a:ext cx="0" cy="178759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se šipkou 13"/>
            <p:cNvCxnSpPr/>
            <p:nvPr/>
          </p:nvCxnSpPr>
          <p:spPr>
            <a:xfrm flipV="1">
              <a:off x="9818637" y="764705"/>
              <a:ext cx="23409" cy="5040560"/>
            </a:xfrm>
            <a:prstGeom prst="straightConnector1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headEnd type="arrow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16200000">
              <a:off x="9834138" y="3629680"/>
              <a:ext cx="0" cy="178759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rot="16200000">
              <a:off x="9834616" y="4173550"/>
              <a:ext cx="0" cy="178759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rot="16200000">
              <a:off x="9818637" y="3041785"/>
              <a:ext cx="0" cy="268138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 rot="16200000">
              <a:off x="9834616" y="4710823"/>
              <a:ext cx="0" cy="178759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 rot="16200000">
              <a:off x="9828073" y="5254694"/>
              <a:ext cx="0" cy="178759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Zaoblený obdélník 51"/>
          <p:cNvSpPr/>
          <p:nvPr/>
        </p:nvSpPr>
        <p:spPr>
          <a:xfrm>
            <a:off x="290640" y="1509389"/>
            <a:ext cx="7016920" cy="125694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3" name="Zástupný symbol pro obsah 2"/>
          <p:cNvSpPr>
            <a:spLocks noGrp="1"/>
          </p:cNvSpPr>
          <p:nvPr/>
        </p:nvSpPr>
        <p:spPr>
          <a:xfrm>
            <a:off x="512524" y="1723257"/>
            <a:ext cx="6549960" cy="100483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Čísla jsou na svislé číselné ose uspořádána vzestupně zdola nahoru.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54" name="Zaoblený obdélník 53"/>
          <p:cNvSpPr/>
          <p:nvPr/>
        </p:nvSpPr>
        <p:spPr>
          <a:xfrm>
            <a:off x="290640" y="4799944"/>
            <a:ext cx="7009404" cy="1368152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5" name="Zástupný symbol pro obsah 2"/>
          <p:cNvSpPr>
            <a:spLocks noGrp="1"/>
          </p:cNvSpPr>
          <p:nvPr/>
        </p:nvSpPr>
        <p:spPr>
          <a:xfrm>
            <a:off x="412512" y="4986519"/>
            <a:ext cx="6642455" cy="100483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Ze dvou čísel je menší to, které je na číselná ose více dole.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34" name="Picture 2" descr="C:\Users\spravce\AppData\Local\Microsoft\Windows\Temporary Internet Files\Content.IE5\BL96J1IA\MC900440428[4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3052" y="154524"/>
            <a:ext cx="1191972" cy="1255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6693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" grpId="0" animBg="1"/>
      <p:bldP spid="6" grpId="0"/>
      <p:bldP spid="9" grpId="0"/>
      <p:bldP spid="15" grpId="0"/>
      <p:bldP spid="16" grpId="0"/>
      <p:bldP spid="17" grpId="0"/>
      <p:bldP spid="18" grpId="0"/>
      <p:bldP spid="19" grpId="0"/>
      <p:bldP spid="20" grpId="0"/>
      <p:bldP spid="23" grpId="0"/>
      <p:bldP spid="27" grpId="0"/>
      <p:bldP spid="28" grpId="0"/>
      <p:bldP spid="53" grpId="0"/>
      <p:bldP spid="5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46040" y="1668832"/>
            <a:ext cx="8646441" cy="5000528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1835696" y="1752986"/>
            <a:ext cx="6917358" cy="4772358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251521" y="132324"/>
            <a:ext cx="8640960" cy="1435996"/>
          </a:xfrm>
          <a:prstGeom prst="roundRect">
            <a:avLst>
              <a:gd name="adj" fmla="val 4497"/>
            </a:avLst>
          </a:prstGeom>
          <a:gradFill>
            <a:gsLst>
              <a:gs pos="0">
                <a:srgbClr val="0070C0"/>
              </a:gs>
              <a:gs pos="100000">
                <a:srgbClr val="00B0F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/>
            </p:nvSpPr>
            <p:spPr>
              <a:xfrm>
                <a:off x="528592" y="353880"/>
                <a:ext cx="8219872" cy="12144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Př.1) Doplňte správné znaménko nerovnosti: </a:t>
                </a:r>
              </a:p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−5 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−3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  b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)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2</m:t>
                    </m:r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     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</m:oMath>
                </a14:m>
                <a:r>
                  <a:rPr lang="cs-CZ" sz="28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</a:t>
                </a:r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c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)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12</m:t>
                    </m:r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    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3</m:t>
                    </m:r>
                  </m:oMath>
                </a14:m>
                <a:r>
                  <a:rPr lang="cs-CZ" sz="28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</a:p>
              <a:p>
                <a:pPr marL="0" indent="0" algn="just">
                  <a:buNone/>
                </a:pPr>
                <a:r>
                  <a:rPr lang="cs-CZ" sz="28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</a:t>
                </a:r>
              </a:p>
              <a:p>
                <a:pPr marL="0" indent="0" algn="just">
                  <a:buNone/>
                </a:pP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592" y="353880"/>
                <a:ext cx="8219872" cy="1214440"/>
              </a:xfrm>
              <a:prstGeom prst="rect">
                <a:avLst/>
              </a:prstGeom>
              <a:blipFill rotWithShape="1">
                <a:blip r:embed="rId2"/>
                <a:stretch>
                  <a:fillRect l="-1558" t="-452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1619672" y="904100"/>
            <a:ext cx="432048" cy="467368"/>
          </a:xfrm>
          <a:prstGeom prst="rect">
            <a:avLst/>
          </a:prstGeom>
          <a:noFill/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11961" y="909484"/>
            <a:ext cx="432048" cy="467368"/>
          </a:xfrm>
          <a:prstGeom prst="rect">
            <a:avLst/>
          </a:prstGeom>
          <a:noFill/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380312" y="909484"/>
            <a:ext cx="432048" cy="467368"/>
          </a:xfrm>
          <a:prstGeom prst="rect">
            <a:avLst/>
          </a:prstGeom>
          <a:noFill/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1929302" y="1876964"/>
            <a:ext cx="531084" cy="6228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a)</a:t>
            </a:r>
            <a:endParaRPr lang="cs-CZ" sz="2800" b="1" spc="-12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1940904" y="3400922"/>
            <a:ext cx="531084" cy="6228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b)</a:t>
            </a:r>
            <a:endParaRPr lang="cs-CZ" sz="2800" b="1" spc="-12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1913518" y="5000258"/>
            <a:ext cx="531084" cy="6228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c)</a:t>
            </a:r>
            <a:endParaRPr lang="cs-CZ" sz="2800" b="1" spc="-12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2194844" y="1833576"/>
                <a:ext cx="3111153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 </m:t>
                      </m:r>
                      <m:r>
                        <a:rPr lang="cs-CZ" sz="2800" i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−5        −3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4844" y="1833576"/>
                <a:ext cx="3111153" cy="62281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2384351" y="3413328"/>
                <a:ext cx="3111153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sz="28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2</m:t>
                      </m:r>
                      <m:r>
                        <a:rPr lang="cs-CZ" sz="2800" i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      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 </m:t>
                      </m:r>
                      <m:r>
                        <a:rPr lang="cs-CZ" sz="2800" i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−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1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4351" y="3413328"/>
                <a:ext cx="3111153" cy="62281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2163887" y="5022904"/>
                <a:ext cx="3111153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r>
                        <a:rPr lang="cs-CZ" sz="2800" i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−12       −13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3887" y="5022904"/>
                <a:ext cx="3111153" cy="62281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délník 15"/>
          <p:cNvSpPr/>
          <p:nvPr/>
        </p:nvSpPr>
        <p:spPr>
          <a:xfrm>
            <a:off x="3072804" y="1909628"/>
            <a:ext cx="432048" cy="4673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ový popisek 16"/>
          <p:cNvSpPr/>
          <p:nvPr/>
        </p:nvSpPr>
        <p:spPr>
          <a:xfrm>
            <a:off x="2871463" y="2456388"/>
            <a:ext cx="5832649" cy="761602"/>
          </a:xfrm>
          <a:prstGeom prst="wedgeRectCallout">
            <a:avLst>
              <a:gd name="adj1" fmla="val -35638"/>
              <a:gd name="adj2" fmla="val -7115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Ze dvou čísel je menší to, které je na číselná ose </a:t>
            </a:r>
            <a:r>
              <a:rPr lang="cs-CZ" sz="240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více </a:t>
            </a:r>
            <a:r>
              <a:rPr lang="cs-CZ" sz="2400" dirty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vlevo</a:t>
            </a:r>
            <a:r>
              <a:rPr lang="cs-CZ" sz="240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400" b="1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2871464" y="4038894"/>
            <a:ext cx="5832649" cy="761602"/>
          </a:xfrm>
          <a:prstGeom prst="wedgeRectCallout">
            <a:avLst>
              <a:gd name="adj1" fmla="val -36292"/>
              <a:gd name="adj2" fmla="val -7115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Ze dvou čísel je menší to, které je na číselná ose </a:t>
            </a:r>
            <a:r>
              <a:rPr lang="cs-CZ" sz="240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více </a:t>
            </a:r>
            <a:r>
              <a:rPr lang="cs-CZ" sz="2400" dirty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vlevo</a:t>
            </a:r>
            <a:r>
              <a:rPr lang="cs-CZ" sz="240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400" b="1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9" name="Obdélníkový popisek 18"/>
          <p:cNvSpPr/>
          <p:nvPr/>
        </p:nvSpPr>
        <p:spPr>
          <a:xfrm>
            <a:off x="2920404" y="5658590"/>
            <a:ext cx="5832649" cy="761602"/>
          </a:xfrm>
          <a:prstGeom prst="wedgeRectCallout">
            <a:avLst>
              <a:gd name="adj1" fmla="val -36945"/>
              <a:gd name="adj2" fmla="val -7115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Ze dvou čísel je menší to, které je na číselná </a:t>
            </a:r>
            <a:r>
              <a:rPr lang="cs-CZ" sz="240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ose </a:t>
            </a:r>
            <a:r>
              <a:rPr lang="cs-CZ" sz="240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více </a:t>
            </a:r>
            <a:r>
              <a:rPr lang="cs-CZ" sz="2400" dirty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vlevo</a:t>
            </a:r>
            <a:r>
              <a:rPr lang="cs-CZ" sz="2400" dirty="0" smtClean="0">
                <a:solidFill>
                  <a:srgbClr val="FFFF00"/>
                </a:solidFill>
                <a:latin typeface="Trebuchet MS" pitchFamily="34" charset="0"/>
                <a:ea typeface="Cambria Math" pitchFamily="18" charset="0"/>
              </a:rPr>
              <a:t>.</a:t>
            </a:r>
            <a:endParaRPr lang="cs-CZ" sz="2400" b="1" dirty="0">
              <a:solidFill>
                <a:srgbClr val="FFFF00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072804" y="3413328"/>
            <a:ext cx="432048" cy="4673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072804" y="5077980"/>
            <a:ext cx="432048" cy="467368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-2484784" y="1568320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3024014" y="5029573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4014" y="5029573"/>
                <a:ext cx="531084" cy="62281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3037152" y="3335606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7152" y="3335606"/>
                <a:ext cx="531084" cy="62281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3018656" y="1876964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</m:oMath>
                  </m:oMathPara>
                </a14:m>
                <a:endParaRPr lang="cs-CZ" sz="2800" b="1" spc="-120" dirty="0">
                  <a:solidFill>
                    <a:srgbClr val="FFFF00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8656" y="1876964"/>
                <a:ext cx="531084" cy="62281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Zástupný symbol pro obsah 2"/>
          <p:cNvSpPr>
            <a:spLocks noGrp="1"/>
          </p:cNvSpPr>
          <p:nvPr/>
        </p:nvSpPr>
        <p:spPr>
          <a:xfrm>
            <a:off x="376412" y="1863038"/>
            <a:ext cx="1440160" cy="6228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Řešení:</a:t>
            </a:r>
            <a:endParaRPr lang="cs-CZ" sz="2800" b="1" spc="-12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2050" name="Picture 2" descr="C:\Users\spravce\AppData\Local\Microsoft\Windows\Temporary Internet Files\Content.IE5\0BASIBLT\MC900440452[5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8" y="3224765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0141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  <p:bldP spid="8" grpId="0" animBg="1"/>
      <p:bldP spid="10" grpId="0"/>
      <p:bldP spid="11" grpId="0"/>
      <p:bldP spid="12" grpId="0"/>
      <p:bldP spid="13" grpId="0"/>
      <p:bldP spid="14" grpId="0"/>
      <p:bldP spid="15" grpId="0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3" grpId="0"/>
      <p:bldP spid="24" grpId="0"/>
      <p:bldP spid="25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Zaoblený obdélník 54"/>
          <p:cNvSpPr/>
          <p:nvPr/>
        </p:nvSpPr>
        <p:spPr>
          <a:xfrm>
            <a:off x="179512" y="1988840"/>
            <a:ext cx="8856984" cy="4392488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21" y="188640"/>
            <a:ext cx="8640960" cy="1296144"/>
          </a:xfrm>
          <a:prstGeom prst="roundRect">
            <a:avLst>
              <a:gd name="adj" fmla="val 4497"/>
            </a:avLst>
          </a:prstGeom>
          <a:gradFill>
            <a:gsLst>
              <a:gs pos="0">
                <a:srgbClr val="0070C0"/>
              </a:gs>
              <a:gs pos="100000">
                <a:srgbClr val="00B0F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528592" y="410196"/>
            <a:ext cx="8120247" cy="121444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Př.2) Seřaďte čísla 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vzestupně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a znázorněte na číselné ose čísla: 5; 2; -5; -2; 1; -4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60860" y="4251789"/>
            <a:ext cx="8494288" cy="1129259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239964" y="1517824"/>
            <a:ext cx="1440160" cy="6228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Řešení:</a:t>
            </a:r>
            <a:endParaRPr lang="cs-CZ" sz="2800" b="1" spc="-12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327992" y="2238605"/>
            <a:ext cx="8603658" cy="1617501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30060" y="2454840"/>
            <a:ext cx="8244000" cy="1155941"/>
          </a:xfrm>
          <a:prstGeom prst="rect">
            <a:avLst/>
          </a:prstGeom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>
            <a:off x="5444339" y="2783480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129229" y="2756345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884499" y="2760965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7604579" y="2760965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530903" y="2891569"/>
            <a:ext cx="8234747" cy="13412"/>
          </a:xfrm>
          <a:prstGeom prst="straightConnector1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  <a:headEnd type="arrow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4499056" y="3021155"/>
                <a:ext cx="320018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2800" b="1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056" y="3021155"/>
                <a:ext cx="320018" cy="57606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5271619" y="3024668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𝟏</m:t>
                      </m:r>
                    </m:oMath>
                  </m:oMathPara>
                </a14:m>
                <a:endParaRPr lang="cs-CZ" sz="2800" b="1" spc="-150" dirty="0" smtClean="0">
                  <a:solidFill>
                    <a:srgbClr val="FF00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71619" y="3024668"/>
                <a:ext cx="417339" cy="5760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5992603" y="3024668"/>
                <a:ext cx="41733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𝟐</m:t>
                      </m:r>
                    </m:oMath>
                  </m:oMathPara>
                </a14:m>
                <a:endParaRPr lang="cs-CZ" sz="2800" b="1" spc="-150" dirty="0" smtClean="0">
                  <a:solidFill>
                    <a:srgbClr val="FF00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2603" y="3024668"/>
                <a:ext cx="417339" cy="5760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3" name="Přímá spojnice 42"/>
          <p:cNvCxnSpPr/>
          <p:nvPr/>
        </p:nvCxnSpPr>
        <p:spPr>
          <a:xfrm>
            <a:off x="3941039" y="2770738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3193524" y="2771507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2752577" y="3033412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𝟐</m:t>
                      </m:r>
                    </m:oMath>
                  </m:oMathPara>
                </a14:m>
                <a:endParaRPr lang="cs-CZ" sz="2800" b="1" spc="-150" dirty="0" smtClean="0">
                  <a:solidFill>
                    <a:srgbClr val="FF00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52577" y="3033412"/>
                <a:ext cx="564532" cy="5760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6" name="Přímá spojnice 45"/>
          <p:cNvCxnSpPr/>
          <p:nvPr/>
        </p:nvCxnSpPr>
        <p:spPr>
          <a:xfrm>
            <a:off x="4687641" y="2673753"/>
            <a:ext cx="0" cy="432048"/>
          </a:xfrm>
          <a:prstGeom prst="line">
            <a:avLst/>
          </a:prstGeom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2455076" y="2771507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707560" y="2760965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1315874" y="2994842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𝟒</m:t>
                      </m:r>
                    </m:oMath>
                  </m:oMathPara>
                </a14:m>
                <a:endParaRPr lang="cs-CZ" sz="2800" b="1" spc="-150" dirty="0" smtClean="0">
                  <a:solidFill>
                    <a:srgbClr val="FF00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5874" y="2994842"/>
                <a:ext cx="564532" cy="5760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1" name="Přímá spojnice 50"/>
          <p:cNvCxnSpPr/>
          <p:nvPr/>
        </p:nvCxnSpPr>
        <p:spPr>
          <a:xfrm>
            <a:off x="960044" y="2771507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2" name="Zástupný symbol pro obsah 2"/>
              <p:cNvSpPr>
                <a:spLocks noGrp="1"/>
              </p:cNvSpPr>
              <p:nvPr/>
            </p:nvSpPr>
            <p:spPr>
              <a:xfrm>
                <a:off x="553117" y="3021155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−</m:t>
                      </m:r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𝟓</m:t>
                      </m:r>
                    </m:oMath>
                  </m:oMathPara>
                </a14:m>
                <a:endParaRPr lang="cs-CZ" sz="2800" b="1" spc="-150" dirty="0" smtClean="0">
                  <a:solidFill>
                    <a:srgbClr val="FF00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117" y="3021155"/>
                <a:ext cx="564532" cy="5760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8001784" y="3021155"/>
                <a:ext cx="564532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solidFill>
                            <a:srgbClr val="FF0000"/>
                          </a:solidFill>
                          <a:latin typeface="Cambria Math"/>
                          <a:cs typeface="Calibri" pitchFamily="34" charset="0"/>
                        </a:rPr>
                        <m:t>𝟓</m:t>
                      </m:r>
                    </m:oMath>
                  </m:oMathPara>
                </a14:m>
                <a:endParaRPr lang="cs-CZ" sz="2800" b="1" spc="-150" dirty="0" smtClean="0">
                  <a:solidFill>
                    <a:srgbClr val="FF00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01784" y="3021155"/>
                <a:ext cx="564532" cy="57606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4" name="Přímá spojnice 53"/>
          <p:cNvCxnSpPr/>
          <p:nvPr/>
        </p:nvCxnSpPr>
        <p:spPr>
          <a:xfrm>
            <a:off x="8351066" y="2750016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817797" y="4581128"/>
                <a:ext cx="7362517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 </m:t>
                      </m:r>
                      <m:r>
                        <a:rPr lang="cs-CZ" sz="2800" i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−5 </m:t>
                      </m:r>
                      <m:r>
                        <a:rPr lang="cs-CZ" sz="280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i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−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4    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−2   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  1   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  2  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</a:rPr>
                        <m:t>   5  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7797" y="4581128"/>
                <a:ext cx="7362517" cy="62281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HGW68T4R\MC900440446[2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1200" y="4589463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8955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9" grpId="0"/>
      <p:bldP spid="31" grpId="0" animBg="1"/>
      <p:bldP spid="37" grpId="0"/>
      <p:bldP spid="38" grpId="0"/>
      <p:bldP spid="39" grpId="0"/>
      <p:bldP spid="45" grpId="0"/>
      <p:bldP spid="50" grpId="0"/>
      <p:bldP spid="52" grpId="0"/>
      <p:bldP spid="53" grpId="0"/>
      <p:bldP spid="5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17407" y="982719"/>
            <a:ext cx="8671072" cy="5703010"/>
          </a:xfrm>
          <a:prstGeom prst="roundRect">
            <a:avLst>
              <a:gd name="adj" fmla="val 20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36861"/>
            <a:ext cx="8628477" cy="72784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67544" y="145718"/>
            <a:ext cx="7632848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Příklady na samostatné </a:t>
            </a:r>
            <a:r>
              <a:rPr lang="cs-CZ" sz="28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porcvičení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:</a:t>
            </a: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72103" y="1246436"/>
            <a:ext cx="7203146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Doplňte správné znaménko nerovnosti: 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467547" y="1854596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5 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2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3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7" y="1854596"/>
                <a:ext cx="2852971" cy="607220"/>
              </a:xfrm>
              <a:prstGeom prst="rect">
                <a:avLst/>
              </a:prstGeom>
              <a:blipFill rotWithShape="1">
                <a:blip r:embed="rId3"/>
                <a:stretch>
                  <a:fillRect l="-4487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467546" y="2452802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b)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12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2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6" y="2452802"/>
                <a:ext cx="2852971" cy="607220"/>
              </a:xfrm>
              <a:prstGeom prst="rect">
                <a:avLst/>
              </a:prstGeom>
              <a:blipFill rotWithShape="1">
                <a:blip r:embed="rId4"/>
                <a:stretch>
                  <a:fillRect l="-4487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467545" y="3011001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c) 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1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5 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−3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5" y="3011001"/>
                <a:ext cx="2852971" cy="607220"/>
              </a:xfrm>
              <a:prstGeom prst="rect">
                <a:avLst/>
              </a:prstGeom>
              <a:blipFill rotWithShape="1">
                <a:blip r:embed="rId5"/>
                <a:stretch>
                  <a:fillRect l="-4487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467544" y="3618221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d) 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4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4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3618221"/>
                <a:ext cx="2852971" cy="607220"/>
              </a:xfrm>
              <a:prstGeom prst="rect">
                <a:avLst/>
              </a:prstGeom>
              <a:blipFill rotWithShape="1">
                <a:blip r:embed="rId6"/>
                <a:stretch>
                  <a:fillRect l="-4487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467547" y="4261557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e)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  3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7" y="4261557"/>
                <a:ext cx="2852971" cy="607220"/>
              </a:xfrm>
              <a:prstGeom prst="rect">
                <a:avLst/>
              </a:prstGeom>
              <a:blipFill rotWithShape="1">
                <a:blip r:embed="rId7"/>
                <a:stretch>
                  <a:fillRect l="-4487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478384" y="4904893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g)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 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    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2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3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384" y="4904893"/>
                <a:ext cx="2852971" cy="607220"/>
              </a:xfrm>
              <a:prstGeom prst="rect">
                <a:avLst/>
              </a:prstGeom>
              <a:blipFill rotWithShape="1">
                <a:blip r:embed="rId8"/>
                <a:stretch>
                  <a:fillRect l="-4274"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467547" y="5535529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h)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85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84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7" y="5535529"/>
                <a:ext cx="2852971" cy="607220"/>
              </a:xfrm>
              <a:prstGeom prst="rect">
                <a:avLst/>
              </a:prstGeom>
              <a:blipFill rotWithShape="1">
                <a:blip r:embed="rId9"/>
                <a:stretch>
                  <a:fillRect l="-4487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3971458" y="1854596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i)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25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26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1458" y="1854596"/>
                <a:ext cx="2852971" cy="607220"/>
              </a:xfrm>
              <a:prstGeom prst="rect">
                <a:avLst/>
              </a:prstGeom>
              <a:blipFill rotWithShape="1">
                <a:blip r:embed="rId10"/>
                <a:stretch>
                  <a:fillRect l="-4274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3971457" y="2469069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j)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1457" y="2469069"/>
                <a:ext cx="2852971" cy="607220"/>
              </a:xfrm>
              <a:prstGeom prst="rect">
                <a:avLst/>
              </a:prstGeom>
              <a:blipFill rotWithShape="1">
                <a:blip r:embed="rId11"/>
                <a:stretch>
                  <a:fillRect l="-4274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3944197" y="3060022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k)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45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 45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44197" y="3060022"/>
                <a:ext cx="2852971" cy="607220"/>
              </a:xfrm>
              <a:prstGeom prst="rect">
                <a:avLst/>
              </a:prstGeom>
              <a:blipFill rotWithShape="1">
                <a:blip r:embed="rId12"/>
                <a:stretch>
                  <a:fillRect l="-4274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3909421" y="3621506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l)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−5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2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62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9421" y="3621506"/>
                <a:ext cx="2852971" cy="607220"/>
              </a:xfrm>
              <a:prstGeom prst="rect">
                <a:avLst/>
              </a:prstGeom>
              <a:blipFill rotWithShape="1">
                <a:blip r:embed="rId13"/>
                <a:stretch>
                  <a:fillRect l="-4274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3878837" y="4297673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m)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5 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−3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78837" y="4297673"/>
                <a:ext cx="2852971" cy="607220"/>
              </a:xfrm>
              <a:prstGeom prst="rect">
                <a:avLst/>
              </a:prstGeom>
              <a:blipFill rotWithShape="1">
                <a:blip r:embed="rId14"/>
                <a:stretch>
                  <a:fillRect l="-4274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3888585" y="4928309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n)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11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3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8585" y="4928309"/>
                <a:ext cx="2852971" cy="607220"/>
              </a:xfrm>
              <a:prstGeom prst="rect">
                <a:avLst/>
              </a:prstGeom>
              <a:blipFill rotWithShape="1">
                <a:blip r:embed="rId15"/>
                <a:stretch>
                  <a:fillRect l="-4487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3930009" y="5512113"/>
                <a:ext cx="2852971" cy="6072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o)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3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5 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4</m:t>
                    </m:r>
                    <m:r>
                      <a:rPr lang="cs-CZ" sz="2800" i="1" dirty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3</m:t>
                    </m:r>
                  </m:oMath>
                </a14:m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    </a:t>
                </a:r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30009" y="5512113"/>
                <a:ext cx="2852971" cy="607220"/>
              </a:xfrm>
              <a:prstGeom prst="rect">
                <a:avLst/>
              </a:prstGeom>
              <a:blipFill rotWithShape="1">
                <a:blip r:embed="rId16"/>
                <a:stretch>
                  <a:fillRect l="-4487" t="-9000" b="-1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Obdélník 27"/>
          <p:cNvSpPr/>
          <p:nvPr/>
        </p:nvSpPr>
        <p:spPr>
          <a:xfrm>
            <a:off x="1835696" y="1854596"/>
            <a:ext cx="432048" cy="467368"/>
          </a:xfrm>
          <a:prstGeom prst="rect">
            <a:avLst/>
          </a:prstGeom>
          <a:noFill/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835696" y="2484224"/>
            <a:ext cx="432048" cy="467368"/>
          </a:xfrm>
          <a:prstGeom prst="rect">
            <a:avLst/>
          </a:prstGeom>
          <a:noFill/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835813" y="3060022"/>
            <a:ext cx="432048" cy="467368"/>
          </a:xfrm>
          <a:prstGeom prst="rect">
            <a:avLst/>
          </a:prstGeom>
          <a:noFill/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835696" y="3691432"/>
            <a:ext cx="432048" cy="467368"/>
          </a:xfrm>
          <a:prstGeom prst="rect">
            <a:avLst/>
          </a:prstGeom>
          <a:noFill/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850490" y="4331483"/>
            <a:ext cx="432048" cy="467368"/>
          </a:xfrm>
          <a:prstGeom prst="rect">
            <a:avLst/>
          </a:prstGeom>
          <a:noFill/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850490" y="4928309"/>
            <a:ext cx="432048" cy="467368"/>
          </a:xfrm>
          <a:prstGeom prst="rect">
            <a:avLst/>
          </a:prstGeom>
          <a:noFill/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876007" y="5533393"/>
            <a:ext cx="432048" cy="467368"/>
          </a:xfrm>
          <a:prstGeom prst="rect">
            <a:avLst/>
          </a:prstGeom>
          <a:noFill/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181919" y="1854596"/>
            <a:ext cx="432048" cy="467368"/>
          </a:xfrm>
          <a:prstGeom prst="rect">
            <a:avLst/>
          </a:prstGeom>
          <a:noFill/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189063" y="2505381"/>
            <a:ext cx="432048" cy="467368"/>
          </a:xfrm>
          <a:prstGeom prst="rect">
            <a:avLst/>
          </a:prstGeom>
          <a:noFill/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189063" y="3097917"/>
            <a:ext cx="432048" cy="467368"/>
          </a:xfrm>
          <a:prstGeom prst="rect">
            <a:avLst/>
          </a:prstGeom>
          <a:noFill/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189063" y="3691432"/>
            <a:ext cx="432048" cy="467368"/>
          </a:xfrm>
          <a:prstGeom prst="rect">
            <a:avLst/>
          </a:prstGeom>
          <a:noFill/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189063" y="4297673"/>
            <a:ext cx="432048" cy="467368"/>
          </a:xfrm>
          <a:prstGeom prst="rect">
            <a:avLst/>
          </a:prstGeom>
          <a:noFill/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5189063" y="4928309"/>
            <a:ext cx="432048" cy="467368"/>
          </a:xfrm>
          <a:prstGeom prst="rect">
            <a:avLst/>
          </a:prstGeom>
          <a:noFill/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5196207" y="5533393"/>
            <a:ext cx="432048" cy="467368"/>
          </a:xfrm>
          <a:prstGeom prst="rect">
            <a:avLst/>
          </a:prstGeom>
          <a:noFill/>
          <a:ln w="317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5146689" y="4225441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6689" y="4225441"/>
                <a:ext cx="531084" cy="62281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1800972" y="2461273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0972" y="2461273"/>
                <a:ext cx="531084" cy="62281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Zástupný symbol pro obsah 2"/>
              <p:cNvSpPr>
                <a:spLocks noGrp="1"/>
              </p:cNvSpPr>
              <p:nvPr/>
            </p:nvSpPr>
            <p:spPr>
              <a:xfrm>
                <a:off x="1817087" y="5481685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17087" y="5481685"/>
                <a:ext cx="531084" cy="62281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Zástupný symbol pro obsah 2"/>
              <p:cNvSpPr>
                <a:spLocks noGrp="1"/>
              </p:cNvSpPr>
              <p:nvPr/>
            </p:nvSpPr>
            <p:spPr>
              <a:xfrm>
                <a:off x="5146689" y="3020195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6689" y="3020195"/>
                <a:ext cx="531084" cy="62281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Zástupný symbol pro obsah 2"/>
              <p:cNvSpPr>
                <a:spLocks noGrp="1"/>
              </p:cNvSpPr>
              <p:nvPr/>
            </p:nvSpPr>
            <p:spPr>
              <a:xfrm>
                <a:off x="5136461" y="4850587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6461" y="4850587"/>
                <a:ext cx="531084" cy="62281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Zástupný symbol pro obsah 2"/>
              <p:cNvSpPr>
                <a:spLocks noGrp="1"/>
              </p:cNvSpPr>
              <p:nvPr/>
            </p:nvSpPr>
            <p:spPr>
              <a:xfrm>
                <a:off x="1800972" y="1776874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0972" y="1776874"/>
                <a:ext cx="531084" cy="622812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Zástupný symbol pro obsah 2"/>
              <p:cNvSpPr>
                <a:spLocks noGrp="1"/>
              </p:cNvSpPr>
              <p:nvPr/>
            </p:nvSpPr>
            <p:spPr>
              <a:xfrm>
                <a:off x="1793184" y="3019984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3184" y="3019984"/>
                <a:ext cx="531084" cy="622812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1793184" y="4245140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3184" y="4245140"/>
                <a:ext cx="531084" cy="622812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Zástupný symbol pro obsah 2"/>
              <p:cNvSpPr>
                <a:spLocks noGrp="1"/>
              </p:cNvSpPr>
              <p:nvPr/>
            </p:nvSpPr>
            <p:spPr>
              <a:xfrm>
                <a:off x="1805884" y="4850587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5884" y="4850587"/>
                <a:ext cx="531084" cy="622812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Zástupný symbol pro obsah 2"/>
              <p:cNvSpPr>
                <a:spLocks noGrp="1"/>
              </p:cNvSpPr>
              <p:nvPr/>
            </p:nvSpPr>
            <p:spPr>
              <a:xfrm>
                <a:off x="5124919" y="1776874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4919" y="1776874"/>
                <a:ext cx="531084" cy="622812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Zástupný symbol pro obsah 2"/>
              <p:cNvSpPr>
                <a:spLocks noGrp="1"/>
              </p:cNvSpPr>
              <p:nvPr/>
            </p:nvSpPr>
            <p:spPr>
              <a:xfrm>
                <a:off x="5171374" y="2470694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71374" y="2470694"/>
                <a:ext cx="531084" cy="622812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Zástupný symbol pro obsah 2"/>
              <p:cNvSpPr>
                <a:spLocks noGrp="1"/>
              </p:cNvSpPr>
              <p:nvPr/>
            </p:nvSpPr>
            <p:spPr>
              <a:xfrm>
                <a:off x="5136031" y="3632435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6031" y="3632435"/>
                <a:ext cx="531084" cy="622812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1786178" y="3632435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6178" y="3632435"/>
                <a:ext cx="531084" cy="622812"/>
              </a:xfrm>
              <a:prstGeom prst="rect">
                <a:avLst/>
              </a:prstGeom>
              <a:blipFill rotWithShape="1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5124613" y="5455671"/>
                <a:ext cx="531084" cy="6228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2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</m:oMath>
                  </m:oMathPara>
                </a14:m>
                <a:endParaRPr lang="cs-CZ" sz="2800" b="1" spc="-12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24613" y="5455671"/>
                <a:ext cx="531084" cy="622812"/>
              </a:xfrm>
              <a:prstGeom prst="rect">
                <a:avLst/>
              </a:prstGeom>
              <a:blipFill rotWithShape="1">
                <a:blip r:embed="rId3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D1R1SU0N\MC900432481[1].wmf"/>
          <p:cNvPicPr>
            <a:picLocks noChangeAspect="1" noChangeArrowheads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1808" y="1509348"/>
            <a:ext cx="2029258" cy="2112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2558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4" y="982719"/>
            <a:ext cx="8928991" cy="5703010"/>
          </a:xfrm>
          <a:prstGeom prst="roundRect">
            <a:avLst>
              <a:gd name="adj" fmla="val 20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36861"/>
            <a:ext cx="8628477" cy="72784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67544" y="145718"/>
            <a:ext cx="7632848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Příklady na samostatné </a:t>
            </a:r>
            <a:r>
              <a:rPr lang="cs-CZ" sz="2800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porcvičení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:</a:t>
            </a: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32192" y="1235572"/>
            <a:ext cx="6746997" cy="1030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2.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Seřaďte čísla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vzestupně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 znázorněte na číselné ose čísla: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10; -8; 5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;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;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4; -7; 9; -3; 8; -6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374721" y="3645024"/>
            <a:ext cx="8370544" cy="1030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3.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Seřaďte čísla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sestupně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 znázorněte na číselné ose čísla: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7; -8; -3; -2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;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-4; 3; -9; -1; -5; 2; 0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374721" y="2175438"/>
            <a:ext cx="6213503" cy="1121006"/>
          </a:xfrm>
          <a:prstGeom prst="roundRect">
            <a:avLst>
              <a:gd name="adj" fmla="val 20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374720" y="4646364"/>
            <a:ext cx="6213503" cy="1121006"/>
          </a:xfrm>
          <a:prstGeom prst="roundRect">
            <a:avLst>
              <a:gd name="adj" fmla="val 20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0" name="Zástupný symbol pro obsah 2"/>
          <p:cNvSpPr>
            <a:spLocks noGrp="1"/>
          </p:cNvSpPr>
          <p:nvPr/>
        </p:nvSpPr>
        <p:spPr>
          <a:xfrm>
            <a:off x="959520" y="2470408"/>
            <a:ext cx="4680520" cy="69528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-8; -7; -6; -3; 2; 4; 8; 9; 10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42" name="Zástupný symbol pro obsah 2"/>
          <p:cNvSpPr>
            <a:spLocks noGrp="1"/>
          </p:cNvSpPr>
          <p:nvPr/>
        </p:nvSpPr>
        <p:spPr>
          <a:xfrm>
            <a:off x="959520" y="4925079"/>
            <a:ext cx="4680520" cy="69528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7; 3; 2; 0; -1; -3; -4; -5; -8; -9 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5122" name="Picture 2" descr="C:\Users\spravce\AppData\Local\Microsoft\Windows\Temporary Internet Files\Content.IE5\BL96J1IA\MC9004404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9189" y="1596877"/>
            <a:ext cx="1828800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3619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37" grpId="0"/>
      <p:bldP spid="40" grpId="0"/>
      <p:bldP spid="4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49423" y="3320988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821891" y="4149080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95213" y="866676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51755" y="2528900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88689" y="1693528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802667" y="5013176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91667" y="5805264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59418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670102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1977</TotalTime>
  <Words>711</Words>
  <Application>Microsoft Office PowerPoint</Application>
  <PresentationFormat>Předvádění na obrazovce (4:3)</PresentationFormat>
  <Paragraphs>125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Tvrdý obal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318</cp:revision>
  <dcterms:created xsi:type="dcterms:W3CDTF">2012-04-23T18:25:05Z</dcterms:created>
  <dcterms:modified xsi:type="dcterms:W3CDTF">2013-03-24T09:07:34Z</dcterms:modified>
</cp:coreProperties>
</file>