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1"/>
  </p:notesMasterIdLst>
  <p:sldIdLst>
    <p:sldId id="278" r:id="rId2"/>
    <p:sldId id="258" r:id="rId3"/>
    <p:sldId id="288" r:id="rId4"/>
    <p:sldId id="302" r:id="rId5"/>
    <p:sldId id="303" r:id="rId6"/>
    <p:sldId id="291" r:id="rId7"/>
    <p:sldId id="305" r:id="rId8"/>
    <p:sldId id="306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84FD482E-D16F-4491-9532-CDA14E605EC5}">
          <p14:sldIdLst>
            <p14:sldId id="278"/>
            <p14:sldId id="258"/>
            <p14:sldId id="288"/>
            <p14:sldId id="302"/>
            <p14:sldId id="303"/>
            <p14:sldId id="291"/>
          </p14:sldIdLst>
        </p14:section>
        <p14:section name="Oddíl bez názvu" id="{1AB13444-8981-4B91-8D5E-512D7BCF711A}">
          <p14:sldIdLst>
            <p14:sldId id="305"/>
            <p14:sldId id="306"/>
            <p14:sldId id="26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58" autoAdjust="0"/>
    <p:restoredTop sz="94660"/>
  </p:normalViewPr>
  <p:slideViewPr>
    <p:cSldViewPr>
      <p:cViewPr>
        <p:scale>
          <a:sx n="60" d="100"/>
          <a:sy n="60" d="100"/>
        </p:scale>
        <p:origin x="-84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E449B2-ECD2-41A9-8BE0-AB75C6D76E0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FE6C51-5BB2-416E-AC9E-44F0A32DF3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3722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image" Target="../media/image12.png"/><Relationship Id="rId7" Type="http://schemas.openxmlformats.org/officeDocument/2006/relationships/image" Target="../media/image15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7" Type="http://schemas.openxmlformats.org/officeDocument/2006/relationships/image" Target="../media/image23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Relationship Id="rId9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7" Type="http://schemas.openxmlformats.org/officeDocument/2006/relationships/image" Target="../media/image27.png"/><Relationship Id="rId2" Type="http://schemas.openxmlformats.org/officeDocument/2006/relationships/image" Target="../media/image2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30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130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686508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/>
              <a:t>: </a:t>
            </a:r>
            <a:r>
              <a:rPr lang="cs-CZ" sz="2800" smtClean="0"/>
              <a:t>VY_32_INOVACE_02_14_M7_Hanak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4463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229742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TÉMA</a:t>
            </a:r>
            <a:r>
              <a:rPr lang="cs-CZ" sz="2800" dirty="0"/>
              <a:t>: </a:t>
            </a:r>
            <a:r>
              <a:rPr lang="cs-CZ" sz="2800" dirty="0" smtClean="0"/>
              <a:t>Zlomky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</a:t>
            </a:r>
            <a:r>
              <a:rPr lang="cs-CZ" sz="1600"/>
              <a:t>: </a:t>
            </a:r>
            <a:r>
              <a:rPr lang="cs-CZ" sz="160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323178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OBSAH</a:t>
            </a:r>
            <a:r>
              <a:rPr lang="cs-CZ" sz="2800" dirty="0"/>
              <a:t>: </a:t>
            </a:r>
            <a:r>
              <a:rPr lang="cs-CZ" sz="2800" dirty="0" smtClean="0"/>
              <a:t>Slovní úlohy</a:t>
            </a:r>
            <a:endParaRPr lang="cs-CZ" sz="28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8103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3173" y="980728"/>
            <a:ext cx="8609307" cy="5400600"/>
          </a:xfrm>
          <a:prstGeom prst="roundRect">
            <a:avLst>
              <a:gd name="adj" fmla="val 6591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203848" y="-5928"/>
            <a:ext cx="2880320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67544" y="1244152"/>
            <a:ext cx="7992888" cy="487375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/>
              <a:t>V této hodině ukážeme řešení jednoduchých slovních úloh. Na </a:t>
            </a:r>
            <a:r>
              <a:rPr lang="cs-CZ" sz="1800" dirty="0"/>
              <a:t>začátku jsou řešené tři typy úloh a v další části jsou příklady</a:t>
            </a:r>
            <a:r>
              <a:rPr lang="cs-CZ" sz="1800" dirty="0"/>
              <a:t> </a:t>
            </a:r>
            <a:r>
              <a:rPr lang="cs-CZ" sz="1800" dirty="0"/>
              <a:t>k samostatnému procvičení, ke kterým je uvedeno i správné řešení.</a:t>
            </a:r>
          </a:p>
          <a:p>
            <a:pPr algn="just"/>
            <a:r>
              <a:rPr lang="cs-CZ" sz="1800" dirty="0"/>
              <a:t> </a:t>
            </a:r>
            <a:r>
              <a:rPr lang="cs-CZ" sz="1800" dirty="0"/>
              <a:t>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/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/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</a:r>
          </a:p>
          <a:p>
            <a:pPr algn="just"/>
            <a:endParaRPr lang="cs-CZ" sz="1800" dirty="0"/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8243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Obdélník 31"/>
          <p:cNvSpPr/>
          <p:nvPr/>
        </p:nvSpPr>
        <p:spPr>
          <a:xfrm>
            <a:off x="179512" y="116631"/>
            <a:ext cx="8712968" cy="648644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179512" y="626924"/>
            <a:ext cx="8712968" cy="99164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362241" y="2153799"/>
            <a:ext cx="8347510" cy="4278565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23528" y="642444"/>
                <a:ext cx="8568952" cy="79900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Jedna hodina má 60 minut. Kolik minut je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𝟕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𝟏𝟐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 hodiny ? </a:t>
                </a:r>
                <a:endParaRPr lang="cs-CZ" sz="2800" b="1" dirty="0">
                  <a:solidFill>
                    <a:schemeClr val="accent1">
                      <a:lumMod val="50000"/>
                    </a:schemeClr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528" y="642444"/>
                <a:ext cx="8568952" cy="799001"/>
              </a:xfrm>
              <a:prstGeom prst="rect">
                <a:avLst/>
              </a:prstGeom>
              <a:blipFill rotWithShape="1">
                <a:blip r:embed="rId2"/>
                <a:stretch>
                  <a:fillRect l="-1991" r="-1280" b="-114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179512" y="1600838"/>
            <a:ext cx="1359668" cy="523220"/>
          </a:xfrm>
          <a:prstGeom prst="rect">
            <a:avLst/>
          </a:prstGeom>
          <a:solidFill>
            <a:srgbClr val="0070C0"/>
          </a:solidFill>
          <a:ln w="19050"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Řešení:</a:t>
            </a:r>
            <a:endParaRPr lang="cs-CZ" sz="2800" dirty="0">
              <a:solidFill>
                <a:srgbClr val="FFFF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1950354" y="2246897"/>
                <a:ext cx="736066" cy="78380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𝟏𝟐</m:t>
                          </m:r>
                        </m:num>
                        <m:den>
                          <m:r>
                            <a:rPr lang="cs-CZ" sz="24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𝟏𝟐</m:t>
                          </m:r>
                        </m:den>
                      </m:f>
                    </m:oMath>
                  </m:oMathPara>
                </a14:m>
                <a:endParaRPr lang="cs-CZ" sz="24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50354" y="2246897"/>
                <a:ext cx="736066" cy="78380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TextovéPole 18"/>
          <p:cNvSpPr txBox="1"/>
          <p:nvPr/>
        </p:nvSpPr>
        <p:spPr>
          <a:xfrm>
            <a:off x="179512" y="116632"/>
            <a:ext cx="8712968" cy="523220"/>
          </a:xfrm>
          <a:prstGeom prst="rect">
            <a:avLst/>
          </a:prstGeom>
          <a:solidFill>
            <a:srgbClr val="0070C0"/>
          </a:solidFill>
          <a:ln w="1905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Výpočet části z celku</a:t>
            </a:r>
            <a:endParaRPr lang="cs-CZ" sz="2800" dirty="0">
              <a:solidFill>
                <a:srgbClr val="FFFF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74814" y="2377189"/>
            <a:ext cx="1214174" cy="523220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celek :</a:t>
            </a:r>
            <a:endParaRPr lang="cs-CZ" sz="2800" b="1" i="1" dirty="0">
              <a:solidFill>
                <a:srgbClr val="FFFF00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41762" y="3381873"/>
            <a:ext cx="1080278" cy="523220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část :</a:t>
            </a:r>
            <a:endParaRPr lang="cs-CZ" sz="2800" b="1" i="1" dirty="0">
              <a:solidFill>
                <a:srgbClr val="FFFF00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1960428" y="3201711"/>
                <a:ext cx="736066" cy="78136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𝟕</m:t>
                          </m:r>
                        </m:num>
                        <m:den>
                          <m:r>
                            <a:rPr lang="cs-CZ" sz="24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𝟏𝟐</m:t>
                          </m:r>
                        </m:den>
                      </m:f>
                    </m:oMath>
                  </m:oMathPara>
                </a14:m>
                <a:endParaRPr lang="cs-CZ" sz="24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60428" y="3201711"/>
                <a:ext cx="736066" cy="781368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TextovéPole 24"/>
          <p:cNvSpPr txBox="1"/>
          <p:nvPr/>
        </p:nvSpPr>
        <p:spPr>
          <a:xfrm>
            <a:off x="2473179" y="2394698"/>
            <a:ext cx="2952328" cy="523220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800" b="1" i="1" dirty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· · </a:t>
            </a:r>
            <a:r>
              <a:rPr lang="cs-CZ" sz="2800" b="1" i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·</a:t>
            </a:r>
            <a:r>
              <a:rPr lang="cs-CZ" sz="2800" b="1" i="1" dirty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· · ·</a:t>
            </a:r>
            <a:r>
              <a:rPr lang="cs-CZ" sz="2800" b="1" i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 60  minut</a:t>
            </a:r>
            <a:endParaRPr lang="cs-CZ" sz="2800" b="1" i="1" dirty="0">
              <a:solidFill>
                <a:srgbClr val="FFFF00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473179" y="3349390"/>
            <a:ext cx="4608512" cy="523220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800" b="1" i="1" dirty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· · · </a:t>
            </a:r>
            <a:r>
              <a:rPr lang="cs-CZ" sz="2800" b="1" i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· · · ·  x  minut</a:t>
            </a:r>
            <a:endParaRPr lang="cs-CZ" sz="2800" b="1" i="1" dirty="0">
              <a:solidFill>
                <a:srgbClr val="FFFF00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456004" y="4320261"/>
            <a:ext cx="3024336" cy="523220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800" b="1" i="1" dirty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· · · · · · </a:t>
            </a:r>
            <a:r>
              <a:rPr lang="cs-CZ" sz="2800" b="1" i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· </a:t>
            </a:r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60 : 12</a:t>
            </a:r>
            <a:endParaRPr lang="cs-CZ" sz="2800" b="1" dirty="0">
              <a:solidFill>
                <a:srgbClr val="FFFF00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530910" y="4061929"/>
            <a:ext cx="4149102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1965015" y="4174265"/>
                <a:ext cx="736066" cy="78380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𝟏𝟐</m:t>
                          </m:r>
                        </m:den>
                      </m:f>
                    </m:oMath>
                  </m:oMathPara>
                </a14:m>
                <a:endParaRPr lang="cs-CZ" sz="24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65015" y="4174265"/>
                <a:ext cx="736066" cy="78380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4" name="TextovéPole 33"/>
          <p:cNvSpPr txBox="1"/>
          <p:nvPr/>
        </p:nvSpPr>
        <p:spPr>
          <a:xfrm>
            <a:off x="4726882" y="4349434"/>
            <a:ext cx="2107950" cy="523220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= 5 minut</a:t>
            </a:r>
            <a:endParaRPr lang="cs-CZ" sz="2800" b="1" dirty="0">
              <a:solidFill>
                <a:srgbClr val="FFFF00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1992376" y="5111438"/>
                <a:ext cx="736066" cy="78136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𝟕</m:t>
                          </m:r>
                        </m:num>
                        <m:den>
                          <m:r>
                            <a:rPr lang="cs-CZ" sz="24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𝟏𝟐</m:t>
                          </m:r>
                        </m:den>
                      </m:f>
                    </m:oMath>
                  </m:oMathPara>
                </a14:m>
                <a:endParaRPr lang="cs-CZ" sz="24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92376" y="5111438"/>
                <a:ext cx="736066" cy="781368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6" name="TextovéPole 35"/>
          <p:cNvSpPr txBox="1"/>
          <p:nvPr/>
        </p:nvSpPr>
        <p:spPr>
          <a:xfrm>
            <a:off x="2560564" y="5240512"/>
            <a:ext cx="3384376" cy="523220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800" b="1" i="1" dirty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· · · · · · · </a:t>
            </a:r>
            <a:r>
              <a:rPr lang="cs-CZ" sz="2800" b="1" i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5 ·  7</a:t>
            </a:r>
            <a:endParaRPr lang="cs-CZ" sz="2800" b="1" dirty="0">
              <a:solidFill>
                <a:srgbClr val="FFFF00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4439098" y="5240512"/>
            <a:ext cx="2429890" cy="523220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= 35 minut</a:t>
            </a:r>
            <a:endParaRPr lang="cs-CZ" sz="2800" b="1" dirty="0">
              <a:solidFill>
                <a:srgbClr val="FFFF00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641762" y="5889442"/>
            <a:ext cx="7686252" cy="523220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Sedm dvanáctin z hodiny je 35 minut.</a:t>
            </a:r>
            <a:endParaRPr lang="cs-CZ" sz="2800" b="1" i="1" dirty="0">
              <a:solidFill>
                <a:srgbClr val="FFFF00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1" name="Obdélníkový popisek 30"/>
          <p:cNvSpPr/>
          <p:nvPr/>
        </p:nvSpPr>
        <p:spPr>
          <a:xfrm>
            <a:off x="3172896" y="5213044"/>
            <a:ext cx="4680519" cy="783804"/>
          </a:xfrm>
          <a:prstGeom prst="wedgeRectCallout">
            <a:avLst>
              <a:gd name="adj1" fmla="val -63414"/>
              <a:gd name="adj2" fmla="val -731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rgbClr val="C00000"/>
                </a:solidFill>
              </a:rPr>
              <a:t>Vypočítáme danou část celku</a:t>
            </a:r>
            <a:r>
              <a:rPr lang="cs-CZ" sz="2800" dirty="0" smtClean="0">
                <a:solidFill>
                  <a:srgbClr val="C00000"/>
                </a:solidFill>
              </a:rPr>
              <a:t>.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40" name="Obdélníkový popisek 39"/>
          <p:cNvSpPr/>
          <p:nvPr/>
        </p:nvSpPr>
        <p:spPr>
          <a:xfrm>
            <a:off x="3140080" y="4171436"/>
            <a:ext cx="4680519" cy="783804"/>
          </a:xfrm>
          <a:prstGeom prst="wedgeRectCallout">
            <a:avLst>
              <a:gd name="adj1" fmla="val -63414"/>
              <a:gd name="adj2" fmla="val -731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rgbClr val="C00000"/>
                </a:solidFill>
              </a:rPr>
              <a:t>Vypočítáme jeden díl z celku</a:t>
            </a:r>
            <a:r>
              <a:rPr lang="cs-CZ" sz="2800" dirty="0" smtClean="0">
                <a:solidFill>
                  <a:srgbClr val="C00000"/>
                </a:solidFill>
              </a:rPr>
              <a:t>.</a:t>
            </a:r>
            <a:endParaRPr lang="cs-CZ" sz="2800" dirty="0">
              <a:solidFill>
                <a:srgbClr val="C00000"/>
              </a:solidFill>
            </a:endParaRPr>
          </a:p>
        </p:txBody>
      </p:sp>
      <p:pic>
        <p:nvPicPr>
          <p:cNvPr id="5122" name="Picture 2" descr="C:\Users\spravce\AppData\Local\Microsoft\Windows\Temporary Internet Files\Content.IE5\D1R1SU0N\MC900440446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1472" y="1618571"/>
            <a:ext cx="2022878" cy="2152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6908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28" grpId="0"/>
      <p:bldP spid="19" grpId="0" animBg="1"/>
      <p:bldP spid="20" grpId="0"/>
      <p:bldP spid="21" grpId="0"/>
      <p:bldP spid="22" grpId="0"/>
      <p:bldP spid="25" grpId="0"/>
      <p:bldP spid="26" grpId="0"/>
      <p:bldP spid="27" grpId="0"/>
      <p:bldP spid="29" grpId="0"/>
      <p:bldP spid="34" grpId="0"/>
      <p:bldP spid="35" grpId="0"/>
      <p:bldP spid="36" grpId="0"/>
      <p:bldP spid="38" grpId="0"/>
      <p:bldP spid="39" grpId="0"/>
      <p:bldP spid="31" grpId="0" animBg="1"/>
      <p:bldP spid="31" grpId="1" animBg="1"/>
      <p:bldP spid="40" grpId="0" animBg="1"/>
      <p:bldP spid="40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16631"/>
            <a:ext cx="8712968" cy="6552729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79512" y="626924"/>
            <a:ext cx="8712968" cy="107388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28581" y="2214961"/>
            <a:ext cx="8347510" cy="4278565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57181" y="623427"/>
                <a:ext cx="8568952" cy="9951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V pytlíku jsou černé a bílé kuličky. Černých kuliček je 72, což je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𝟗</m:t>
                        </m:r>
                      </m:num>
                      <m:den>
                        <m:r>
                          <a:rPr lang="cs-CZ" sz="24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𝟏𝟗</m:t>
                        </m:r>
                      </m:den>
                    </m:f>
                  </m:oMath>
                </a14:m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z celkového počtu. Kolik je v pytlíku celkem kuliček ? </a:t>
                </a:r>
                <a:endParaRPr lang="cs-CZ" sz="2400" b="1" dirty="0">
                  <a:solidFill>
                    <a:schemeClr val="accent1">
                      <a:lumMod val="50000"/>
                    </a:schemeClr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7181" y="623427"/>
                <a:ext cx="8568952" cy="995144"/>
              </a:xfrm>
              <a:prstGeom prst="rect">
                <a:avLst/>
              </a:prstGeom>
              <a:blipFill rotWithShape="1">
                <a:blip r:embed="rId2"/>
                <a:stretch>
                  <a:fillRect l="-1423" t="-6707" b="-792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151012" y="1647196"/>
            <a:ext cx="1359668" cy="523220"/>
          </a:xfrm>
          <a:prstGeom prst="rect">
            <a:avLst/>
          </a:prstGeom>
          <a:solidFill>
            <a:srgbClr val="0070C0"/>
          </a:solidFill>
          <a:ln w="19050"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Řešení:</a:t>
            </a:r>
            <a:endParaRPr lang="cs-CZ" sz="2800" dirty="0">
              <a:solidFill>
                <a:srgbClr val="FFFF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916694" y="2308059"/>
                <a:ext cx="736066" cy="78380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𝟗</m:t>
                          </m:r>
                        </m:num>
                        <m:den>
                          <m:r>
                            <a:rPr lang="cs-CZ" sz="24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𝟏𝟗</m:t>
                          </m:r>
                        </m:den>
                      </m:f>
                    </m:oMath>
                  </m:oMathPara>
                </a14:m>
                <a:endParaRPr lang="cs-CZ" sz="24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16694" y="2308059"/>
                <a:ext cx="736066" cy="78380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179512" y="116632"/>
            <a:ext cx="8712968" cy="523220"/>
          </a:xfrm>
          <a:prstGeom prst="rect">
            <a:avLst/>
          </a:prstGeom>
          <a:solidFill>
            <a:srgbClr val="0070C0"/>
          </a:solidFill>
          <a:ln w="1905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Výpočet  celku z části</a:t>
            </a:r>
            <a:endParaRPr lang="cs-CZ" sz="2800" dirty="0">
              <a:solidFill>
                <a:srgbClr val="FFFF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1450" y="3421490"/>
            <a:ext cx="1214174" cy="523220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celek :</a:t>
            </a:r>
            <a:endParaRPr lang="cs-CZ" sz="2800" b="1" i="1" dirty="0">
              <a:solidFill>
                <a:srgbClr val="FFFF00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96346" y="2487422"/>
            <a:ext cx="1080278" cy="523220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část :</a:t>
            </a:r>
            <a:endParaRPr lang="cs-CZ" sz="2800" b="1" i="1" dirty="0">
              <a:solidFill>
                <a:srgbClr val="FFFF00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926768" y="3262873"/>
                <a:ext cx="736066" cy="78380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𝟏𝟗</m:t>
                          </m:r>
                        </m:num>
                        <m:den>
                          <m:r>
                            <a:rPr lang="cs-CZ" sz="24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𝟏𝟗</m:t>
                          </m:r>
                        </m:den>
                      </m:f>
                    </m:oMath>
                  </m:oMathPara>
                </a14:m>
                <a:endParaRPr lang="cs-CZ" sz="24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26768" y="3262873"/>
                <a:ext cx="736066" cy="78380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2475880" y="2463751"/>
            <a:ext cx="3490044" cy="523220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800" b="1" i="1" dirty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· · · · · · </a:t>
            </a:r>
            <a:r>
              <a:rPr lang="cs-CZ" sz="2800" b="1" i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72  kuliček</a:t>
            </a:r>
            <a:endParaRPr lang="cs-CZ" sz="2800" b="1" i="1" dirty="0">
              <a:solidFill>
                <a:srgbClr val="FFFF00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436812" y="3409550"/>
            <a:ext cx="3057996" cy="523220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800" b="1" i="1" dirty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· · · · · · </a:t>
            </a:r>
            <a:r>
              <a:rPr lang="cs-CZ" sz="2800" b="1" i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x  kuliček</a:t>
            </a:r>
            <a:endParaRPr lang="cs-CZ" sz="2800" b="1" i="1" dirty="0">
              <a:solidFill>
                <a:srgbClr val="FFFF00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475880" y="4381423"/>
            <a:ext cx="2867744" cy="523220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800" b="1" i="1" dirty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· · · · · · </a:t>
            </a:r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72  :  9</a:t>
            </a:r>
            <a:endParaRPr lang="cs-CZ" sz="2800" b="1" dirty="0">
              <a:solidFill>
                <a:srgbClr val="FFFF00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497250" y="4123091"/>
            <a:ext cx="4149102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1931355" y="4235427"/>
                <a:ext cx="736066" cy="78380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𝟏𝟗</m:t>
                          </m:r>
                        </m:den>
                      </m:f>
                    </m:oMath>
                  </m:oMathPara>
                </a14:m>
                <a:endParaRPr lang="cs-CZ" sz="24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31355" y="4235427"/>
                <a:ext cx="736066" cy="78380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TextovéPole 17"/>
          <p:cNvSpPr txBox="1"/>
          <p:nvPr/>
        </p:nvSpPr>
        <p:spPr>
          <a:xfrm>
            <a:off x="4460356" y="4381423"/>
            <a:ext cx="2429642" cy="523220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= 8 kuliček</a:t>
            </a:r>
            <a:endParaRPr lang="cs-CZ" sz="2800" b="1" dirty="0">
              <a:solidFill>
                <a:srgbClr val="FFFF00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1958716" y="5172600"/>
                <a:ext cx="736066" cy="78380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𝟏𝟗</m:t>
                          </m:r>
                        </m:num>
                        <m:den>
                          <m:r>
                            <a:rPr lang="cs-CZ" sz="24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𝟏𝟗</m:t>
                          </m:r>
                        </m:den>
                      </m:f>
                    </m:oMath>
                  </m:oMathPara>
                </a14:m>
                <a:endParaRPr lang="cs-CZ" sz="24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58716" y="5172600"/>
                <a:ext cx="736066" cy="78380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TextovéPole 19"/>
          <p:cNvSpPr txBox="1"/>
          <p:nvPr/>
        </p:nvSpPr>
        <p:spPr>
          <a:xfrm>
            <a:off x="2475880" y="5273740"/>
            <a:ext cx="2817118" cy="523220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800" b="1" i="1" dirty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· · · · · · </a:t>
            </a:r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19  ·  8</a:t>
            </a:r>
            <a:endParaRPr lang="cs-CZ" sz="2800" b="1" dirty="0">
              <a:solidFill>
                <a:srgbClr val="FFFF00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502584" y="5302892"/>
            <a:ext cx="2463550" cy="523220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= 152 kuliček</a:t>
            </a:r>
            <a:endParaRPr lang="cs-CZ" sz="2800" b="1" dirty="0">
              <a:solidFill>
                <a:srgbClr val="FFFF00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65339" y="5938008"/>
            <a:ext cx="7686252" cy="523220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V pytlíku je celkem 152 kuliček.</a:t>
            </a:r>
            <a:endParaRPr lang="cs-CZ" sz="2800" b="1" i="1" dirty="0">
              <a:solidFill>
                <a:srgbClr val="FFFF00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3" name="Obdélníkový popisek 22"/>
          <p:cNvSpPr/>
          <p:nvPr/>
        </p:nvSpPr>
        <p:spPr>
          <a:xfrm>
            <a:off x="3154548" y="4251131"/>
            <a:ext cx="4680519" cy="783804"/>
          </a:xfrm>
          <a:prstGeom prst="wedgeRectCallout">
            <a:avLst>
              <a:gd name="adj1" fmla="val -63414"/>
              <a:gd name="adj2" fmla="val -731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Vypočítáme jeden díl z celku.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24" name="Obdélníkový popisek 23"/>
          <p:cNvSpPr/>
          <p:nvPr/>
        </p:nvSpPr>
        <p:spPr>
          <a:xfrm>
            <a:off x="3154548" y="5259190"/>
            <a:ext cx="4680519" cy="783804"/>
          </a:xfrm>
          <a:prstGeom prst="wedgeRectCallout">
            <a:avLst>
              <a:gd name="adj1" fmla="val -63414"/>
              <a:gd name="adj2" fmla="val -731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Vypočítáme celek.</a:t>
            </a:r>
            <a:endParaRPr lang="cs-CZ" sz="2800" dirty="0">
              <a:solidFill>
                <a:srgbClr val="C00000"/>
              </a:solidFill>
            </a:endParaRPr>
          </a:p>
        </p:txBody>
      </p:sp>
      <p:pic>
        <p:nvPicPr>
          <p:cNvPr id="4098" name="Picture 2" descr="C:\Users\spravce\AppData\Local\Microsoft\Windows\Temporary Internet Files\Content.IE5\D1R1SU0N\MC900440446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1734" y="1871663"/>
            <a:ext cx="1828800" cy="1946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2474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/>
      <p:bldP spid="9" grpId="0" animBg="1"/>
      <p:bldP spid="10" grpId="0"/>
      <p:bldP spid="11" grpId="0"/>
      <p:bldP spid="12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  <p:bldP spid="22" grpId="0"/>
      <p:bldP spid="23" grpId="0" animBg="1"/>
      <p:bldP spid="23" grpId="1" animBg="1"/>
      <p:bldP spid="24" grpId="0" animBg="1"/>
      <p:bldP spid="24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16631"/>
            <a:ext cx="8712968" cy="6264697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79512" y="626924"/>
            <a:ext cx="8712968" cy="107388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62241" y="2492896"/>
            <a:ext cx="8347510" cy="3672408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8581" y="693089"/>
            <a:ext cx="864796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V sáčku je 120 bonbónů. Pepa dostal 75 bonbónů. Jakou část bonbónů dostal? 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9479" y="1732052"/>
            <a:ext cx="1359668" cy="523220"/>
          </a:xfrm>
          <a:prstGeom prst="rect">
            <a:avLst/>
          </a:prstGeom>
          <a:solidFill>
            <a:srgbClr val="0070C0"/>
          </a:solidFill>
          <a:ln w="19050"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Řešení:</a:t>
            </a:r>
            <a:endParaRPr lang="cs-CZ" sz="2800" dirty="0">
              <a:solidFill>
                <a:srgbClr val="FFFF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79512" y="116632"/>
            <a:ext cx="8712968" cy="523220"/>
          </a:xfrm>
          <a:prstGeom prst="rect">
            <a:avLst/>
          </a:prstGeom>
          <a:solidFill>
            <a:srgbClr val="0070C0"/>
          </a:solidFill>
          <a:ln w="1905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Výpočet zlomku – vyjádření části pomocí zlomku</a:t>
            </a:r>
            <a:endParaRPr lang="cs-CZ" sz="2800" dirty="0">
              <a:solidFill>
                <a:srgbClr val="FFFF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01280" y="2647571"/>
            <a:ext cx="1214174" cy="523220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celek :</a:t>
            </a:r>
            <a:endParaRPr lang="cs-CZ" sz="2800" b="1" i="1" dirty="0">
              <a:solidFill>
                <a:srgbClr val="FFFF00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35176" y="3260353"/>
            <a:ext cx="1080278" cy="523220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část :</a:t>
            </a:r>
            <a:endParaRPr lang="cs-CZ" sz="2800" b="1" i="1" dirty="0">
              <a:solidFill>
                <a:srgbClr val="FFFF00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828575" y="2661565"/>
            <a:ext cx="2491247" cy="523220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120  bonbónů</a:t>
            </a:r>
            <a:endParaRPr lang="cs-CZ" sz="2800" b="1" i="1" dirty="0">
              <a:solidFill>
                <a:srgbClr val="FFFF00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828574" y="3246516"/>
            <a:ext cx="2579691" cy="523220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75   bonbónů</a:t>
            </a:r>
            <a:endParaRPr lang="cs-CZ" sz="2800" b="1" i="1" dirty="0">
              <a:solidFill>
                <a:srgbClr val="FFFF00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530910" y="3946419"/>
            <a:ext cx="4149102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1828574" y="4095377"/>
                <a:ext cx="736066" cy="91057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𝟕𝟓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𝟏𝟐𝟎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28574" y="4095377"/>
                <a:ext cx="736066" cy="91057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416962" y="5235033"/>
                <a:ext cx="7686252" cy="811119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r>
                  <a:rPr lang="cs-CZ" sz="2800" b="1" i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Pepa dostal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r>
                  <a:rPr lang="cs-CZ" sz="2800" b="1" i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 všech bonbónů.</a:t>
                </a:r>
                <a:endParaRPr lang="cs-CZ" sz="2800" b="1" i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6962" y="5235033"/>
                <a:ext cx="7686252" cy="81111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Obdélníkový popisek 23"/>
          <p:cNvSpPr/>
          <p:nvPr/>
        </p:nvSpPr>
        <p:spPr>
          <a:xfrm>
            <a:off x="3118419" y="5084519"/>
            <a:ext cx="3380680" cy="783804"/>
          </a:xfrm>
          <a:prstGeom prst="wedgeRectCallout">
            <a:avLst>
              <a:gd name="adj1" fmla="val -67171"/>
              <a:gd name="adj2" fmla="val -54201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Zlomek zkrátíme na základní tvar.</a:t>
            </a:r>
            <a:endParaRPr lang="cs-CZ" sz="2800" dirty="0">
              <a:solidFill>
                <a:srgbClr val="C0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2705427" y="4120321"/>
                <a:ext cx="1257778" cy="907749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05427" y="4120321"/>
                <a:ext cx="1257778" cy="907749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3734988" y="4148365"/>
                <a:ext cx="1257778" cy="93615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𝟖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34988" y="4148365"/>
                <a:ext cx="1257778" cy="93615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3" name="Obdélníkový popisek 22"/>
          <p:cNvSpPr/>
          <p:nvPr/>
        </p:nvSpPr>
        <p:spPr>
          <a:xfrm>
            <a:off x="3353068" y="4095377"/>
            <a:ext cx="4907826" cy="783804"/>
          </a:xfrm>
          <a:prstGeom prst="wedgeRectCallout">
            <a:avLst>
              <a:gd name="adj1" fmla="val -63414"/>
              <a:gd name="adj2" fmla="val -731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Vyjádříme poměr části a celku.</a:t>
            </a:r>
            <a:endParaRPr lang="cs-CZ" sz="2800" dirty="0">
              <a:solidFill>
                <a:srgbClr val="C00000"/>
              </a:solidFill>
            </a:endParaRPr>
          </a:p>
        </p:txBody>
      </p:sp>
      <p:pic>
        <p:nvPicPr>
          <p:cNvPr id="3074" name="Picture 2" descr="C:\Users\spravce\AppData\Local\Microsoft\Windows\Temporary Internet Files\Content.IE5\HGW68T4R\MC900440450[3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4414" y="1266446"/>
            <a:ext cx="182880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1739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9" grpId="0" animBg="1"/>
      <p:bldP spid="10" grpId="0"/>
      <p:bldP spid="11" grpId="0"/>
      <p:bldP spid="13" grpId="0"/>
      <p:bldP spid="14" grpId="0"/>
      <p:bldP spid="17" grpId="0"/>
      <p:bldP spid="22" grpId="0"/>
      <p:bldP spid="24" grpId="0" animBg="1"/>
      <p:bldP spid="24" grpId="1" animBg="1"/>
      <p:bldP spid="25" grpId="0"/>
      <p:bldP spid="26" grpId="0"/>
      <p:bldP spid="23" grpId="0" animBg="1"/>
      <p:bldP spid="23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Obdélník 15"/>
          <p:cNvSpPr/>
          <p:nvPr/>
        </p:nvSpPr>
        <p:spPr>
          <a:xfrm>
            <a:off x="218316" y="93122"/>
            <a:ext cx="8674163" cy="652239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187583" y="1131559"/>
            <a:ext cx="8689095" cy="123469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202514" y="1131558"/>
                <a:ext cx="8674163" cy="12657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rgbClr val="00206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1) Z 32 vylíhlých kuřat byly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rgbClr val="00206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 tmavých. Kolik bylo tmavých kuřat?</a:t>
                </a:r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2514" y="1131558"/>
                <a:ext cx="8674163" cy="1265731"/>
              </a:xfrm>
              <a:prstGeom prst="rect">
                <a:avLst/>
              </a:prstGeom>
              <a:blipFill rotWithShape="1">
                <a:blip r:embed="rId2"/>
                <a:stretch>
                  <a:fillRect l="-1968" b="-130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bdélník 3"/>
          <p:cNvSpPr/>
          <p:nvPr/>
        </p:nvSpPr>
        <p:spPr>
          <a:xfrm>
            <a:off x="221516" y="275306"/>
            <a:ext cx="6589765" cy="52322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98436" y="275305"/>
            <a:ext cx="53650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Úlohy k samostatnému procvičení:</a:t>
            </a:r>
            <a:endParaRPr lang="cs-CZ" sz="2800" b="1" dirty="0">
              <a:solidFill>
                <a:srgbClr val="FFFF00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18316" y="2996952"/>
            <a:ext cx="8674163" cy="12418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221516" y="2996952"/>
                <a:ext cx="8819469" cy="124187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rgbClr val="00206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2) V mlékárně mají 240 litrů mléka.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𝟔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rgbClr val="00206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 z tohoto množství se zpracuje na máslo. Kolik mléka zůstane?</a:t>
                </a:r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1516" y="2996952"/>
                <a:ext cx="8819469" cy="1241878"/>
              </a:xfrm>
              <a:prstGeom prst="rect">
                <a:avLst/>
              </a:prstGeom>
              <a:blipFill rotWithShape="1">
                <a:blip r:embed="rId4"/>
                <a:stretch>
                  <a:fillRect l="-1935" b="-1576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Obdélník 18"/>
          <p:cNvSpPr/>
          <p:nvPr/>
        </p:nvSpPr>
        <p:spPr>
          <a:xfrm>
            <a:off x="203383" y="4797152"/>
            <a:ext cx="8674163" cy="123456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206583" y="4797152"/>
                <a:ext cx="8819469" cy="123456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rgbClr val="00206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3) Petra plete tatínkovi šálu. Jak dlouhá bude šála, má-li upleteno 70 </a:t>
                </a:r>
                <a:r>
                  <a:rPr lang="cs-CZ" sz="2800" b="1" i="1" dirty="0" smtClean="0">
                    <a:solidFill>
                      <a:srgbClr val="00206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cm</a:t>
                </a:r>
                <a:r>
                  <a:rPr lang="cs-CZ" sz="2800" b="1" dirty="0" smtClean="0">
                    <a:solidFill>
                      <a:srgbClr val="00206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a chybí ještě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𝟗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𝟏𝟔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rgbClr val="00206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šály?</a:t>
                </a:r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6583" y="4797152"/>
                <a:ext cx="8819469" cy="1234569"/>
              </a:xfrm>
              <a:prstGeom prst="rect">
                <a:avLst/>
              </a:prstGeom>
              <a:blipFill rotWithShape="1">
                <a:blip r:embed="rId5"/>
                <a:stretch>
                  <a:fillRect l="-1935" t="-7426" b="-74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Vývojový diagram: postup 5"/>
              <p:cNvSpPr/>
              <p:nvPr/>
            </p:nvSpPr>
            <p:spPr>
              <a:xfrm>
                <a:off x="2933827" y="2392276"/>
                <a:ext cx="5942850" cy="604676"/>
              </a:xfrm>
              <a:prstGeom prst="flowChartProcess">
                <a:avLst/>
              </a:prstGeom>
              <a:solidFill>
                <a:schemeClr val="tx1">
                  <a:lumMod val="95000"/>
                  <a:lumOff val="5000"/>
                </a:schemeClr>
              </a:solidFill>
              <a:ln w="50800">
                <a:solidFill>
                  <a:schemeClr val="bg1">
                    <a:lumMod val="75000"/>
                  </a:schemeClr>
                </a:solidFill>
              </a:ln>
              <a:scene3d>
                <a:camera prst="orthographicFront"/>
                <a:lightRig rig="glow" dir="t"/>
              </a:scene3d>
              <a:sp3d>
                <a:bevelT w="215900" h="2032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sz="2800" dirty="0" smtClean="0">
                    <a:solidFill>
                      <a:srgbClr val="FFFF00"/>
                    </a:solidFill>
                  </a:rPr>
                  <a:t>Řešení: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𝑇𝑚𝑎𝑣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ý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𝑐h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 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𝑘𝑢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ř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𝑎𝑡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 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𝑏𝑦𝑙𝑜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 12.</m:t>
                    </m:r>
                  </m:oMath>
                </a14:m>
                <a:r>
                  <a:rPr lang="cs-CZ" sz="2800" dirty="0" smtClean="0">
                    <a:solidFill>
                      <a:srgbClr val="FFFF00"/>
                    </a:solidFill>
                  </a:rPr>
                  <a:t>  </a:t>
                </a:r>
                <a:endParaRPr lang="cs-CZ" sz="2800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6" name="Vývojový diagram: postup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33827" y="2392276"/>
                <a:ext cx="5942850" cy="604676"/>
              </a:xfrm>
              <a:prstGeom prst="flowChartProcess">
                <a:avLst/>
              </a:prstGeom>
              <a:blipFill rotWithShape="1">
                <a:blip r:embed="rId6"/>
                <a:stretch>
                  <a:fillRect l="-1417" b="-14286"/>
                </a:stretch>
              </a:blipFill>
              <a:ln w="50800">
                <a:solidFill>
                  <a:schemeClr val="bg1">
                    <a:lumMod val="75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Vývojový diagram: postup 20"/>
              <p:cNvSpPr/>
              <p:nvPr/>
            </p:nvSpPr>
            <p:spPr>
              <a:xfrm>
                <a:off x="2933827" y="4238830"/>
                <a:ext cx="5958652" cy="558322"/>
              </a:xfrm>
              <a:prstGeom prst="flowChartProcess">
                <a:avLst/>
              </a:prstGeom>
              <a:solidFill>
                <a:schemeClr val="tx1">
                  <a:lumMod val="95000"/>
                  <a:lumOff val="5000"/>
                </a:schemeClr>
              </a:solidFill>
              <a:ln w="50800">
                <a:solidFill>
                  <a:schemeClr val="bg1">
                    <a:lumMod val="75000"/>
                  </a:schemeClr>
                </a:solidFill>
              </a:ln>
              <a:scene3d>
                <a:camera prst="orthographicFront"/>
                <a:lightRig rig="glow" dir="t"/>
              </a:scene3d>
              <a:sp3d>
                <a:bevelT w="215900" h="2032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sz="2800" dirty="0" smtClean="0">
                    <a:solidFill>
                      <a:srgbClr val="FFFF00"/>
                    </a:solidFill>
                  </a:rPr>
                  <a:t>Řešení: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𝑍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ů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𝑠𝑡𝑎𝑛𝑒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 40 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𝑙𝑖𝑡𝑟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ů 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𝑚𝑙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é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𝑘𝑎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.</m:t>
                    </m:r>
                  </m:oMath>
                </a14:m>
                <a:r>
                  <a:rPr lang="cs-CZ" sz="2800" dirty="0" smtClean="0">
                    <a:solidFill>
                      <a:srgbClr val="FFFF00"/>
                    </a:solidFill>
                  </a:rPr>
                  <a:t>  </a:t>
                </a:r>
                <a:endParaRPr lang="cs-CZ" sz="2800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21" name="Vývojový diagram: postup 2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33827" y="4238830"/>
                <a:ext cx="5958652" cy="558322"/>
              </a:xfrm>
              <a:prstGeom prst="flowChartProcess">
                <a:avLst/>
              </a:prstGeom>
              <a:blipFill rotWithShape="1">
                <a:blip r:embed="rId7"/>
                <a:stretch>
                  <a:fillRect l="-1414" b="-18095"/>
                </a:stretch>
              </a:blipFill>
              <a:ln w="50800">
                <a:solidFill>
                  <a:schemeClr val="bg1">
                    <a:lumMod val="75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Vývojový diagram: postup 22"/>
              <p:cNvSpPr/>
              <p:nvPr/>
            </p:nvSpPr>
            <p:spPr>
              <a:xfrm>
                <a:off x="2936305" y="6031721"/>
                <a:ext cx="5940371" cy="583793"/>
              </a:xfrm>
              <a:prstGeom prst="flowChartProcess">
                <a:avLst/>
              </a:prstGeom>
              <a:solidFill>
                <a:schemeClr val="tx1">
                  <a:lumMod val="95000"/>
                  <a:lumOff val="5000"/>
                </a:schemeClr>
              </a:solidFill>
              <a:ln w="50800">
                <a:solidFill>
                  <a:schemeClr val="bg1">
                    <a:lumMod val="75000"/>
                  </a:schemeClr>
                </a:solidFill>
              </a:ln>
              <a:scene3d>
                <a:camera prst="orthographicFront"/>
                <a:lightRig rig="glow" dir="t"/>
              </a:scene3d>
              <a:sp3d>
                <a:bevelT w="215900" h="2032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sz="2800" dirty="0" smtClean="0">
                    <a:solidFill>
                      <a:srgbClr val="FFFF00"/>
                    </a:solidFill>
                  </a:rPr>
                  <a:t>Řešení: 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Šá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𝑙𝑎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 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𝑏𝑢𝑑𝑒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 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𝑑𝑙𝑜𝑢h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á 160 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𝑐𝑚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.</m:t>
                    </m:r>
                  </m:oMath>
                </a14:m>
                <a:endParaRPr lang="cs-CZ" sz="2800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23" name="Vývojový diagram: postup 2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36305" y="6031721"/>
                <a:ext cx="5940371" cy="583793"/>
              </a:xfrm>
              <a:prstGeom prst="flowChartProcess">
                <a:avLst/>
              </a:prstGeom>
              <a:blipFill rotWithShape="1">
                <a:blip r:embed="rId8"/>
                <a:stretch>
                  <a:fillRect l="-1417" b="-16514"/>
                </a:stretch>
              </a:blipFill>
              <a:ln w="50800">
                <a:solidFill>
                  <a:schemeClr val="bg1">
                    <a:lumMod val="75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spravce\AppData\Local\Microsoft\Windows\Temporary Internet Files\Content.IE5\0BASIBLT\MC900437791[5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6614" y="36513"/>
            <a:ext cx="1591026" cy="1304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5200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18" grpId="0"/>
      <p:bldP spid="20" grpId="0"/>
      <p:bldP spid="6" grpId="0" animBg="1"/>
      <p:bldP spid="21" grpId="0" animBg="1"/>
      <p:bldP spid="2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8316" y="93122"/>
            <a:ext cx="8674163" cy="643222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203384" y="1191892"/>
            <a:ext cx="8689095" cy="123469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218315" y="1191891"/>
                <a:ext cx="8674163" cy="123456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rgbClr val="00206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4) Kolik špalíků dlouhých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rgbClr val="00206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metru můžeme nařezat ze sloupku délky 3,2 metru?</a:t>
                </a:r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8315" y="1191891"/>
                <a:ext cx="8674163" cy="1234569"/>
              </a:xfrm>
              <a:prstGeom prst="rect">
                <a:avLst/>
              </a:prstGeom>
              <a:blipFill rotWithShape="1">
                <a:blip r:embed="rId2"/>
                <a:stretch>
                  <a:fillRect l="-1968" b="-158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Obdélník 4"/>
          <p:cNvSpPr/>
          <p:nvPr/>
        </p:nvSpPr>
        <p:spPr>
          <a:xfrm>
            <a:off x="221516" y="275306"/>
            <a:ext cx="6589765" cy="52322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98436" y="275305"/>
            <a:ext cx="53650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Úlohy k samostatnému procvičení:</a:t>
            </a:r>
            <a:endParaRPr lang="cs-CZ" sz="2800" b="1" dirty="0">
              <a:solidFill>
                <a:srgbClr val="FFFF00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18316" y="2996952"/>
            <a:ext cx="8674163" cy="123219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221516" y="2996952"/>
                <a:ext cx="8819469" cy="12321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rgbClr val="00206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5) Ve výrobním podniku pracuje 2 709 dělníků, to je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𝟗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𝟏𝟏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rgbClr val="00206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 všech zaměstnanců. Kolik má podnik zaměstnanců?</a:t>
                </a:r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1516" y="2996952"/>
                <a:ext cx="8819469" cy="1232197"/>
              </a:xfrm>
              <a:prstGeom prst="rect">
                <a:avLst/>
              </a:prstGeom>
              <a:blipFill rotWithShape="1">
                <a:blip r:embed="rId4"/>
                <a:stretch>
                  <a:fillRect l="-1935" b="-158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Obdélník 9"/>
          <p:cNvSpPr/>
          <p:nvPr/>
        </p:nvSpPr>
        <p:spPr>
          <a:xfrm>
            <a:off x="200184" y="4851201"/>
            <a:ext cx="8674163" cy="109931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200184" y="4889301"/>
            <a:ext cx="881946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00206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6</a:t>
            </a:r>
            <a:r>
              <a:rPr lang="cs-CZ" sz="2800" b="1" dirty="0" smtClean="0">
                <a:solidFill>
                  <a:srgbClr val="00206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Ve sportovní škole jsou dvě třetiny chlapců. Kolik je ve škole chlapců, jestliže děvčat je 212?</a:t>
            </a:r>
            <a:endParaRPr lang="cs-CZ" sz="2800" b="1" dirty="0">
              <a:solidFill>
                <a:srgbClr val="002060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Vývojový diagram: postup 11"/>
              <p:cNvSpPr/>
              <p:nvPr/>
            </p:nvSpPr>
            <p:spPr>
              <a:xfrm>
                <a:off x="1371407" y="2426589"/>
                <a:ext cx="7502940" cy="570363"/>
              </a:xfrm>
              <a:prstGeom prst="flowChartProcess">
                <a:avLst/>
              </a:prstGeom>
              <a:solidFill>
                <a:schemeClr val="tx1">
                  <a:lumMod val="95000"/>
                  <a:lumOff val="5000"/>
                </a:schemeClr>
              </a:solidFill>
              <a:ln w="50800">
                <a:solidFill>
                  <a:schemeClr val="bg1">
                    <a:lumMod val="75000"/>
                  </a:schemeClr>
                </a:solidFill>
              </a:ln>
              <a:scene3d>
                <a:camera prst="orthographicFront"/>
                <a:lightRig rig="glow" dir="t"/>
              </a:scene3d>
              <a:sp3d>
                <a:bevelT w="215900" h="2032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sz="2800" dirty="0" smtClean="0">
                    <a:solidFill>
                      <a:srgbClr val="FFFF00"/>
                    </a:solidFill>
                  </a:rPr>
                  <a:t>Řešení: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𝑀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ůž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𝑒𝑚𝑒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 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𝑛𝑎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ř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𝑒𝑧𝑎𝑡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 16 š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𝑝𝑎𝑙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í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𝑘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ů.</m:t>
                    </m:r>
                  </m:oMath>
                </a14:m>
                <a:endParaRPr lang="cs-CZ" sz="2800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12" name="Vývojový diagram: postup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71407" y="2426589"/>
                <a:ext cx="7502940" cy="570363"/>
              </a:xfrm>
              <a:prstGeom prst="flowChartProcess">
                <a:avLst/>
              </a:prstGeom>
              <a:blipFill rotWithShape="1">
                <a:blip r:embed="rId5"/>
                <a:stretch>
                  <a:fillRect l="-1125" b="-16822"/>
                </a:stretch>
              </a:blipFill>
              <a:ln w="50800">
                <a:solidFill>
                  <a:schemeClr val="bg1">
                    <a:lumMod val="75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Vývojový diagram: postup 12"/>
              <p:cNvSpPr/>
              <p:nvPr/>
            </p:nvSpPr>
            <p:spPr>
              <a:xfrm>
                <a:off x="1439985" y="4229149"/>
                <a:ext cx="7455222" cy="622052"/>
              </a:xfrm>
              <a:prstGeom prst="flowChartProcess">
                <a:avLst/>
              </a:prstGeom>
              <a:solidFill>
                <a:schemeClr val="tx1">
                  <a:lumMod val="95000"/>
                  <a:lumOff val="5000"/>
                </a:schemeClr>
              </a:solidFill>
              <a:ln w="50800">
                <a:solidFill>
                  <a:schemeClr val="bg1">
                    <a:lumMod val="75000"/>
                  </a:schemeClr>
                </a:solidFill>
              </a:ln>
              <a:scene3d>
                <a:camera prst="orthographicFront"/>
                <a:lightRig rig="glow" dir="t"/>
              </a:scene3d>
              <a:sp3d>
                <a:bevelT w="215900" h="2032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sz="2800" dirty="0" smtClean="0">
                    <a:solidFill>
                      <a:srgbClr val="FFFF00"/>
                    </a:solidFill>
                  </a:rPr>
                  <a:t>Řešení: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𝑃𝑜𝑑𝑛𝑖𝑘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 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𝑚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á 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𝑐𝑒𝑙𝑘𝑒𝑚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 3 311 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𝑧𝑎𝑚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ě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𝑠𝑡𝑎𝑛𝑐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ů.</m:t>
                    </m:r>
                  </m:oMath>
                </a14:m>
                <a:r>
                  <a:rPr lang="cs-CZ" sz="2800" dirty="0" smtClean="0">
                    <a:solidFill>
                      <a:srgbClr val="FFFF00"/>
                    </a:solidFill>
                  </a:rPr>
                  <a:t> </a:t>
                </a:r>
                <a:endParaRPr lang="cs-CZ" sz="2800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13" name="Vývojový diagram: postup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39985" y="4229149"/>
                <a:ext cx="7455222" cy="622052"/>
              </a:xfrm>
              <a:prstGeom prst="flowChartProcess">
                <a:avLst/>
              </a:prstGeom>
              <a:blipFill rotWithShape="1">
                <a:blip r:embed="rId6"/>
                <a:stretch>
                  <a:fillRect l="-1133" b="-12174"/>
                </a:stretch>
              </a:blipFill>
              <a:ln w="50800">
                <a:solidFill>
                  <a:schemeClr val="bg1">
                    <a:lumMod val="75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Vývojový diagram: postup 13"/>
              <p:cNvSpPr/>
              <p:nvPr/>
            </p:nvSpPr>
            <p:spPr>
              <a:xfrm>
                <a:off x="1459849" y="5950520"/>
                <a:ext cx="7414497" cy="574824"/>
              </a:xfrm>
              <a:prstGeom prst="flowChartProcess">
                <a:avLst/>
              </a:prstGeom>
              <a:solidFill>
                <a:schemeClr val="tx1">
                  <a:lumMod val="95000"/>
                  <a:lumOff val="5000"/>
                </a:schemeClr>
              </a:solidFill>
              <a:ln w="50800">
                <a:solidFill>
                  <a:schemeClr val="bg1">
                    <a:lumMod val="75000"/>
                  </a:schemeClr>
                </a:solidFill>
              </a:ln>
              <a:scene3d>
                <a:camera prst="orthographicFront"/>
                <a:lightRig rig="glow" dir="t"/>
              </a:scene3d>
              <a:sp3d>
                <a:bevelT w="215900" h="2032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sz="2800" dirty="0" smtClean="0">
                    <a:solidFill>
                      <a:srgbClr val="FFFF00"/>
                    </a:solidFill>
                  </a:rPr>
                  <a:t>Řešení: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𝑉𝑒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 š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𝑘𝑜𝑙𝑒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 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𝑗𝑒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 424 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𝑐h𝑙𝑎𝑝𝑐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ů. </m:t>
                    </m:r>
                  </m:oMath>
                </a14:m>
                <a:r>
                  <a:rPr lang="cs-CZ" sz="2800" dirty="0" smtClean="0">
                    <a:solidFill>
                      <a:srgbClr val="FFFF00"/>
                    </a:solidFill>
                  </a:rPr>
                  <a:t>  </a:t>
                </a:r>
                <a:endParaRPr lang="cs-CZ" sz="2800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14" name="Vývojový diagram: postup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59849" y="5950520"/>
                <a:ext cx="7414497" cy="574824"/>
              </a:xfrm>
              <a:prstGeom prst="flowChartProcess">
                <a:avLst/>
              </a:prstGeom>
              <a:blipFill rotWithShape="1">
                <a:blip r:embed="rId7"/>
                <a:stretch>
                  <a:fillRect l="-1139" b="-16667"/>
                </a:stretch>
              </a:blipFill>
              <a:ln w="50800">
                <a:solidFill>
                  <a:schemeClr val="bg1">
                    <a:lumMod val="75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0BASIBLT\MC900437791[5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8513" y="125413"/>
            <a:ext cx="1482579" cy="1215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1003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9" grpId="0"/>
      <p:bldP spid="11" grpId="0"/>
      <p:bldP spid="12" grpId="0" animBg="1"/>
      <p:bldP spid="13" grpId="0" animBg="1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849423" y="3320988"/>
            <a:ext cx="7585396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ZŠ Dobřichovice – pracovní listy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821891" y="4149080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895213" y="866676"/>
            <a:ext cx="759082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Matematické hry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851755" y="2528900"/>
            <a:ext cx="7597352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B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888689" y="1693528"/>
            <a:ext cx="756041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802667" y="5013176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791667" y="5805264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4073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1" y="1228110"/>
            <a:ext cx="8094038" cy="938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7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1999, ISBN 80-7230-032-6.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TAIŠL, Jan a kol. </a:t>
            </a:r>
            <a:r>
              <a:rPr lang="cs-CZ" sz="1100" i="1" dirty="0"/>
              <a:t>Matematika pro 7. ročník</a:t>
            </a:r>
            <a:r>
              <a:rPr lang="cs-CZ" sz="1100" dirty="0"/>
              <a:t>. Praha: Kvarta, 1999, ISBN 80-85510-85-8.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Použité zdroje:</a:t>
            </a:r>
            <a:endParaRPr lang="cs-CZ" sz="2800" dirty="0"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39237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1219</TotalTime>
  <Words>731</Words>
  <Application>Microsoft Office PowerPoint</Application>
  <PresentationFormat>Předvádění na obrazovce (4:3)</PresentationFormat>
  <Paragraphs>95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233</cp:revision>
  <dcterms:created xsi:type="dcterms:W3CDTF">2012-09-28T20:15:36Z</dcterms:created>
  <dcterms:modified xsi:type="dcterms:W3CDTF">2013-03-24T08:53:46Z</dcterms:modified>
</cp:coreProperties>
</file>