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4" r:id="rId2"/>
    <p:sldId id="269" r:id="rId3"/>
    <p:sldId id="329" r:id="rId4"/>
    <p:sldId id="336" r:id="rId5"/>
    <p:sldId id="337" r:id="rId6"/>
    <p:sldId id="338" r:id="rId7"/>
    <p:sldId id="339" r:id="rId8"/>
    <p:sldId id="340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4660"/>
  </p:normalViewPr>
  <p:slideViewPr>
    <p:cSldViewPr>
      <p:cViewPr>
        <p:scale>
          <a:sx n="60" d="100"/>
          <a:sy n="60" d="100"/>
        </p:scale>
        <p:origin x="-8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6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7.wmf"/><Relationship Id="rId2" Type="http://schemas.openxmlformats.org/officeDocument/2006/relationships/image" Target="../media/image11.png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18" Type="http://schemas.openxmlformats.org/officeDocument/2006/relationships/image" Target="../media/image42.png"/><Relationship Id="rId3" Type="http://schemas.openxmlformats.org/officeDocument/2006/relationships/image" Target="../media/image27.png"/><Relationship Id="rId21" Type="http://schemas.openxmlformats.org/officeDocument/2006/relationships/image" Target="../media/image8.wmf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17" Type="http://schemas.openxmlformats.org/officeDocument/2006/relationships/image" Target="../media/image41.png"/><Relationship Id="rId16" Type="http://schemas.openxmlformats.org/officeDocument/2006/relationships/image" Target="../media/image40.png"/><Relationship Id="rId20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5" Type="http://schemas.openxmlformats.org/officeDocument/2006/relationships/image" Target="../media/image39.png"/><Relationship Id="rId10" Type="http://schemas.openxmlformats.org/officeDocument/2006/relationships/image" Target="../media/image34.png"/><Relationship Id="rId19" Type="http://schemas.openxmlformats.org/officeDocument/2006/relationships/image" Target="../media/image43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Relationship Id="rId14" Type="http://schemas.openxmlformats.org/officeDocument/2006/relationships/image" Target="../media/image3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image" Target="../media/image56.png"/><Relationship Id="rId18" Type="http://schemas.openxmlformats.org/officeDocument/2006/relationships/image" Target="../media/image6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12" Type="http://schemas.openxmlformats.org/officeDocument/2006/relationships/image" Target="../media/image55.png"/><Relationship Id="rId17" Type="http://schemas.openxmlformats.org/officeDocument/2006/relationships/image" Target="../media/image60.png"/><Relationship Id="rId2" Type="http://schemas.openxmlformats.org/officeDocument/2006/relationships/image" Target="../media/image45.png"/><Relationship Id="rId16" Type="http://schemas.openxmlformats.org/officeDocument/2006/relationships/image" Target="../media/image59.png"/><Relationship Id="rId20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4.png"/><Relationship Id="rId5" Type="http://schemas.openxmlformats.org/officeDocument/2006/relationships/image" Target="../media/image48.png"/><Relationship Id="rId15" Type="http://schemas.openxmlformats.org/officeDocument/2006/relationships/image" Target="../media/image58.png"/><Relationship Id="rId10" Type="http://schemas.openxmlformats.org/officeDocument/2006/relationships/image" Target="../media/image53.png"/><Relationship Id="rId19" Type="http://schemas.openxmlformats.org/officeDocument/2006/relationships/image" Target="../media/image62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Relationship Id="rId14" Type="http://schemas.openxmlformats.org/officeDocument/2006/relationships/image" Target="../media/image5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VY_32_INOVACE_02_16_M7_Hanak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28536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Celá čísla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Čísla opačná a absolutní hodnota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8439" y="116633"/>
            <a:ext cx="8527119" cy="864096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340768"/>
            <a:ext cx="8825939" cy="5112567"/>
          </a:xfrm>
          <a:prstGeom prst="roundRect">
            <a:avLst>
              <a:gd name="adj" fmla="val 750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5944"/>
            <a:ext cx="2016224" cy="851655"/>
          </a:xfrm>
          <a:prstGeom prst="rect">
            <a:avLst/>
          </a:prstGeom>
        </p:spPr>
        <p:txBody>
          <a:bodyPr vert="horz" anchor="b">
            <a:normAutofit fontScale="92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05620" y="1402047"/>
            <a:ext cx="8625001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Tato hodina nás seznámí s absolutní hodnotou a navzájem opačnými čísly. Uvedeme zde řešené příklady a na konci jsou příklady, které prověří zda žáci pochopili danou látku.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51512" y="116234"/>
            <a:ext cx="8983025" cy="655312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03338" y="3212975"/>
            <a:ext cx="8603658" cy="177859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405406" y="3392797"/>
            <a:ext cx="8244000" cy="1415380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297244" y="1124384"/>
            <a:ext cx="8509753" cy="208859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7243" y="208813"/>
            <a:ext cx="8509753" cy="80436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636571" y="205338"/>
            <a:ext cx="3714733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 !!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85775" y="5070555"/>
            <a:ext cx="8592539" cy="116675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548252" y="1293200"/>
            <a:ext cx="7989543" cy="184776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Dvojice čísel, které se liší pouze znaménky, jsou zobrazena na číselné ose na opačných polopřímkách ve stejných vzdálenostech od obrazu čísla nula.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91882" y="5312352"/>
            <a:ext cx="8154638" cy="10457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Taková čísla se nazývají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čísla navzájem opačná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5319685" y="405681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004575" y="4029681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759845" y="4034301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479925" y="4034301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06249" y="4164905"/>
            <a:ext cx="8234747" cy="13412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headEnd type="arrow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4374402" y="4294491"/>
                <a:ext cx="320018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4402" y="4294491"/>
                <a:ext cx="320018" cy="5760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6551175" y="4306748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3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1175" y="4306748"/>
                <a:ext cx="417339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37"/>
          <p:cNvCxnSpPr/>
          <p:nvPr/>
        </p:nvCxnSpPr>
        <p:spPr>
          <a:xfrm>
            <a:off x="3816385" y="404407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068870" y="4044843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4562987" y="3947089"/>
            <a:ext cx="0" cy="432048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330422" y="4044843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1582906" y="4034301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1946615" y="4306748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−3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6615" y="4306748"/>
                <a:ext cx="564532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0" name="Přímá spojnice 59"/>
          <p:cNvCxnSpPr/>
          <p:nvPr/>
        </p:nvCxnSpPr>
        <p:spPr>
          <a:xfrm>
            <a:off x="835390" y="4044843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8226412" y="4023352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Levá složená závorka 3"/>
          <p:cNvSpPr/>
          <p:nvPr/>
        </p:nvSpPr>
        <p:spPr>
          <a:xfrm rot="5400000">
            <a:off x="3214769" y="2843472"/>
            <a:ext cx="446082" cy="2193202"/>
          </a:xfrm>
          <a:prstGeom prst="leftBrace">
            <a:avLst>
              <a:gd name="adj1" fmla="val 82663"/>
              <a:gd name="adj2" fmla="val 504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Levá složená závorka 38"/>
          <p:cNvSpPr/>
          <p:nvPr/>
        </p:nvSpPr>
        <p:spPr>
          <a:xfrm rot="5400000">
            <a:off x="5440203" y="2840193"/>
            <a:ext cx="446082" cy="2193202"/>
          </a:xfrm>
          <a:prstGeom prst="leftBrace">
            <a:avLst>
              <a:gd name="adj1" fmla="val 82663"/>
              <a:gd name="adj2" fmla="val 504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2984682" y="3333964"/>
                <a:ext cx="828561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600" i="1" spc="-150" dirty="0" smtClean="0">
                        <a:latin typeface="Cambria Math"/>
                        <a:cs typeface="Calibri" pitchFamily="34" charset="0"/>
                      </a:rPr>
                      <m:t>3</m:t>
                    </m:r>
                  </m:oMath>
                </a14:m>
                <a:r>
                  <a:rPr lang="cs-CZ" sz="2600" spc="-150" dirty="0" smtClean="0">
                    <a:cs typeface="Calibri" pitchFamily="34" charset="0"/>
                  </a:rPr>
                  <a:t> cm</a:t>
                </a: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4682" y="3333964"/>
                <a:ext cx="828561" cy="576064"/>
              </a:xfrm>
              <a:prstGeom prst="rect">
                <a:avLst/>
              </a:prstGeom>
              <a:blipFill rotWithShape="1">
                <a:blip r:embed="rId5"/>
                <a:stretch>
                  <a:fillRect t="-8511" r="-11029" b="-127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5198307" y="3333964"/>
                <a:ext cx="828561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600" i="1" spc="-150" dirty="0" smtClean="0">
                        <a:latin typeface="Cambria Math"/>
                        <a:cs typeface="Calibri" pitchFamily="34" charset="0"/>
                      </a:rPr>
                      <m:t>3</m:t>
                    </m:r>
                  </m:oMath>
                </a14:m>
                <a:r>
                  <a:rPr lang="cs-CZ" sz="2600" spc="-150" dirty="0" smtClean="0">
                    <a:cs typeface="Calibri" pitchFamily="34" charset="0"/>
                  </a:rPr>
                  <a:t> cm</a:t>
                </a: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8307" y="3333964"/>
                <a:ext cx="828561" cy="576064"/>
              </a:xfrm>
              <a:prstGeom prst="rect">
                <a:avLst/>
              </a:prstGeom>
              <a:blipFill rotWithShape="1">
                <a:blip r:embed="rId6"/>
                <a:stretch>
                  <a:fillRect t="-8511" r="-11029" b="-127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D1R1SU0N\MC900438000[8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304" y="2926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1451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26" grpId="0"/>
      <p:bldP spid="29" grpId="0"/>
      <p:bldP spid="56" grpId="0"/>
      <p:bldP spid="4" grpId="0" animBg="1"/>
      <p:bldP spid="39" grpId="0" animBg="1"/>
      <p:bldP spid="41" grpId="0"/>
      <p:bldP spid="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1512" y="116234"/>
            <a:ext cx="8983025" cy="655312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832" y="1412416"/>
            <a:ext cx="8627485" cy="172855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9512" y="352829"/>
            <a:ext cx="8627484" cy="80436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636570" y="349354"/>
            <a:ext cx="3714733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 !!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05832" y="3259315"/>
            <a:ext cx="8627485" cy="103378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23564" y="1581232"/>
            <a:ext cx="8240551" cy="184776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Absolutní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hodnota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daného čísla  se rovná vzdálenosti obrazu tohoto čísla  na číselné ose od obrazu čísla nula.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323564" y="3526492"/>
            <a:ext cx="8509753" cy="6225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Absolutní hodnotu čísla značíme dvěma svislými čárami.</a:t>
            </a:r>
            <a:endParaRPr lang="cs-CZ" sz="2800" b="1" spc="-12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205831" y="4509119"/>
            <a:ext cx="8627485" cy="129614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290943" y="4653136"/>
            <a:ext cx="8240551" cy="11521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Absolutní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hodnota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libovolného čísla  je vždy číslo kladné nebo nula.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1" name="Picture 2" descr="C:\Users\spravce\AppData\Local\Microsoft\Windows\Temporary Internet Files\Content.IE5\D1R1SU0N\MC900438000[8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304" y="2926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9664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370069"/>
            <a:ext cx="8928992" cy="5460913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7504" y="97299"/>
            <a:ext cx="8928992" cy="1272769"/>
          </a:xfrm>
          <a:prstGeom prst="roundRect">
            <a:avLst>
              <a:gd name="adj" fmla="val 4497"/>
            </a:avLst>
          </a:prstGeom>
          <a:gradFill>
            <a:gsLst>
              <a:gs pos="0">
                <a:srgbClr val="0070C0"/>
              </a:gs>
              <a:gs pos="100000">
                <a:srgbClr val="00B0F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523111" y="208078"/>
                <a:ext cx="8219872" cy="10606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Vypočítejte: </a:t>
                </a: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+5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        </a:t>
                </a:r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d>
                      <m:dPr>
                        <m:begChr m:val="|"/>
                        <m:endChr m:val="|"/>
                        <m:ctrlPr>
                          <a:rPr lang="cs-CZ" sz="280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−3</m:t>
                        </m:r>
                      </m:e>
                    </m:d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  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 c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0</m:t>
                        </m:r>
                      </m:e>
                    </m:d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    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111" y="208078"/>
                <a:ext cx="8219872" cy="1060682"/>
              </a:xfrm>
              <a:prstGeom prst="rect">
                <a:avLst/>
              </a:prstGeom>
              <a:blipFill rotWithShape="1">
                <a:blip r:embed="rId2"/>
                <a:stretch>
                  <a:fillRect l="-1558" t="-5172" b="-12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396175" y="1490258"/>
                <a:ext cx="1357367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e>
                    </m:d>
                  </m:oMath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175" y="1490258"/>
                <a:ext cx="1357367" cy="622812"/>
              </a:xfrm>
              <a:prstGeom prst="rect">
                <a:avLst/>
              </a:prstGeom>
              <a:blipFill rotWithShape="1">
                <a:blip r:embed="rId3"/>
                <a:stretch>
                  <a:fillRect l="-9417" t="-8738" b="-106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66719" y="3100038"/>
                <a:ext cx="1406960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−6</m:t>
                        </m:r>
                      </m:e>
                    </m:d>
                  </m:oMath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719" y="3100038"/>
                <a:ext cx="1406960" cy="622812"/>
              </a:xfrm>
              <a:prstGeom prst="rect">
                <a:avLst/>
              </a:prstGeom>
              <a:blipFill rotWithShape="1">
                <a:blip r:embed="rId4"/>
                <a:stretch>
                  <a:fillRect l="-8658" t="-8824" b="-117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76440" y="3760459"/>
                <a:ext cx="1434346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−3</m:t>
                        </m:r>
                      </m:e>
                    </m:d>
                  </m:oMath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440" y="3760459"/>
                <a:ext cx="1434346" cy="622812"/>
              </a:xfrm>
              <a:prstGeom prst="rect">
                <a:avLst/>
              </a:prstGeom>
              <a:blipFill rotWithShape="1">
                <a:blip r:embed="rId5"/>
                <a:stretch>
                  <a:fillRect l="-8475" t="-8824" b="-117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-2484784" y="156832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1575167" y="1490258"/>
                <a:ext cx="1357367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 +</m:t>
                      </m:r>
                      <m:r>
                        <a:rPr lang="cs-CZ" sz="2800" b="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5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5167" y="1490258"/>
                <a:ext cx="1357367" cy="62281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2755840" y="1490258"/>
                <a:ext cx="1357367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5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5840" y="1490258"/>
                <a:ext cx="1357367" cy="62281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Zaoblený obdélník 27"/>
          <p:cNvSpPr/>
          <p:nvPr/>
        </p:nvSpPr>
        <p:spPr>
          <a:xfrm>
            <a:off x="237539" y="2010652"/>
            <a:ext cx="8603658" cy="177859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39607" y="2190474"/>
            <a:ext cx="8244000" cy="1415380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5353886" y="2854493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038776" y="2827358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794046" y="2831978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514126" y="2831978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440450" y="2962582"/>
            <a:ext cx="8234747" cy="13412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headEnd type="arrow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408603" y="3092168"/>
                <a:ext cx="320018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8603" y="3092168"/>
                <a:ext cx="320018" cy="5760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8051943" y="3104425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spc="-150" dirty="0" smtClean="0">
                          <a:latin typeface="Cambria Math"/>
                          <a:cs typeface="Calibri" pitchFamily="34" charset="0"/>
                        </a:rPr>
                        <m:t>5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1943" y="3104425"/>
                <a:ext cx="417339" cy="5760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>
            <a:off x="3850586" y="2841751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103071" y="2842520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597188" y="2744766"/>
            <a:ext cx="0" cy="432048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364623" y="2842520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617107" y="2831978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869591" y="2842520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8260613" y="282102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Levá složená závorka 45"/>
          <p:cNvSpPr/>
          <p:nvPr/>
        </p:nvSpPr>
        <p:spPr>
          <a:xfrm rot="5400000">
            <a:off x="6207687" y="904587"/>
            <a:ext cx="446082" cy="3659768"/>
          </a:xfrm>
          <a:prstGeom prst="leftBrace">
            <a:avLst>
              <a:gd name="adj1" fmla="val 82663"/>
              <a:gd name="adj2" fmla="val 504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ástupný symbol pro obsah 2"/>
          <p:cNvSpPr>
            <a:spLocks noGrp="1"/>
          </p:cNvSpPr>
          <p:nvPr/>
        </p:nvSpPr>
        <p:spPr>
          <a:xfrm>
            <a:off x="6269337" y="2091212"/>
            <a:ext cx="524710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5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1338326" y="3760459"/>
                <a:ext cx="1357367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+3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8326" y="3760459"/>
                <a:ext cx="1357367" cy="62281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2533478" y="3760459"/>
                <a:ext cx="1121459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3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3478" y="3760459"/>
                <a:ext cx="1121459" cy="62281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366719" y="5354359"/>
                <a:ext cx="1406960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−6</m:t>
                        </m:r>
                      </m:e>
                    </m:d>
                  </m:oMath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719" y="5354359"/>
                <a:ext cx="1406960" cy="622812"/>
              </a:xfrm>
              <a:prstGeom prst="rect">
                <a:avLst/>
              </a:prstGeom>
              <a:blipFill rotWithShape="1">
                <a:blip r:embed="rId12"/>
                <a:stretch>
                  <a:fillRect l="-8658" t="-8738" b="-106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4" name="Zaoblený obdélník 53"/>
          <p:cNvSpPr/>
          <p:nvPr/>
        </p:nvSpPr>
        <p:spPr>
          <a:xfrm>
            <a:off x="237539" y="4264973"/>
            <a:ext cx="8603658" cy="177859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39607" y="4444795"/>
            <a:ext cx="8244000" cy="1415380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6" name="Přímá spojnice 55"/>
          <p:cNvCxnSpPr/>
          <p:nvPr/>
        </p:nvCxnSpPr>
        <p:spPr>
          <a:xfrm>
            <a:off x="5353886" y="510881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038776" y="508167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6794046" y="508629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7514126" y="508629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/>
          <p:nvPr/>
        </p:nvCxnSpPr>
        <p:spPr>
          <a:xfrm>
            <a:off x="440450" y="5216903"/>
            <a:ext cx="8234747" cy="13412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headEnd type="arrow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4408603" y="5346489"/>
                <a:ext cx="320018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8603" y="5346489"/>
                <a:ext cx="320018" cy="576064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2177793" y="5396846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spc="-150" dirty="0" smtClean="0">
                          <a:latin typeface="Cambria Math"/>
                          <a:cs typeface="Calibri" pitchFamily="34" charset="0"/>
                        </a:rPr>
                        <m:t>−3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7793" y="5396846"/>
                <a:ext cx="417339" cy="576064"/>
              </a:xfrm>
              <a:prstGeom prst="rect">
                <a:avLst/>
              </a:prstGeom>
              <a:blipFill rotWithShape="1">
                <a:blip r:embed="rId14"/>
                <a:stretch>
                  <a:fillRect r="-13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3" name="Přímá spojnice 62"/>
          <p:cNvCxnSpPr/>
          <p:nvPr/>
        </p:nvCxnSpPr>
        <p:spPr>
          <a:xfrm>
            <a:off x="3850586" y="5096072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3103071" y="5096841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4597188" y="4999087"/>
            <a:ext cx="0" cy="432048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2364623" y="5096841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1617107" y="508629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869591" y="5096841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8260613" y="5075350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Levá složená závorka 69"/>
          <p:cNvSpPr/>
          <p:nvPr/>
        </p:nvSpPr>
        <p:spPr>
          <a:xfrm rot="5400000">
            <a:off x="3244670" y="3920128"/>
            <a:ext cx="446082" cy="2162499"/>
          </a:xfrm>
          <a:prstGeom prst="leftBrace">
            <a:avLst>
              <a:gd name="adj1" fmla="val 82663"/>
              <a:gd name="adj2" fmla="val 504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Zástupný symbol pro obsah 2"/>
          <p:cNvSpPr>
            <a:spLocks noGrp="1"/>
          </p:cNvSpPr>
          <p:nvPr/>
        </p:nvSpPr>
        <p:spPr>
          <a:xfrm>
            <a:off x="3345383" y="4390672"/>
            <a:ext cx="524710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2" name="Zástupný symbol pro obsah 2"/>
              <p:cNvSpPr>
                <a:spLocks noGrp="1"/>
              </p:cNvSpPr>
              <p:nvPr/>
            </p:nvSpPr>
            <p:spPr>
              <a:xfrm>
                <a:off x="333445" y="6073266"/>
                <a:ext cx="1004881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0</m:t>
                        </m:r>
                      </m:e>
                    </m:d>
                  </m:oMath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445" y="6073266"/>
                <a:ext cx="1004881" cy="622812"/>
              </a:xfrm>
              <a:prstGeom prst="rect">
                <a:avLst/>
              </a:prstGeom>
              <a:blipFill rotWithShape="1">
                <a:blip r:embed="rId15"/>
                <a:stretch>
                  <a:fillRect l="-12727" t="-8824" b="-117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Zástupný symbol pro obsah 2"/>
              <p:cNvSpPr>
                <a:spLocks noGrp="1"/>
              </p:cNvSpPr>
              <p:nvPr/>
            </p:nvSpPr>
            <p:spPr>
              <a:xfrm>
                <a:off x="1176111" y="6073266"/>
                <a:ext cx="1357367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0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6111" y="6073266"/>
                <a:ext cx="1357367" cy="62281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BL96J1IA\MC900432485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309" y="30779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5732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  <p:bldP spid="11" grpId="0"/>
      <p:bldP spid="26" grpId="0"/>
      <p:bldP spid="27" grpId="0"/>
      <p:bldP spid="35" grpId="0"/>
      <p:bldP spid="36" grpId="0"/>
      <p:bldP spid="46" grpId="0" animBg="1"/>
      <p:bldP spid="48" grpId="0"/>
      <p:bldP spid="50" grpId="0"/>
      <p:bldP spid="51" grpId="0"/>
      <p:bldP spid="53" grpId="0"/>
      <p:bldP spid="61" grpId="0"/>
      <p:bldP spid="62" grpId="0"/>
      <p:bldP spid="70" grpId="0" animBg="1"/>
      <p:bldP spid="71" grpId="0"/>
      <p:bldP spid="72" grpId="0"/>
      <p:bldP spid="7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Zaoblený obdélník 51"/>
          <p:cNvSpPr/>
          <p:nvPr/>
        </p:nvSpPr>
        <p:spPr>
          <a:xfrm>
            <a:off x="192832" y="4231771"/>
            <a:ext cx="8951168" cy="2470594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17406" y="982718"/>
            <a:ext cx="8926593" cy="3166361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36861"/>
            <a:ext cx="8820099" cy="7278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67544" y="145718"/>
            <a:ext cx="7632848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91327" y="1152169"/>
            <a:ext cx="7203146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ypočítejte: </a:t>
            </a:r>
            <a:endParaRPr lang="cs-CZ" sz="26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478384" y="1551382"/>
                <a:ext cx="1800197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−9</m:t>
                        </m:r>
                      </m:e>
                    </m:d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384" y="1551382"/>
                <a:ext cx="1800197" cy="607220"/>
              </a:xfrm>
              <a:prstGeom prst="rect">
                <a:avLst/>
              </a:prstGeom>
              <a:blipFill rotWithShape="1">
                <a:blip r:embed="rId3"/>
                <a:stretch>
                  <a:fillRect l="-675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78383" y="2149588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−1</m:t>
                        </m:r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9</m:t>
                        </m:r>
                      </m:e>
                    </m:d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383" y="2149588"/>
                <a:ext cx="2852971" cy="607220"/>
              </a:xfrm>
              <a:prstGeom prst="rect">
                <a:avLst/>
              </a:prstGeom>
              <a:blipFill rotWithShape="1">
                <a:blip r:embed="rId4"/>
                <a:stretch>
                  <a:fillRect l="-4274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478382" y="2707787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c)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a typeface="Cambria Math" pitchFamily="18" charset="0"/>
                  </a:rPr>
                  <a:t> 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84</m:t>
                        </m:r>
                      </m:e>
                    </m:d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382" y="2707787"/>
                <a:ext cx="2852971" cy="607220"/>
              </a:xfrm>
              <a:prstGeom prst="rect">
                <a:avLst/>
              </a:prstGeom>
              <a:blipFill rotWithShape="1">
                <a:blip r:embed="rId5"/>
                <a:stretch>
                  <a:fillRect l="-4274" t="-11000" b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478381" y="3315007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0</m:t>
                        </m:r>
                      </m:e>
                    </m:d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381" y="3315007"/>
                <a:ext cx="2852971" cy="607220"/>
              </a:xfrm>
              <a:prstGeom prst="rect">
                <a:avLst/>
              </a:prstGeom>
              <a:blipFill rotWithShape="1">
                <a:blip r:embed="rId6"/>
                <a:stretch>
                  <a:fillRect l="-4274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868521" y="1539972"/>
                <a:ext cx="2237920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e)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9</m:t>
                        </m:r>
                      </m:e>
                    </m:d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8521" y="1539972"/>
                <a:ext cx="2237920" cy="607220"/>
              </a:xfrm>
              <a:prstGeom prst="rect">
                <a:avLst/>
              </a:prstGeom>
              <a:blipFill rotWithShape="1">
                <a:blip r:embed="rId7"/>
                <a:stretch>
                  <a:fillRect l="-5722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879358" y="2183308"/>
                <a:ext cx="2227084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f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+6</m:t>
                        </m:r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9</m:t>
                        </m:r>
                      </m:e>
                    </m:d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9358" y="2183308"/>
                <a:ext cx="2227084" cy="607220"/>
              </a:xfrm>
              <a:prstGeom prst="rect">
                <a:avLst/>
              </a:prstGeom>
              <a:blipFill rotWithShape="1">
                <a:blip r:embed="rId8"/>
                <a:stretch>
                  <a:fillRect l="-5464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868521" y="2813944"/>
                <a:ext cx="2093904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g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e>
                    </m:d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8521" y="2813944"/>
                <a:ext cx="2093904" cy="607220"/>
              </a:xfrm>
              <a:prstGeom prst="rect">
                <a:avLst/>
              </a:prstGeom>
              <a:blipFill rotWithShape="1">
                <a:blip r:embed="rId9"/>
                <a:stretch>
                  <a:fillRect l="-6122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2891809" y="3380991"/>
                <a:ext cx="2369849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h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+96</m:t>
                        </m:r>
                      </m:e>
                    </m:d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1809" y="3380991"/>
                <a:ext cx="2369849" cy="607220"/>
              </a:xfrm>
              <a:prstGeom prst="rect">
                <a:avLst/>
              </a:prstGeom>
              <a:blipFill rotWithShape="1">
                <a:blip r:embed="rId10"/>
                <a:stretch>
                  <a:fillRect l="-5141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Zástupný symbol pro obsah 2"/>
          <p:cNvSpPr>
            <a:spLocks noGrp="1"/>
          </p:cNvSpPr>
          <p:nvPr/>
        </p:nvSpPr>
        <p:spPr>
          <a:xfrm>
            <a:off x="376518" y="4401222"/>
            <a:ext cx="7203146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Napište k číslům navzájem opačné čísla: </a:t>
            </a:r>
            <a:endParaRPr lang="cs-CZ" sz="26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5197640" y="1563388"/>
                <a:ext cx="3262792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i)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</m:t>
                        </m:r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9</m:t>
                        </m:r>
                      </m:e>
                    </m:d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−9</m:t>
                        </m:r>
                      </m:e>
                    </m:d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7640" y="1563388"/>
                <a:ext cx="3262792" cy="607220"/>
              </a:xfrm>
              <a:prstGeom prst="rect">
                <a:avLst/>
              </a:prstGeom>
              <a:blipFill rotWithShape="1">
                <a:blip r:embed="rId11"/>
                <a:stretch>
                  <a:fillRect l="-3925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>
                <a:off x="5208476" y="2206724"/>
                <a:ext cx="3251956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j)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+6</m:t>
                        </m:r>
                      </m:e>
                    </m:d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−4</m:t>
                        </m:r>
                      </m:e>
                    </m:d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8476" y="2206724"/>
                <a:ext cx="3251956" cy="607220"/>
              </a:xfrm>
              <a:prstGeom prst="rect">
                <a:avLst/>
              </a:prstGeom>
              <a:blipFill rotWithShape="1">
                <a:blip r:embed="rId12"/>
                <a:stretch>
                  <a:fillRect l="-3745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Zástupný symbol pro obsah 2"/>
              <p:cNvSpPr>
                <a:spLocks noGrp="1"/>
              </p:cNvSpPr>
              <p:nvPr/>
            </p:nvSpPr>
            <p:spPr>
              <a:xfrm>
                <a:off x="5197640" y="2837360"/>
                <a:ext cx="3406808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k)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e>
                    </m:d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−9</m:t>
                        </m:r>
                      </m:e>
                    </m:d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7640" y="2837360"/>
                <a:ext cx="3406808" cy="607220"/>
              </a:xfrm>
              <a:prstGeom prst="rect">
                <a:avLst/>
              </a:prstGeom>
              <a:blipFill rotWithShape="1">
                <a:blip r:embed="rId13"/>
                <a:stretch>
                  <a:fillRect l="-3763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5220927" y="3404407"/>
                <a:ext cx="358706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l)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+19</m:t>
                        </m:r>
                      </m:e>
                    </m:d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d>
                      <m:dPr>
                        <m:begChr m:val="|"/>
                        <m:endChr m:val="|"/>
                        <m:ctrlP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2800" b="0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8</m:t>
                        </m:r>
                      </m:e>
                    </m:d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927" y="3404407"/>
                <a:ext cx="3587061" cy="607220"/>
              </a:xfrm>
              <a:prstGeom prst="rect">
                <a:avLst/>
              </a:prstGeom>
              <a:blipFill rotWithShape="1">
                <a:blip r:embed="rId14"/>
                <a:stretch>
                  <a:fillRect l="-3396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Zástupný symbol pro obsah 2"/>
              <p:cNvSpPr>
                <a:spLocks noGrp="1"/>
              </p:cNvSpPr>
              <p:nvPr/>
            </p:nvSpPr>
            <p:spPr>
              <a:xfrm>
                <a:off x="630783" y="4886890"/>
                <a:ext cx="1800197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(−3)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783" y="4886890"/>
                <a:ext cx="1800197" cy="607220"/>
              </a:xfrm>
              <a:prstGeom prst="rect">
                <a:avLst/>
              </a:prstGeom>
              <a:blipFill rotWithShape="1">
                <a:blip r:embed="rId15"/>
                <a:stretch>
                  <a:fillRect l="-6757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Zástupný symbol pro obsah 2"/>
              <p:cNvSpPr>
                <a:spLocks noGrp="1"/>
              </p:cNvSpPr>
              <p:nvPr/>
            </p:nvSpPr>
            <p:spPr>
              <a:xfrm>
                <a:off x="630783" y="5485096"/>
                <a:ext cx="2069010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19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6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783" y="5485096"/>
                <a:ext cx="2069010" cy="607220"/>
              </a:xfrm>
              <a:prstGeom prst="rect">
                <a:avLst/>
              </a:prstGeom>
              <a:blipFill rotWithShape="1">
                <a:blip r:embed="rId16"/>
                <a:stretch>
                  <a:fillRect l="-5882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Zástupný symbol pro obsah 2"/>
              <p:cNvSpPr>
                <a:spLocks noGrp="1"/>
              </p:cNvSpPr>
              <p:nvPr/>
            </p:nvSpPr>
            <p:spPr>
              <a:xfrm>
                <a:off x="2943586" y="4868862"/>
                <a:ext cx="2181808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 65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3586" y="4868862"/>
                <a:ext cx="2181808" cy="607220"/>
              </a:xfrm>
              <a:prstGeom prst="rect">
                <a:avLst/>
              </a:prstGeom>
              <a:blipFill rotWithShape="1">
                <a:blip r:embed="rId17"/>
                <a:stretch>
                  <a:fillRect l="-5866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Zástupný symbol pro obsah 2"/>
              <p:cNvSpPr>
                <a:spLocks noGrp="1"/>
              </p:cNvSpPr>
              <p:nvPr/>
            </p:nvSpPr>
            <p:spPr>
              <a:xfrm>
                <a:off x="2943586" y="5467068"/>
                <a:ext cx="2069010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(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−29)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6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3586" y="5467068"/>
                <a:ext cx="2069010" cy="607220"/>
              </a:xfrm>
              <a:prstGeom prst="rect">
                <a:avLst/>
              </a:prstGeom>
              <a:blipFill rotWithShape="1">
                <a:blip r:embed="rId18"/>
                <a:stretch>
                  <a:fillRect l="-6195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Zástupný symbol pro obsah 2"/>
              <p:cNvSpPr>
                <a:spLocks noGrp="1"/>
              </p:cNvSpPr>
              <p:nvPr/>
            </p:nvSpPr>
            <p:spPr>
              <a:xfrm>
                <a:off x="5261658" y="4868862"/>
                <a:ext cx="2181808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e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5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1658" y="4868862"/>
                <a:ext cx="2181808" cy="607220"/>
              </a:xfrm>
              <a:prstGeom prst="rect">
                <a:avLst/>
              </a:prstGeom>
              <a:blipFill rotWithShape="1">
                <a:blip r:embed="rId19"/>
                <a:stretch>
                  <a:fillRect l="-5587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Zástupný symbol pro obsah 2"/>
              <p:cNvSpPr>
                <a:spLocks noGrp="1"/>
              </p:cNvSpPr>
              <p:nvPr/>
            </p:nvSpPr>
            <p:spPr>
              <a:xfrm>
                <a:off x="5261658" y="5467068"/>
                <a:ext cx="2069010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f)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(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−3)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7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1658" y="5467068"/>
                <a:ext cx="2069010" cy="607220"/>
              </a:xfrm>
              <a:prstGeom prst="rect">
                <a:avLst/>
              </a:prstGeom>
              <a:blipFill rotWithShape="1">
                <a:blip r:embed="rId20"/>
                <a:stretch>
                  <a:fillRect l="-5882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HGW68T4R\MC900434403[5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9354" y="4218384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5758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51" grpId="0"/>
      <p:bldP spid="53" grpId="0"/>
      <p:bldP spid="58" grpId="0"/>
      <p:bldP spid="59" grpId="0"/>
      <p:bldP spid="60" grpId="0"/>
      <p:bldP spid="61" grpId="0"/>
      <p:bldP spid="66" grpId="0"/>
      <p:bldP spid="67" grpId="0"/>
      <p:bldP spid="68" grpId="0"/>
      <p:bldP spid="69" grpId="0"/>
      <p:bldP spid="70" grpId="0"/>
      <p:bldP spid="7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2832" y="4231771"/>
            <a:ext cx="8951168" cy="2470594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7406" y="982718"/>
            <a:ext cx="8926593" cy="3166361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9512" y="36861"/>
            <a:ext cx="8820099" cy="7278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67544" y="145718"/>
            <a:ext cx="7632848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Řešení: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91327" y="1152169"/>
            <a:ext cx="7203146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ypočítejte: </a:t>
            </a:r>
            <a:endParaRPr lang="cs-CZ" sz="26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478384" y="1551382"/>
                <a:ext cx="1800197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9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384" y="1551382"/>
                <a:ext cx="1800197" cy="607220"/>
              </a:xfrm>
              <a:prstGeom prst="rect">
                <a:avLst/>
              </a:prstGeom>
              <a:blipFill rotWithShape="1">
                <a:blip r:embed="rId2"/>
                <a:stretch>
                  <a:fillRect l="-675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478383" y="2149588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9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383" y="2149588"/>
                <a:ext cx="2852971" cy="607220"/>
              </a:xfrm>
              <a:prstGeom prst="rect">
                <a:avLst/>
              </a:prstGeom>
              <a:blipFill rotWithShape="1">
                <a:blip r:embed="rId3"/>
                <a:stretch>
                  <a:fillRect l="-4274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478382" y="2707787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c)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a typeface="Cambria Math" pitchFamily="18" charset="0"/>
                  </a:rPr>
                  <a:t>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8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4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382" y="2707787"/>
                <a:ext cx="2852971" cy="607220"/>
              </a:xfrm>
              <a:prstGeom prst="rect">
                <a:avLst/>
              </a:prstGeom>
              <a:blipFill rotWithShape="1">
                <a:blip r:embed="rId4"/>
                <a:stretch>
                  <a:fillRect l="-4274" t="-11000" b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478381" y="3315007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381" y="3315007"/>
                <a:ext cx="2852971" cy="607220"/>
              </a:xfrm>
              <a:prstGeom prst="rect">
                <a:avLst/>
              </a:prstGeom>
              <a:blipFill rotWithShape="1">
                <a:blip r:embed="rId5"/>
                <a:stretch>
                  <a:fillRect l="-4274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2868521" y="1539972"/>
                <a:ext cx="2237920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e)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9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8521" y="1539972"/>
                <a:ext cx="2237920" cy="607220"/>
              </a:xfrm>
              <a:prstGeom prst="rect">
                <a:avLst/>
              </a:prstGeom>
              <a:blipFill rotWithShape="1">
                <a:blip r:embed="rId6"/>
                <a:stretch>
                  <a:fillRect l="-5722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879358" y="2183308"/>
                <a:ext cx="2227084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f)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6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9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9358" y="2183308"/>
                <a:ext cx="2227084" cy="607220"/>
              </a:xfrm>
              <a:prstGeom prst="rect">
                <a:avLst/>
              </a:prstGeom>
              <a:blipFill rotWithShape="1">
                <a:blip r:embed="rId7"/>
                <a:stretch>
                  <a:fillRect l="-5464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2868521" y="2813944"/>
                <a:ext cx="2093904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g)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8521" y="2813944"/>
                <a:ext cx="2093904" cy="607220"/>
              </a:xfrm>
              <a:prstGeom prst="rect">
                <a:avLst/>
              </a:prstGeom>
              <a:blipFill rotWithShape="1">
                <a:blip r:embed="rId8"/>
                <a:stretch>
                  <a:fillRect l="-6122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891809" y="3380991"/>
                <a:ext cx="2369849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h)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9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6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1809" y="3380991"/>
                <a:ext cx="2369849" cy="607220"/>
              </a:xfrm>
              <a:prstGeom prst="rect">
                <a:avLst/>
              </a:prstGeom>
              <a:blipFill rotWithShape="1">
                <a:blip r:embed="rId9"/>
                <a:stretch>
                  <a:fillRect l="-5141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ástupný symbol pro obsah 2"/>
          <p:cNvSpPr>
            <a:spLocks noGrp="1"/>
          </p:cNvSpPr>
          <p:nvPr/>
        </p:nvSpPr>
        <p:spPr>
          <a:xfrm>
            <a:off x="376518" y="4401222"/>
            <a:ext cx="7203146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Napište k číslům navzájem opačné čísla: </a:t>
            </a:r>
            <a:endParaRPr lang="cs-CZ" sz="26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5197640" y="1563388"/>
                <a:ext cx="3262792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i)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4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7640" y="1563388"/>
                <a:ext cx="3262792" cy="607220"/>
              </a:xfrm>
              <a:prstGeom prst="rect">
                <a:avLst/>
              </a:prstGeom>
              <a:blipFill rotWithShape="1">
                <a:blip r:embed="rId10"/>
                <a:stretch>
                  <a:fillRect l="-3925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5208476" y="2206724"/>
                <a:ext cx="3251956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j)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8476" y="2206724"/>
                <a:ext cx="3251956" cy="607220"/>
              </a:xfrm>
              <a:prstGeom prst="rect">
                <a:avLst/>
              </a:prstGeom>
              <a:blipFill rotWithShape="1">
                <a:blip r:embed="rId11"/>
                <a:stretch>
                  <a:fillRect l="-3745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197640" y="2837360"/>
                <a:ext cx="3406808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k)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7640" y="2837360"/>
                <a:ext cx="3406808" cy="607220"/>
              </a:xfrm>
              <a:prstGeom prst="rect">
                <a:avLst/>
              </a:prstGeom>
              <a:blipFill rotWithShape="1">
                <a:blip r:embed="rId12"/>
                <a:stretch>
                  <a:fillRect l="-3763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5220927" y="3404407"/>
                <a:ext cx="358706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l)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927" y="3404407"/>
                <a:ext cx="3587061" cy="607220"/>
              </a:xfrm>
              <a:prstGeom prst="rect">
                <a:avLst/>
              </a:prstGeom>
              <a:blipFill rotWithShape="1">
                <a:blip r:embed="rId13"/>
                <a:stretch>
                  <a:fillRect l="-3396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630783" y="4886890"/>
                <a:ext cx="1800197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783" y="4886890"/>
                <a:ext cx="1800197" cy="607220"/>
              </a:xfrm>
              <a:prstGeom prst="rect">
                <a:avLst/>
              </a:prstGeom>
              <a:blipFill rotWithShape="1">
                <a:blip r:embed="rId14"/>
                <a:stretch>
                  <a:fillRect l="-6757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630783" y="5485096"/>
                <a:ext cx="2069010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(−19)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783" y="5485096"/>
                <a:ext cx="2069010" cy="607220"/>
              </a:xfrm>
              <a:prstGeom prst="rect">
                <a:avLst/>
              </a:prstGeom>
              <a:blipFill rotWithShape="1">
                <a:blip r:embed="rId15"/>
                <a:stretch>
                  <a:fillRect l="-5882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2943586" y="4868862"/>
                <a:ext cx="2181808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(−65)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3586" y="4868862"/>
                <a:ext cx="2181808" cy="607220"/>
              </a:xfrm>
              <a:prstGeom prst="rect">
                <a:avLst/>
              </a:prstGeom>
              <a:blipFill rotWithShape="1">
                <a:blip r:embed="rId16"/>
                <a:stretch>
                  <a:fillRect l="-5866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2943586" y="5467068"/>
                <a:ext cx="2069010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29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3586" y="5467068"/>
                <a:ext cx="2069010" cy="607220"/>
              </a:xfrm>
              <a:prstGeom prst="rect">
                <a:avLst/>
              </a:prstGeom>
              <a:blipFill rotWithShape="1">
                <a:blip r:embed="rId17"/>
                <a:stretch>
                  <a:fillRect l="-6195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5261658" y="4868862"/>
                <a:ext cx="2181808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e)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(−5)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1658" y="4868862"/>
                <a:ext cx="2181808" cy="607220"/>
              </a:xfrm>
              <a:prstGeom prst="rect">
                <a:avLst/>
              </a:prstGeom>
              <a:blipFill rotWithShape="1">
                <a:blip r:embed="rId18"/>
                <a:stretch>
                  <a:fillRect l="-5587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5261658" y="5467068"/>
                <a:ext cx="2069010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f)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1658" y="5467068"/>
                <a:ext cx="2069010" cy="607220"/>
              </a:xfrm>
              <a:prstGeom prst="rect">
                <a:avLst/>
              </a:prstGeom>
              <a:blipFill rotWithShape="1">
                <a:blip r:embed="rId19"/>
                <a:stretch>
                  <a:fillRect l="-5882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32461[2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793" y="1563688"/>
            <a:ext cx="2137263" cy="2054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851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2226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742110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2069</TotalTime>
  <Words>572</Words>
  <Application>Microsoft Office PowerPoint</Application>
  <PresentationFormat>Předvádění na obrazovce (4:3)</PresentationFormat>
  <Paragraphs>104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Tvrdý obal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331</cp:revision>
  <dcterms:created xsi:type="dcterms:W3CDTF">2012-04-23T18:25:05Z</dcterms:created>
  <dcterms:modified xsi:type="dcterms:W3CDTF">2013-03-24T09:16:42Z</dcterms:modified>
</cp:coreProperties>
</file>