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51" r:id="rId4"/>
    <p:sldId id="352" r:id="rId5"/>
    <p:sldId id="353" r:id="rId6"/>
    <p:sldId id="354" r:id="rId7"/>
    <p:sldId id="355" r:id="rId8"/>
    <p:sldId id="356" r:id="rId9"/>
    <p:sldId id="360" r:id="rId10"/>
    <p:sldId id="361" r:id="rId11"/>
    <p:sldId id="362" r:id="rId12"/>
    <p:sldId id="363" r:id="rId13"/>
    <p:sldId id="346" r:id="rId14"/>
    <p:sldId id="364" r:id="rId15"/>
    <p:sldId id="365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4660"/>
  </p:normalViewPr>
  <p:slideViewPr>
    <p:cSldViewPr>
      <p:cViewPr>
        <p:scale>
          <a:sx n="60" d="100"/>
          <a:sy n="60" d="100"/>
        </p:scale>
        <p:origin x="-8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4.png"/><Relationship Id="rId7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6.png"/><Relationship Id="rId7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8.png"/><Relationship Id="rId7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VY_32_INOVACE_02_19_M7_Hanak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7818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Středová souměrnost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Středová souměrnost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5" y="202264"/>
            <a:ext cx="8527119" cy="84968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7591" y="1268760"/>
            <a:ext cx="8825939" cy="4391006"/>
          </a:xfrm>
          <a:prstGeom prst="roundRect">
            <a:avLst>
              <a:gd name="adj" fmla="val 714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29271" y="3536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61046" y="1484784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této hodině si ukážeme, které obrazce jsou středově souměrné a jak lze zkonstruovat středově souměrný obrazec. Na začátku jsou řešené příklady a na konci příklady na samostatné procvičení,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539552" y="1340768"/>
            <a:ext cx="8297284" cy="417646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539552" y="292736"/>
            <a:ext cx="8297284" cy="7275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660816" y="265848"/>
            <a:ext cx="381642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8048" y="1700809"/>
            <a:ext cx="8064896" cy="115212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884072" y="1844825"/>
            <a:ext cx="7632848" cy="93610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Všechny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středově souměrné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obrazce mají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střed souměrnosti. 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03660" y="3212976"/>
            <a:ext cx="5992968" cy="17047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852058" y="3356993"/>
            <a:ext cx="5376126" cy="14277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Bod, který určuje středovou souměrnost, je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střed souměrnosti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38000[9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835" y="335699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2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0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1956" y="1052736"/>
            <a:ext cx="8632532" cy="568863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78614" y="3729748"/>
            <a:ext cx="8366650" cy="279559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8614" y="1219454"/>
            <a:ext cx="8366650" cy="251029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1956" y="143520"/>
            <a:ext cx="8632532" cy="7275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78614" y="116632"/>
            <a:ext cx="8029284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středově souměrných obrazců: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491880" y="1466978"/>
            <a:ext cx="4957340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707904" y="1471484"/>
            <a:ext cx="4652944" cy="93610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Průsečík úhlopříček čtverce nazýváme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střed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čtverce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1415271"/>
            <a:ext cx="1725697" cy="1725697"/>
          </a:xfrm>
          <a:prstGeom prst="rec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87896" y="2980940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697297" y="300093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713941" y="123745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04540" y="123745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971600" y="1415271"/>
            <a:ext cx="1725697" cy="1725697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971600" y="1415271"/>
            <a:ext cx="1725698" cy="1725696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556940" y="4327851"/>
            <a:ext cx="4957340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709138" y="4332357"/>
            <a:ext cx="4652944" cy="93610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Průsečík úhlopříček obdélníku nazýváme </a:t>
            </a:r>
            <a:r>
              <a:rPr lang="cs-CZ" sz="2800" b="1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střed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obdélníku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b="1" spc="-13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40995" y="4185083"/>
            <a:ext cx="2829366" cy="1725697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5508327" y="591757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8282329" y="591757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8380765" y="372974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5508327" y="3703007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9" name="Přímá spojnice 28"/>
          <p:cNvCxnSpPr>
            <a:stCxn id="25" idx="0"/>
          </p:cNvCxnSpPr>
          <p:nvPr/>
        </p:nvCxnSpPr>
        <p:spPr>
          <a:xfrm flipV="1">
            <a:off x="5724351" y="4197799"/>
            <a:ext cx="2846010" cy="1719772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5740995" y="4185083"/>
            <a:ext cx="2855794" cy="1725696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1623040" y="227343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6976492" y="499509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1" name="Picture 3" descr="C:\Users\spravce\AppData\Local\Microsoft\Windows\Temporary Internet Files\Content.IE5\0BASIBLT\MC900440450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59" y="86771"/>
            <a:ext cx="1499829" cy="113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25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1" grpId="0" animBg="1"/>
      <p:bldP spid="12" grpId="0"/>
      <p:bldP spid="13" grpId="0"/>
      <p:bldP spid="14" grpId="0"/>
      <p:bldP spid="15" grpId="0"/>
      <p:bldP spid="23" grpId="0"/>
      <p:bldP spid="24" grpId="0" animBg="1"/>
      <p:bldP spid="25" grpId="0"/>
      <p:bldP spid="26" grpId="0"/>
      <p:bldP spid="27" grpId="0"/>
      <p:bldP spid="28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1956" y="792936"/>
            <a:ext cx="8513308" cy="580441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499861" y="3676542"/>
            <a:ext cx="3815498" cy="274071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0" name="Zaoblený obdélník 59"/>
          <p:cNvSpPr/>
          <p:nvPr/>
        </p:nvSpPr>
        <p:spPr>
          <a:xfrm>
            <a:off x="4778590" y="3645664"/>
            <a:ext cx="3815498" cy="274071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772636" y="905879"/>
            <a:ext cx="3815498" cy="274071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5412" y="879952"/>
            <a:ext cx="3815498" cy="274071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2" name="Čtyřcípá hvězda 61"/>
          <p:cNvSpPr/>
          <p:nvPr/>
        </p:nvSpPr>
        <p:spPr>
          <a:xfrm>
            <a:off x="5826373" y="3968321"/>
            <a:ext cx="1872208" cy="2016131"/>
          </a:xfrm>
          <a:prstGeom prst="star4">
            <a:avLst>
              <a:gd name="adj" fmla="val 15650"/>
            </a:avLst>
          </a:prstGeom>
          <a:solidFill>
            <a:srgbClr val="FF0000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6cípá hvězda 60"/>
          <p:cNvSpPr/>
          <p:nvPr/>
        </p:nvSpPr>
        <p:spPr>
          <a:xfrm>
            <a:off x="1317797" y="3946216"/>
            <a:ext cx="1728192" cy="2109422"/>
          </a:xfrm>
          <a:prstGeom prst="star6">
            <a:avLst/>
          </a:prstGeom>
          <a:solidFill>
            <a:schemeClr val="tx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říž 25"/>
          <p:cNvSpPr/>
          <p:nvPr/>
        </p:nvSpPr>
        <p:spPr>
          <a:xfrm>
            <a:off x="5555233" y="1084339"/>
            <a:ext cx="2292952" cy="2292952"/>
          </a:xfrm>
          <a:prstGeom prst="plus">
            <a:avLst>
              <a:gd name="adj" fmla="val 29985"/>
            </a:avLst>
          </a:prstGeom>
          <a:solidFill>
            <a:srgbClr val="00B0F0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25" name="Šestiúhelník 24"/>
          <p:cNvSpPr/>
          <p:nvPr/>
        </p:nvSpPr>
        <p:spPr>
          <a:xfrm>
            <a:off x="1023624" y="1100342"/>
            <a:ext cx="2317098" cy="1997498"/>
          </a:xfrm>
          <a:prstGeom prst="hexagon">
            <a:avLst/>
          </a:prstGeom>
          <a:solidFill>
            <a:srgbClr val="FFFF00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331956" y="143521"/>
            <a:ext cx="8513308" cy="54917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99861" y="0"/>
            <a:ext cx="814901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dalších středově souměrných obrazců: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256289" y="300855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751816" y="300855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471896" y="186506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908674" y="86631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2" name="Přímá spojnice 11"/>
          <p:cNvCxnSpPr>
            <a:stCxn id="25" idx="2"/>
          </p:cNvCxnSpPr>
          <p:nvPr/>
        </p:nvCxnSpPr>
        <p:spPr>
          <a:xfrm flipV="1">
            <a:off x="1522999" y="1163650"/>
            <a:ext cx="1294770" cy="1934190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25" idx="1"/>
          </p:cNvCxnSpPr>
          <p:nvPr/>
        </p:nvCxnSpPr>
        <p:spPr>
          <a:xfrm flipH="1" flipV="1">
            <a:off x="1527559" y="1100342"/>
            <a:ext cx="1313789" cy="1997498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3" idx="0"/>
            <a:endCxn id="37" idx="2"/>
          </p:cNvCxnSpPr>
          <p:nvPr/>
        </p:nvCxnSpPr>
        <p:spPr>
          <a:xfrm flipV="1">
            <a:off x="5555233" y="1838565"/>
            <a:ext cx="2414489" cy="786467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5555234" y="1796767"/>
            <a:ext cx="2292951" cy="88956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968429" y="2225894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040265" y="86631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660024" y="186901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1" name="Přímá spojnice 30"/>
          <p:cNvCxnSpPr>
            <a:stCxn id="25" idx="0"/>
          </p:cNvCxnSpPr>
          <p:nvPr/>
        </p:nvCxnSpPr>
        <p:spPr>
          <a:xfrm flipH="1">
            <a:off x="1023065" y="2099091"/>
            <a:ext cx="2317657" cy="3949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5881490" y="323631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7105626" y="3236310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7105626" y="266593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7753698" y="265076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7753698" y="1370514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7105626" y="134079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7119929" y="850313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G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5881490" y="872747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5895793" y="134079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I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5219238" y="1402154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5339209" y="262503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5870393" y="2640199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6302441" y="1106772"/>
            <a:ext cx="817488" cy="2270519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 flipV="1">
            <a:off x="6252750" y="1095556"/>
            <a:ext cx="867179" cy="2270518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6546453" y="238866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1903846" y="590159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4" name="Zástupný symbol pro obsah 2"/>
          <p:cNvSpPr>
            <a:spLocks noGrp="1"/>
          </p:cNvSpPr>
          <p:nvPr/>
        </p:nvSpPr>
        <p:spPr>
          <a:xfrm>
            <a:off x="2389347" y="546223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5" name="Zástupný symbol pro obsah 2"/>
          <p:cNvSpPr>
            <a:spLocks noGrp="1"/>
          </p:cNvSpPr>
          <p:nvPr/>
        </p:nvSpPr>
        <p:spPr>
          <a:xfrm>
            <a:off x="2954234" y="546223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6" name="Zástupný symbol pro obsah 2"/>
          <p:cNvSpPr>
            <a:spLocks noGrp="1"/>
          </p:cNvSpPr>
          <p:nvPr/>
        </p:nvSpPr>
        <p:spPr>
          <a:xfrm>
            <a:off x="2734374" y="478360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8" name="Zástupný symbol pro obsah 2"/>
          <p:cNvSpPr>
            <a:spLocks noGrp="1"/>
          </p:cNvSpPr>
          <p:nvPr/>
        </p:nvSpPr>
        <p:spPr>
          <a:xfrm>
            <a:off x="3029577" y="4112515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2399819" y="411251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0" name="Zástupný symbol pro obsah 2"/>
          <p:cNvSpPr>
            <a:spLocks noGrp="1"/>
          </p:cNvSpPr>
          <p:nvPr/>
        </p:nvSpPr>
        <p:spPr>
          <a:xfrm>
            <a:off x="1825462" y="371572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G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1" name="Zástupný symbol pro obsah 2"/>
          <p:cNvSpPr>
            <a:spLocks noGrp="1"/>
          </p:cNvSpPr>
          <p:nvPr/>
        </p:nvSpPr>
        <p:spPr>
          <a:xfrm>
            <a:off x="1545743" y="4112514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1047578" y="4197799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I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1241157" y="4742360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4" name="Zástupný symbol pro obsah 2"/>
          <p:cNvSpPr>
            <a:spLocks noGrp="1"/>
          </p:cNvSpPr>
          <p:nvPr/>
        </p:nvSpPr>
        <p:spPr>
          <a:xfrm>
            <a:off x="962520" y="5406987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5" name="Zástupný symbol pro obsah 2"/>
          <p:cNvSpPr>
            <a:spLocks noGrp="1"/>
          </p:cNvSpPr>
          <p:nvPr/>
        </p:nvSpPr>
        <p:spPr>
          <a:xfrm>
            <a:off x="1669796" y="549619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76" name="Přímá spojnice 75"/>
          <p:cNvCxnSpPr/>
          <p:nvPr/>
        </p:nvCxnSpPr>
        <p:spPr>
          <a:xfrm flipV="1">
            <a:off x="1903846" y="4431824"/>
            <a:ext cx="579922" cy="1097008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 flipV="1">
            <a:off x="1885820" y="4512143"/>
            <a:ext cx="597948" cy="1016689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V="1">
            <a:off x="1613885" y="5020487"/>
            <a:ext cx="1137931" cy="16007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Zástupný symbol pro obsah 2"/>
          <p:cNvSpPr>
            <a:spLocks noGrp="1"/>
          </p:cNvSpPr>
          <p:nvPr/>
        </p:nvSpPr>
        <p:spPr>
          <a:xfrm>
            <a:off x="2001113" y="5061203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0" name="Zástupný symbol pro obsah 2"/>
          <p:cNvSpPr>
            <a:spLocks noGrp="1"/>
          </p:cNvSpPr>
          <p:nvPr/>
        </p:nvSpPr>
        <p:spPr>
          <a:xfrm>
            <a:off x="6464361" y="589767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1" name="Zástupný symbol pro obsah 2"/>
          <p:cNvSpPr>
            <a:spLocks noGrp="1"/>
          </p:cNvSpPr>
          <p:nvPr/>
        </p:nvSpPr>
        <p:spPr>
          <a:xfrm>
            <a:off x="6920543" y="514587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2" name="Zástupný symbol pro obsah 2"/>
          <p:cNvSpPr>
            <a:spLocks noGrp="1"/>
          </p:cNvSpPr>
          <p:nvPr/>
        </p:nvSpPr>
        <p:spPr>
          <a:xfrm>
            <a:off x="7632161" y="4742360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3" name="Zástupný symbol pro obsah 2"/>
          <p:cNvSpPr>
            <a:spLocks noGrp="1"/>
          </p:cNvSpPr>
          <p:nvPr/>
        </p:nvSpPr>
        <p:spPr>
          <a:xfrm>
            <a:off x="6932447" y="438455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4" name="Zástupný symbol pro obsah 2"/>
          <p:cNvSpPr>
            <a:spLocks noGrp="1"/>
          </p:cNvSpPr>
          <p:nvPr/>
        </p:nvSpPr>
        <p:spPr>
          <a:xfrm>
            <a:off x="6406489" y="3657174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5" name="Zástupný symbol pro obsah 2"/>
          <p:cNvSpPr>
            <a:spLocks noGrp="1"/>
          </p:cNvSpPr>
          <p:nvPr/>
        </p:nvSpPr>
        <p:spPr>
          <a:xfrm>
            <a:off x="6190465" y="4384558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6" name="Zástupný symbol pro obsah 2"/>
          <p:cNvSpPr>
            <a:spLocks noGrp="1"/>
          </p:cNvSpPr>
          <p:nvPr/>
        </p:nvSpPr>
        <p:spPr>
          <a:xfrm>
            <a:off x="5469497" y="4766901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G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97" name="Zástupný symbol pro obsah 2"/>
          <p:cNvSpPr>
            <a:spLocks noGrp="1"/>
          </p:cNvSpPr>
          <p:nvPr/>
        </p:nvSpPr>
        <p:spPr>
          <a:xfrm>
            <a:off x="6247616" y="5145877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98" name="Přímá spojnice 97"/>
          <p:cNvCxnSpPr>
            <a:endCxn id="62" idx="3"/>
          </p:cNvCxnSpPr>
          <p:nvPr/>
        </p:nvCxnSpPr>
        <p:spPr>
          <a:xfrm flipV="1">
            <a:off x="5870393" y="4976387"/>
            <a:ext cx="1828188" cy="3942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endCxn id="62" idx="2"/>
          </p:cNvCxnSpPr>
          <p:nvPr/>
        </p:nvCxnSpPr>
        <p:spPr>
          <a:xfrm flipH="1">
            <a:off x="6762477" y="4003325"/>
            <a:ext cx="4510" cy="1981127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Zástupný symbol pro obsah 2"/>
          <p:cNvSpPr>
            <a:spLocks noGrp="1"/>
          </p:cNvSpPr>
          <p:nvPr/>
        </p:nvSpPr>
        <p:spPr>
          <a:xfrm>
            <a:off x="6485685" y="487850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303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1" grpId="0" animBg="1"/>
      <p:bldP spid="26" grpId="0" animBg="1"/>
      <p:bldP spid="25" grpId="0" animBg="1"/>
      <p:bldP spid="4" grpId="0"/>
      <p:bldP spid="8" grpId="0"/>
      <p:bldP spid="9" grpId="0"/>
      <p:bldP spid="10" grpId="0"/>
      <p:bldP spid="11" grpId="0"/>
      <p:bldP spid="23" grpId="0"/>
      <p:bldP spid="27" grpId="0"/>
      <p:bldP spid="28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57" grpId="0"/>
      <p:bldP spid="63" grpId="0"/>
      <p:bldP spid="64" grpId="0"/>
      <p:bldP spid="65" grpId="0"/>
      <p:bldP spid="66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1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777466"/>
            <a:ext cx="8784976" cy="538783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3"/>
            <a:ext cx="8784976" cy="4518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10440" y="-21219"/>
            <a:ext cx="8029519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Ve středové souměrnosti se středem S platí: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8910" y="944512"/>
            <a:ext cx="8568952" cy="188497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13790" y="944513"/>
                <a:ext cx="8316419" cy="1787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Vzor (např. bod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𝐴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a jeho obraz (např. bod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𝐴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jsou body stejné přímky, která prochází středem S souměrnosti a pro jejich vzdálenosti platí: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𝑆𝐴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𝑆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𝐴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´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790" y="944513"/>
                <a:ext cx="8316419" cy="1787436"/>
              </a:xfrm>
              <a:prstGeom prst="rect">
                <a:avLst/>
              </a:prstGeom>
              <a:blipFill rotWithShape="1">
                <a:blip r:embed="rId2"/>
                <a:stretch>
                  <a:fillRect l="-1540" t="-2048" r="-1466" b="-20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315014" y="4229234"/>
            <a:ext cx="6459281" cy="170947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07786" y="4365091"/>
                <a:ext cx="5400601" cy="14697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Pro bod S platí </a:t>
                </a: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𝑆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𝑆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Nazývá se </a:t>
                </a:r>
                <a:r>
                  <a:rPr lang="cs-CZ" sz="2800" b="1" spc="-120" dirty="0" err="1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samodružný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bod. 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786" y="4365091"/>
                <a:ext cx="5400601" cy="1469738"/>
              </a:xfrm>
              <a:prstGeom prst="rect">
                <a:avLst/>
              </a:prstGeom>
              <a:blipFill rotWithShape="1">
                <a:blip r:embed="rId3"/>
                <a:stretch>
                  <a:fillRect l="-2257" b="-1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315014" y="3037681"/>
            <a:ext cx="8513970" cy="102697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63411" y="3066301"/>
            <a:ext cx="7715919" cy="7138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Libovolná přímka a její obraz ve středové souměrnosti S jsou rovnoběžné přímky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0BASIBLT\MC900440450[5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688" y="4409397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59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6759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Sestrojíme libovolný trojúhelník KLM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429302" y="1863225"/>
            <a:ext cx="8363876" cy="383290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9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37206" y="6032418"/>
            <a:ext cx="8316419" cy="7200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Zvolíme si střed středové souměrnosti.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3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3691492" y="3779676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3691492" y="349729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83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73777" y="6011255"/>
                <a:ext cx="8316419" cy="720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3. Sestrojíme obraz bodu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777" y="6011255"/>
                <a:ext cx="8316419" cy="720079"/>
              </a:xfrm>
              <a:prstGeom prst="rect">
                <a:avLst/>
              </a:prstGeom>
              <a:blipFill rotWithShape="1">
                <a:blip r:embed="rId3"/>
                <a:stretch>
                  <a:fillRect l="-1466" t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3635896" y="401155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1933846" y="2623980"/>
            <a:ext cx="3893704" cy="230425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3691492" y="349729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5765592" y="2471593"/>
            <a:ext cx="160760" cy="22214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038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48091" y="6032418"/>
                <a:ext cx="8316419" cy="720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4. Sestrojíme obraz bodu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091" y="6032418"/>
                <a:ext cx="8316419" cy="720079"/>
              </a:xfrm>
              <a:prstGeom prst="rect">
                <a:avLst/>
              </a:prstGeom>
              <a:blipFill rotWithShape="1">
                <a:blip r:embed="rId3"/>
                <a:stretch>
                  <a:fillRect l="-1540" t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3635896" y="401155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V="1">
            <a:off x="1933846" y="2623980"/>
            <a:ext cx="3893704" cy="230425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691492" y="349729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2339752" y="2378267"/>
            <a:ext cx="3028005" cy="2796924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𝐿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5765592" y="2471593"/>
            <a:ext cx="160760" cy="22214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5292080" y="5083812"/>
            <a:ext cx="152400" cy="1453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5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394357" y="6032418"/>
            <a:ext cx="8389937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13516" y="6032418"/>
                <a:ext cx="8316419" cy="720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5. Sestrojíme bod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516" y="6032418"/>
                <a:ext cx="8316419" cy="720079"/>
              </a:xfrm>
              <a:prstGeom prst="rect">
                <a:avLst/>
              </a:prstGeom>
              <a:blipFill rotWithShape="1">
                <a:blip r:embed="rId3"/>
                <a:stretch>
                  <a:fillRect l="-1466" t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Obdélník 24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oúhlý trojúhelník 25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2"/>
          <p:cNvSpPr>
            <a:spLocks noGrp="1"/>
          </p:cNvSpPr>
          <p:nvPr/>
        </p:nvSpPr>
        <p:spPr>
          <a:xfrm>
            <a:off x="3635896" y="401155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1933846" y="2623980"/>
            <a:ext cx="3893704" cy="230425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13355" y="3291104"/>
            <a:ext cx="5934686" cy="972843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3691492" y="349729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2339752" y="2378267"/>
            <a:ext cx="3028005" cy="2796924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𝐿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848041" y="40299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𝑀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8041" y="4029921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39"/>
          <p:cNvCxnSpPr/>
          <p:nvPr/>
        </p:nvCxnSpPr>
        <p:spPr>
          <a:xfrm>
            <a:off x="5765592" y="2471593"/>
            <a:ext cx="160760" cy="22214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6841853" y="4134505"/>
            <a:ext cx="37605" cy="22214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292080" y="5083812"/>
            <a:ext cx="152400" cy="1453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95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0220" y="1749787"/>
            <a:ext cx="8784976" cy="499158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6632"/>
            <a:ext cx="8784976" cy="14401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66FF33"/>
              </a:gs>
              <a:gs pos="100000">
                <a:srgbClr val="CC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Narýsujte libovolný trojúhelník KLM a zvolte bod S tak, aby ležel mimo něj. 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086" y="128470"/>
                <a:ext cx="8437414" cy="1254106"/>
              </a:xfrm>
              <a:prstGeom prst="rect">
                <a:avLst/>
              </a:prstGeom>
              <a:blipFill rotWithShape="1">
                <a:blip r:embed="rId2"/>
                <a:stretch>
                  <a:fillRect l="-1445" t="-4369" r="-1517" b="-24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422624" y="6032417"/>
            <a:ext cx="8444072" cy="5040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22624" y="6032418"/>
                <a:ext cx="8316419" cy="7200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6. Sestrojíme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624" y="6032418"/>
                <a:ext cx="8316419" cy="720079"/>
              </a:xfrm>
              <a:prstGeom prst="rect">
                <a:avLst/>
              </a:prstGeom>
              <a:blipFill rotWithShape="1">
                <a:blip r:embed="rId3"/>
                <a:stretch>
                  <a:fillRect l="-1465" t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422624" y="1871464"/>
            <a:ext cx="8363876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3493204">
            <a:off x="1172986" y="2795622"/>
            <a:ext cx="1944216" cy="1728192"/>
          </a:xfrm>
          <a:prstGeom prst="rtTriangl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𝐾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4216" y="4941168"/>
                <a:ext cx="432048" cy="468051"/>
              </a:xfrm>
              <a:prstGeom prst="rect">
                <a:avLst/>
              </a:prstGeom>
              <a:blipFill rotWithShape="1">
                <a:blip r:embed="rId4"/>
                <a:stretch>
                  <a:fillRect l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𝐿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2906" y="2003542"/>
                <a:ext cx="432048" cy="46805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𝑀</m:t>
                      </m:r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759" y="3068960"/>
                <a:ext cx="432048" cy="468051"/>
              </a:xfrm>
              <a:prstGeom prst="rect">
                <a:avLst/>
              </a:prstGeom>
              <a:blipFill rotWithShape="1">
                <a:blip r:embed="rId6"/>
                <a:stretch>
                  <a:fillRect l="-2817" r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ástupný symbol pro obsah 2"/>
          <p:cNvSpPr>
            <a:spLocks noGrp="1"/>
          </p:cNvSpPr>
          <p:nvPr/>
        </p:nvSpPr>
        <p:spPr>
          <a:xfrm>
            <a:off x="3635896" y="401155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1933846" y="2623980"/>
            <a:ext cx="3893704" cy="2304256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ravoúhlý trojúhelník 16"/>
          <p:cNvSpPr/>
          <p:nvPr/>
        </p:nvSpPr>
        <p:spPr>
          <a:xfrm rot="14318429">
            <a:off x="4627626" y="3031313"/>
            <a:ext cx="1944216" cy="1728192"/>
          </a:xfrm>
          <a:prstGeom prst="rtTriangle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913355" y="3291104"/>
            <a:ext cx="5934686" cy="972843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691492" y="3497292"/>
            <a:ext cx="432048" cy="4680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+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6" name="Přímá spojnice 25"/>
          <p:cNvCxnSpPr>
            <a:endCxn id="17" idx="0"/>
          </p:cNvCxnSpPr>
          <p:nvPr/>
        </p:nvCxnSpPr>
        <p:spPr>
          <a:xfrm>
            <a:off x="2339752" y="2378267"/>
            <a:ext cx="3028005" cy="2796924"/>
          </a:xfrm>
          <a:prstGeom prst="line">
            <a:avLst/>
          </a:prstGeom>
          <a:ln w="1270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𝐿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139348"/>
                <a:ext cx="432048" cy="4680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𝐾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6282" y="2171230"/>
                <a:ext cx="432048" cy="46805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848041" y="4029921"/>
                <a:ext cx="432048" cy="4680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𝑀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´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8041" y="4029921"/>
                <a:ext cx="432048" cy="46805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554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aoblený obdélník 40"/>
          <p:cNvSpPr/>
          <p:nvPr/>
        </p:nvSpPr>
        <p:spPr>
          <a:xfrm>
            <a:off x="191635" y="1722741"/>
            <a:ext cx="8784976" cy="480260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94463" y="919117"/>
            <a:ext cx="8784976" cy="95751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4463" y="78659"/>
            <a:ext cx="8784976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82495" y="187516"/>
            <a:ext cx="626469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94462" y="960693"/>
            <a:ext cx="7489431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1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Hledej střed daných obrazců a na základě toho určete, které jsou a které nejsou středově souměrné.</a:t>
            </a:r>
            <a:endParaRPr lang="cs-CZ" spc="-11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6" name="Ohnutý pruh 15"/>
          <p:cNvSpPr/>
          <p:nvPr/>
        </p:nvSpPr>
        <p:spPr>
          <a:xfrm>
            <a:off x="936319" y="2531229"/>
            <a:ext cx="1656184" cy="1584176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smicípá hvězda 17"/>
          <p:cNvSpPr/>
          <p:nvPr/>
        </p:nvSpPr>
        <p:spPr>
          <a:xfrm>
            <a:off x="695897" y="4642777"/>
            <a:ext cx="1728192" cy="1666528"/>
          </a:xfrm>
          <a:prstGeom prst="star8">
            <a:avLst>
              <a:gd name="adj" fmla="val 3420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5224310" y="2488813"/>
            <a:ext cx="1512167" cy="1548172"/>
          </a:xfrm>
          <a:prstGeom prst="star5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>
            <a:off x="5368324" y="4791245"/>
            <a:ext cx="1224136" cy="1455118"/>
          </a:xfrm>
          <a:prstGeom prst="parallelogram">
            <a:avLst>
              <a:gd name="adj" fmla="val 4056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ousměrná svislá šipka 21"/>
          <p:cNvSpPr/>
          <p:nvPr/>
        </p:nvSpPr>
        <p:spPr>
          <a:xfrm>
            <a:off x="7551827" y="2506077"/>
            <a:ext cx="1080120" cy="1656184"/>
          </a:xfrm>
          <a:prstGeom prst="up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7246380" y="4705719"/>
            <a:ext cx="1548172" cy="146863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var L 23"/>
          <p:cNvSpPr/>
          <p:nvPr/>
        </p:nvSpPr>
        <p:spPr>
          <a:xfrm>
            <a:off x="3183515" y="4705719"/>
            <a:ext cx="1461213" cy="1540644"/>
          </a:xfrm>
          <a:prstGeom prst="corner">
            <a:avLst>
              <a:gd name="adj1" fmla="val 36094"/>
              <a:gd name="adj2" fmla="val 5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801509" y="1928076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2671982" y="1973259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5093816" y="1998396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7002810" y="1998396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695897" y="4140979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671982" y="4162261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4964009" y="4183085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g)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7081768" y="4203587"/>
            <a:ext cx="549017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h)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3218508" y="2467605"/>
            <a:ext cx="1512168" cy="1457424"/>
          </a:xfrm>
          <a:prstGeom prst="don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556067" y="2017023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662002" y="2057321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209958" y="4183085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630785" y="4302191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ANO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372320" y="1997000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642833" y="2047182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495596" y="4171954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5561868" y="4257132"/>
            <a:ext cx="837049" cy="3699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NE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HGW68T4R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027" y="104714"/>
            <a:ext cx="1617584" cy="155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44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04184" y="939829"/>
            <a:ext cx="8784976" cy="536949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356584" y="1092229"/>
            <a:ext cx="8469364" cy="144069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81007" y="2780928"/>
            <a:ext cx="8431330" cy="138818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94618" y="4495294"/>
            <a:ext cx="8431330" cy="145398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4463" y="78659"/>
            <a:ext cx="8784976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82495" y="187516"/>
            <a:ext cx="6264696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74746" y="1144740"/>
                <a:ext cx="8326313" cy="13881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Narýsujte libovolný trojúhelník KLM a zvolte bod S tak, aby ležel </a:t>
                </a: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uvnitř trojúhelníku.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746" y="1144740"/>
                <a:ext cx="8326313" cy="1388187"/>
              </a:xfrm>
              <a:prstGeom prst="rect">
                <a:avLst/>
              </a:prstGeom>
              <a:blipFill rotWithShape="1">
                <a:blip r:embed="rId2"/>
                <a:stretch>
                  <a:fillRect l="-1318" t="-3947" r="-1318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34247" y="2780929"/>
                <a:ext cx="8353201" cy="13881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Narýsujte libovolný trojúhelník KLM a zvolte bod S tak, aby ležel </a:t>
                </a: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 bodu </a:t>
                </a:r>
                <a14:m>
                  <m:oMath xmlns:m="http://schemas.openxmlformats.org/officeDocument/2006/math">
                    <m:r>
                      <a:rPr lang="cs-CZ" sz="2600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𝐿</m:t>
                    </m:r>
                  </m:oMath>
                </a14:m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247" y="2780929"/>
                <a:ext cx="8353201" cy="1388187"/>
              </a:xfrm>
              <a:prstGeom prst="rect">
                <a:avLst/>
              </a:prstGeom>
              <a:blipFill rotWithShape="1">
                <a:blip r:embed="rId3"/>
                <a:stretch>
                  <a:fillRect l="-1240" t="-3947" r="-1313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72747" y="4561093"/>
                <a:ext cx="8353201" cy="13881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spc="-11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Narýsujte libovolný trojúhelník KLM a zvolte bod S tak, aby ležel </a:t>
                </a:r>
                <a:r>
                  <a:rPr lang="cs-CZ" sz="26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ve středu úsečky KL. </a:t>
                </a:r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Ve středové souměrnosti se středem S sestrojte trojúhelník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𝐾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𝐿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  <m:sSup>
                      <m:sSupPr>
                        <m:ctrlP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𝑀</m:t>
                        </m:r>
                      </m:e>
                      <m:sup>
                        <m:r>
                          <a:rPr lang="cs-CZ" sz="26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´</m:t>
                        </m:r>
                      </m:sup>
                    </m:sSup>
                  </m:oMath>
                </a14:m>
                <a:r>
                  <a:rPr lang="cs-CZ" sz="26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747" y="4561093"/>
                <a:ext cx="8353201" cy="1388187"/>
              </a:xfrm>
              <a:prstGeom prst="rect">
                <a:avLst/>
              </a:prstGeom>
              <a:blipFill rotWithShape="1">
                <a:blip r:embed="rId4"/>
                <a:stretch>
                  <a:fillRect l="-1314" t="-3947" r="-1314"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40424[7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888"/>
            <a:ext cx="1420747" cy="117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52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27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2472</TotalTime>
  <Words>837</Words>
  <Application>Microsoft Office PowerPoint</Application>
  <PresentationFormat>Předvádění na obrazovce (4:3)</PresentationFormat>
  <Paragraphs>167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393</cp:revision>
  <dcterms:created xsi:type="dcterms:W3CDTF">2012-04-23T18:25:05Z</dcterms:created>
  <dcterms:modified xsi:type="dcterms:W3CDTF">2013-03-24T09:49:49Z</dcterms:modified>
</cp:coreProperties>
</file>