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7" r:id="rId3"/>
    <p:sldId id="258" r:id="rId4"/>
    <p:sldId id="265" r:id="rId5"/>
    <p:sldId id="259" r:id="rId6"/>
    <p:sldId id="264" r:id="rId7"/>
    <p:sldId id="260" r:id="rId8"/>
    <p:sldId id="266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811" y="-77"/>
      </p:cViewPr>
      <p:guideLst>
        <p:guide orient="horz" pos="2024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91475A1D-AC88-4DC7-8625-5CBF951D3F35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1475A1D-AC88-4DC7-8625-5CBF951D3F35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91475A1D-AC88-4DC7-8625-5CBF951D3F35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1475A1D-AC88-4DC7-8625-5CBF951D3F35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1475A1D-AC88-4DC7-8625-5CBF951D3F35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1475A1D-AC88-4DC7-8625-5CBF951D3F35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1475A1D-AC88-4DC7-8625-5CBF951D3F35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91475A1D-AC88-4DC7-8625-5CBF951D3F35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91475A1D-AC88-4DC7-8625-5CBF951D3F35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1475A1D-AC88-4DC7-8625-5CBF951D3F35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1475A1D-AC88-4DC7-8625-5CBF951D3F35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91475A1D-AC88-4DC7-8625-5CBF951D3F35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hyperlink" Target="http://matematika-online-a.kvalitne.cz/uvodni-stranka.htm" TargetMode="External"/><Relationship Id="rId7" Type="http://schemas.openxmlformats.org/officeDocument/2006/relationships/hyperlink" Target="http://www.labo.cz/mftabulky.htm" TargetMode="External"/><Relationship Id="rId2" Type="http://schemas.openxmlformats.org/officeDocument/2006/relationships/hyperlink" Target="http://www.zsdobrichovice.cz/programy/matika/praclisty/listy.htm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mojeskola.cz/Learning/matematika.php" TargetMode="External"/><Relationship Id="rId5" Type="http://schemas.openxmlformats.org/officeDocument/2006/relationships/hyperlink" Target="http://www.mojeskola.cz/SkolaHrou/Linky/matematika.php" TargetMode="External"/><Relationship Id="rId4" Type="http://schemas.openxmlformats.org/officeDocument/2006/relationships/hyperlink" Target="http://www.educaweb.cz/e-knihovna/metodicke-vzory-moduly-odkazy-apod/vyuziti-ict-ve-vyuce-matematiky/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247677" y="2239898"/>
            <a:ext cx="8609307" cy="4285446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235969" y="248538"/>
            <a:ext cx="8609307" cy="1736544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pic>
        <p:nvPicPr>
          <p:cNvPr id="6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4708" y="5323127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674082" y="4604191"/>
            <a:ext cx="73637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cs-CZ" sz="28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ČÍSLO PROJEKTU</a:t>
            </a:r>
            <a:r>
              <a:rPr lang="cs-CZ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: 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CZ.1.07/1.4.00/21.2364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74082" y="3038485"/>
            <a:ext cx="74664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NÁZEV</a:t>
            </a:r>
            <a:r>
              <a:rPr lang="cs-CZ" sz="2800">
                <a:solidFill>
                  <a:schemeClr val="bg1">
                    <a:lumMod val="95000"/>
                    <a:lumOff val="5000"/>
                  </a:schemeClr>
                </a:solidFill>
              </a:rPr>
              <a:t>: </a:t>
            </a:r>
            <a:r>
              <a:rPr lang="cs-CZ" sz="280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VY_32_INOVACE_03_01_M8_Hanak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700277" y="2552432"/>
            <a:ext cx="45981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AUTOR</a:t>
            </a:r>
            <a:r>
              <a:rPr lang="cs-CZ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: Ing. Roman Hanák</a:t>
            </a:r>
          </a:p>
        </p:txBody>
      </p:sp>
      <p:sp>
        <p:nvSpPr>
          <p:cNvPr id="10" name="Obdélník 9"/>
          <p:cNvSpPr/>
          <p:nvPr/>
        </p:nvSpPr>
        <p:spPr>
          <a:xfrm>
            <a:off x="698118" y="3561705"/>
            <a:ext cx="25773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TÉMA</a:t>
            </a:r>
            <a:r>
              <a:rPr lang="cs-CZ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: 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Výrazy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49704" y="248538"/>
            <a:ext cx="8424936" cy="1938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600" dirty="0"/>
              <a:t>Základní škola Libina, příspěvková </a:t>
            </a:r>
            <a:r>
              <a:rPr lang="cs-CZ" sz="1600" dirty="0" smtClean="0"/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600" dirty="0"/>
              <a:t>Název projektu</a:t>
            </a:r>
            <a:r>
              <a:rPr lang="cs-CZ" sz="1600"/>
              <a:t>: </a:t>
            </a:r>
            <a:r>
              <a:rPr lang="cs-CZ" sz="1600" smtClean="0"/>
              <a:t>Škola hrou</a:t>
            </a:r>
            <a:endParaRPr lang="cs-CZ" sz="1600" dirty="0"/>
          </a:p>
          <a:p>
            <a:pPr>
              <a:lnSpc>
                <a:spcPct val="150000"/>
              </a:lnSpc>
            </a:pPr>
            <a:r>
              <a:rPr lang="cs-CZ" sz="1600" dirty="0"/>
              <a:t>Tento projekt je spolufinancován Evropským sociálním fondem </a:t>
            </a:r>
            <a:r>
              <a:rPr lang="cs-CZ" sz="1600" dirty="0" smtClean="0"/>
              <a:t>republiky</a:t>
            </a:r>
          </a:p>
          <a:p>
            <a:pPr>
              <a:lnSpc>
                <a:spcPct val="150000"/>
              </a:lnSpc>
            </a:pPr>
            <a:r>
              <a:rPr lang="cs-CZ" sz="1600" dirty="0"/>
              <a:t>Vzdělávací oblast Matematika a její aplikace</a:t>
            </a:r>
          </a:p>
          <a:p>
            <a:pPr>
              <a:lnSpc>
                <a:spcPct val="150000"/>
              </a:lnSpc>
            </a:pPr>
            <a:endParaRPr lang="cs-CZ" sz="1600" dirty="0"/>
          </a:p>
        </p:txBody>
      </p:sp>
      <p:sp>
        <p:nvSpPr>
          <p:cNvPr id="12" name="Obdélník 11"/>
          <p:cNvSpPr/>
          <p:nvPr/>
        </p:nvSpPr>
        <p:spPr>
          <a:xfrm>
            <a:off x="674082" y="4072225"/>
            <a:ext cx="40262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OBSAH</a:t>
            </a:r>
            <a:r>
              <a:rPr lang="cs-CZ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: </a:t>
            </a:r>
            <a:r>
              <a:rPr lang="cs-CZ" sz="280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Číselné výrazy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1178" y="620688"/>
            <a:ext cx="1425794" cy="1243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612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262069" y="188640"/>
            <a:ext cx="8609307" cy="6480720"/>
          </a:xfrm>
          <a:prstGeom prst="roundRect">
            <a:avLst>
              <a:gd name="adj" fmla="val 14154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/>
        </p:nvSpPr>
        <p:spPr>
          <a:xfrm>
            <a:off x="2987824" y="76464"/>
            <a:ext cx="7467600" cy="851655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ANOTACE</a:t>
            </a:r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/>
        </p:nvSpPr>
        <p:spPr>
          <a:xfrm>
            <a:off x="539582" y="967166"/>
            <a:ext cx="8054280" cy="4873752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cs-CZ" sz="1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H</a:t>
            </a:r>
            <a:r>
              <a:rPr lang="cs-CZ" sz="1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odina ukazuje základní operace s mocninami. Tato část je zaměřena na násobení mocnin. Na začátku jsou řešené příklady a v další části jsou příklady na samostatné procvičení.</a:t>
            </a:r>
          </a:p>
          <a:p>
            <a:pPr algn="just"/>
            <a:r>
              <a:rPr lang="cs-CZ" sz="1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1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Inovativnost je v tom, že se zde vyskytuje řada moderních interaktivních prvků.  Máme zde názorné grafické animace, obrázky, komentáře k řešení a hypertextové odkazy. Žáci lépe pochopí probíranou látku a hodina je pro ně zajímavější. </a:t>
            </a:r>
          </a:p>
          <a:p>
            <a:pPr algn="just"/>
            <a:r>
              <a:rPr lang="cs-CZ" sz="1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Každý řešený příklad je pomocí animací rozdělen na dílčí kroky, takže vyučující se nezdržuje psaním na tabuli, ale pomocí ovladače postupně odkrývá řešení příkladu a má tak možnost žáky nechat samostatně tvořit a věnovat se těm žákům, kteří potřebují individuální pomoc.</a:t>
            </a:r>
          </a:p>
          <a:p>
            <a:pPr algn="just"/>
            <a:r>
              <a:rPr lang="cs-CZ" sz="1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Na konci hodiny je stránka, kde jsou odkazy na internetové stránky, které prověří matematické dovednosti formou her nebo různých testů. Vyučující má možnost vybrat si z uvedených odkazů stránku, na které otestuje vědomosti žáků. Hodina je tvořena tak, aby se mohla být odučena v multimediální učebně nebo v počítačové učebně, které mají připojení k internetu. </a:t>
            </a:r>
          </a:p>
          <a:p>
            <a:pPr algn="just"/>
            <a:r>
              <a:rPr lang="cs-CZ" sz="1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</a:p>
          <a:p>
            <a:pPr marL="0" indent="0" algn="just">
              <a:buNone/>
            </a:pPr>
            <a:endParaRPr lang="cs-CZ" sz="1800" dirty="0">
              <a:solidFill>
                <a:schemeClr val="bg1">
                  <a:lumMod val="95000"/>
                  <a:lumOff val="5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marL="0" indent="0" algn="just">
              <a:buNone/>
            </a:pPr>
            <a:endParaRPr lang="cs-CZ" sz="1800" dirty="0" smtClean="0">
              <a:solidFill>
                <a:schemeClr val="bg1">
                  <a:lumMod val="95000"/>
                  <a:lumOff val="5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marL="0" indent="0" algn="just">
              <a:buNone/>
            </a:pPr>
            <a:endParaRPr lang="cs-CZ" sz="1800" dirty="0">
              <a:solidFill>
                <a:schemeClr val="bg1">
                  <a:lumMod val="95000"/>
                  <a:lumOff val="5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marL="0" indent="0" algn="just">
              <a:buNone/>
            </a:pPr>
            <a:endParaRPr lang="cs-CZ" sz="1800" dirty="0" smtClean="0">
              <a:solidFill>
                <a:schemeClr val="bg1">
                  <a:lumMod val="95000"/>
                  <a:lumOff val="5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marL="0" indent="0" algn="just">
              <a:buNone/>
            </a:pPr>
            <a:endParaRPr lang="cs-CZ" sz="1800" dirty="0">
              <a:solidFill>
                <a:schemeClr val="bg1">
                  <a:lumMod val="95000"/>
                  <a:lumOff val="5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marL="0" indent="0" algn="just">
              <a:buNone/>
            </a:pPr>
            <a:endParaRPr lang="cs-CZ" sz="1800" dirty="0" smtClean="0">
              <a:solidFill>
                <a:schemeClr val="bg1">
                  <a:lumMod val="95000"/>
                  <a:lumOff val="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270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Zaoblený obdélník 20"/>
          <p:cNvSpPr/>
          <p:nvPr/>
        </p:nvSpPr>
        <p:spPr>
          <a:xfrm>
            <a:off x="489362" y="1556792"/>
            <a:ext cx="7951455" cy="1152128"/>
          </a:xfrm>
          <a:prstGeom prst="roundRect">
            <a:avLst/>
          </a:prstGeom>
          <a:solidFill>
            <a:srgbClr val="FFFF00"/>
          </a:solidFill>
          <a:ln w="127000">
            <a:solidFill>
              <a:schemeClr val="bg1"/>
            </a:solidFill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20" name="Zaoblený obdélník 19"/>
          <p:cNvSpPr/>
          <p:nvPr/>
        </p:nvSpPr>
        <p:spPr>
          <a:xfrm>
            <a:off x="522764" y="358245"/>
            <a:ext cx="7951455" cy="838507"/>
          </a:xfrm>
          <a:prstGeom prst="roundRect">
            <a:avLst/>
          </a:prstGeom>
          <a:solidFill>
            <a:schemeClr val="bg1"/>
          </a:solidFill>
          <a:ln w="127000">
            <a:solidFill>
              <a:srgbClr val="FFFF00"/>
            </a:solidFill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728073" y="1655802"/>
            <a:ext cx="754083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Číselný výraz </a:t>
            </a:r>
            <a:r>
              <a:rPr lang="cs-CZ" sz="2800" dirty="0" smtClean="0"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je sestaven z čísel, znamének početních operací a závorek.</a:t>
            </a:r>
            <a:endParaRPr lang="cs-CZ" sz="2800" dirty="0"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2628524" y="476672"/>
            <a:ext cx="3739935" cy="584775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cs-CZ" sz="3200" b="1" dirty="0" smtClean="0"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Zapamatujte si !!!</a:t>
            </a:r>
            <a:endParaRPr lang="cs-CZ" sz="2800" b="1" dirty="0">
              <a:solidFill>
                <a:srgbClr val="FFFF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461162" y="3039375"/>
            <a:ext cx="5845694" cy="3346596"/>
          </a:xfrm>
          <a:prstGeom prst="roundRect">
            <a:avLst/>
          </a:prstGeom>
          <a:solidFill>
            <a:srgbClr val="FFFF00"/>
          </a:solidFill>
          <a:ln w="127000">
            <a:solidFill>
              <a:schemeClr val="bg1"/>
            </a:solidFill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666471" y="3039376"/>
            <a:ext cx="492404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cs-CZ" sz="2800" b="1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Pořadí početních výkonů:</a:t>
            </a:r>
            <a:endParaRPr lang="cs-CZ" sz="2800" dirty="0"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1111469" y="4025919"/>
            <a:ext cx="492404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800" dirty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2</a:t>
            </a:r>
            <a:r>
              <a:rPr lang="cs-CZ" sz="28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) Umocníme a odmocníme</a:t>
            </a:r>
            <a:endParaRPr lang="cs-CZ" sz="2800" dirty="0"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1111469" y="4529088"/>
            <a:ext cx="492404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8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3) Násobíme a dělíme</a:t>
            </a:r>
            <a:endParaRPr lang="cs-CZ" sz="2800" dirty="0"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1109520" y="5044447"/>
            <a:ext cx="492404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800" dirty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4</a:t>
            </a:r>
            <a:r>
              <a:rPr lang="cs-CZ" sz="28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) Sčítáme a odčítáme</a:t>
            </a:r>
            <a:endParaRPr lang="cs-CZ" sz="2800" dirty="0"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1109520" y="3557367"/>
            <a:ext cx="4924046" cy="6609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8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1) Vypočteme závorky</a:t>
            </a:r>
            <a:endParaRPr lang="cs-CZ" sz="2800" dirty="0"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1109520" y="5548659"/>
            <a:ext cx="492404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8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5) Počítáme zleva doprava</a:t>
            </a:r>
            <a:endParaRPr lang="cs-CZ" sz="2800" dirty="0"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5122" name="Picture 2" descr="C:\Users\spravce\AppData\Local\Microsoft\Windows\Temporary Internet Files\Content.IE5\D1R1SU0N\MC900440452[2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088020"/>
            <a:ext cx="1956307" cy="2614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5670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79512" y="2617443"/>
            <a:ext cx="8712968" cy="3888432"/>
          </a:xfrm>
          <a:prstGeom prst="roundRect">
            <a:avLst/>
          </a:prstGeom>
          <a:solidFill>
            <a:schemeClr val="bg1"/>
          </a:solidFill>
          <a:ln w="127000">
            <a:solidFill>
              <a:srgbClr val="FFFF00"/>
            </a:solidFill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278110" y="385195"/>
            <a:ext cx="8549976" cy="1656184"/>
          </a:xfrm>
          <a:prstGeom prst="roundRect">
            <a:avLst/>
          </a:prstGeom>
          <a:solidFill>
            <a:srgbClr val="FFFF00"/>
          </a:solidFill>
          <a:ln w="127000">
            <a:solidFill>
              <a:schemeClr val="bg1"/>
            </a:solidFill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94252" y="484205"/>
            <a:ext cx="75408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1) Vypočítejte:  a)  7 + 3 · (8 - 5) - 5 </a:t>
            </a:r>
            <a:endParaRPr lang="cs-CZ" sz="2800" dirty="0"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978252" y="952531"/>
            <a:ext cx="4608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b)  6 + 14 : ( 5 - 3) - 2 · 5 </a:t>
            </a:r>
            <a:endParaRPr lang="cs-CZ" sz="2800" dirty="0"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014252" y="1448567"/>
            <a:ext cx="55639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</a:t>
            </a:r>
            <a:r>
              <a:rPr lang="cs-CZ" sz="28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)  2 ·(9 - 4) · 8 + 12 : ( 16 – 3 · 4) </a:t>
            </a:r>
            <a:endParaRPr lang="cs-CZ" sz="2800" dirty="0"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82536" y="2926817"/>
            <a:ext cx="34345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a)  7 + 3 · (8 - 5) - 5 </a:t>
            </a:r>
            <a:endParaRPr lang="cs-CZ" sz="2800" dirty="0">
              <a:solidFill>
                <a:srgbClr val="FFFF00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450888" y="2940227"/>
            <a:ext cx="34345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=</a:t>
            </a:r>
            <a:r>
              <a:rPr lang="cs-CZ" sz="28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 7 + 3 · 3 - 5 </a:t>
            </a:r>
            <a:endParaRPr lang="cs-CZ" sz="2800" dirty="0">
              <a:solidFill>
                <a:srgbClr val="FFFF00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grpSp>
        <p:nvGrpSpPr>
          <p:cNvPr id="11" name="Skupina 10"/>
          <p:cNvGrpSpPr/>
          <p:nvPr/>
        </p:nvGrpSpPr>
        <p:grpSpPr>
          <a:xfrm>
            <a:off x="278110" y="2094223"/>
            <a:ext cx="1599032" cy="523220"/>
            <a:chOff x="-3291727" y="2349185"/>
            <a:chExt cx="1599032" cy="523220"/>
          </a:xfrm>
        </p:grpSpPr>
        <p:sp>
          <p:nvSpPr>
            <p:cNvPr id="10" name="Zaoblený obdélník 9"/>
            <p:cNvSpPr/>
            <p:nvPr/>
          </p:nvSpPr>
          <p:spPr>
            <a:xfrm>
              <a:off x="-3291727" y="2368654"/>
              <a:ext cx="1599032" cy="484282"/>
            </a:xfrm>
            <a:prstGeom prst="roundRect">
              <a:avLst/>
            </a:prstGeom>
            <a:solidFill>
              <a:schemeClr val="bg1"/>
            </a:solidFill>
            <a:ln w="6350">
              <a:solidFill>
                <a:srgbClr val="FFFF00"/>
              </a:solidFill>
            </a:ln>
            <a:scene3d>
              <a:camera prst="orthographicFront">
                <a:rot lat="0" lon="0" rev="0"/>
              </a:camera>
              <a:lightRig rig="balanced" dir="tr"/>
            </a:scene3d>
            <a:sp3d contourW="14605" prstMaterial="plastic">
              <a:bevelT w="95250" h="101600" prst="slope"/>
              <a:contourClr>
                <a:schemeClr val="accent2">
                  <a:shade val="30000"/>
                  <a:satMod val="120000"/>
                </a:schemeClr>
              </a:contourClr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/>
              <a:endParaRPr lang="cs-CZ" dirty="0"/>
            </a:p>
          </p:txBody>
        </p:sp>
        <p:sp>
          <p:nvSpPr>
            <p:cNvPr id="9" name="TextovéPole 8"/>
            <p:cNvSpPr txBox="1"/>
            <p:nvPr/>
          </p:nvSpPr>
          <p:spPr>
            <a:xfrm>
              <a:off x="-3183585" y="2349185"/>
              <a:ext cx="138274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>
                  <a:solidFill>
                    <a:srgbClr val="FFFF00"/>
                  </a:solidFill>
                  <a:effectLst>
                    <a:glow rad="63500">
                      <a:schemeClr val="accent5">
                        <a:satMod val="175000"/>
                        <a:alpha val="40000"/>
                      </a:schemeClr>
                    </a:glow>
                  </a:effectLst>
                </a:rPr>
                <a:t>Řešení</a:t>
              </a:r>
              <a:endParaRPr lang="cs-CZ" sz="2800" dirty="0">
                <a:solidFill>
                  <a:srgbClr val="FFFF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</a:endParaRPr>
            </a:p>
          </p:txBody>
        </p:sp>
      </p:grpSp>
      <p:sp>
        <p:nvSpPr>
          <p:cNvPr id="12" name="TextovéPole 11"/>
          <p:cNvSpPr txBox="1"/>
          <p:nvPr/>
        </p:nvSpPr>
        <p:spPr>
          <a:xfrm>
            <a:off x="5837006" y="2940227"/>
            <a:ext cx="20968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=</a:t>
            </a:r>
            <a:r>
              <a:rPr lang="cs-CZ" sz="28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 7 + 9 - 5 </a:t>
            </a:r>
            <a:endParaRPr lang="cs-CZ" sz="2800" dirty="0">
              <a:solidFill>
                <a:srgbClr val="FFFF00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661954" y="2944901"/>
            <a:ext cx="209689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=</a:t>
            </a:r>
            <a:r>
              <a:rPr lang="cs-CZ" sz="28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 </a:t>
            </a:r>
            <a:r>
              <a:rPr lang="cs-CZ" sz="3000" b="1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11</a:t>
            </a:r>
            <a:endParaRPr lang="cs-CZ" sz="3000" b="1" dirty="0">
              <a:solidFill>
                <a:srgbClr val="FFFF00"/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82536" y="3765894"/>
            <a:ext cx="4185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b)  6 + 14 : ( 5 - 3) - 2 · 5 </a:t>
            </a:r>
            <a:endParaRPr lang="cs-CZ" sz="2800" dirty="0">
              <a:solidFill>
                <a:srgbClr val="FFFF00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275477" y="3765894"/>
            <a:ext cx="4185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=</a:t>
            </a:r>
            <a:r>
              <a:rPr lang="cs-CZ" sz="28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6 + 14 : 2 - 10 =</a:t>
            </a:r>
            <a:endParaRPr lang="cs-CZ" sz="2800" dirty="0">
              <a:solidFill>
                <a:srgbClr val="FFFF00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68031" y="4289114"/>
            <a:ext cx="21285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=</a:t>
            </a:r>
            <a:r>
              <a:rPr lang="cs-CZ" sz="28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6 + 7 - 10 </a:t>
            </a:r>
            <a:endParaRPr lang="cs-CZ" sz="2800" dirty="0">
              <a:solidFill>
                <a:srgbClr val="FFFF00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2726124" y="4289114"/>
            <a:ext cx="212853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=</a:t>
            </a:r>
            <a:r>
              <a:rPr lang="cs-CZ" sz="28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cs-CZ" sz="3000" b="1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3</a:t>
            </a:r>
            <a:endParaRPr lang="cs-CZ" sz="3000" b="1" dirty="0">
              <a:solidFill>
                <a:srgbClr val="FFFF00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282536" y="4990030"/>
            <a:ext cx="55639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</a:t>
            </a:r>
            <a:r>
              <a:rPr lang="cs-CZ" sz="28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)  2·(9 - 4)·8 + 12:(16 – 3·4) </a:t>
            </a:r>
            <a:endParaRPr lang="cs-CZ" sz="2800" dirty="0">
              <a:solidFill>
                <a:srgbClr val="FFFF00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4831476" y="5011468"/>
            <a:ext cx="40610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=</a:t>
            </a:r>
            <a:r>
              <a:rPr lang="cs-CZ" sz="28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2·5·8 + 12 : (16 – 12)= </a:t>
            </a:r>
            <a:endParaRPr lang="cs-CZ" sz="2800" dirty="0">
              <a:solidFill>
                <a:srgbClr val="FFFF00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655162" y="5585850"/>
            <a:ext cx="22276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=</a:t>
            </a:r>
            <a:r>
              <a:rPr lang="cs-CZ" sz="28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80 + 12 : 4 </a:t>
            </a:r>
            <a:endParaRPr lang="cs-CZ" sz="2800" dirty="0">
              <a:solidFill>
                <a:srgbClr val="FFFF00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2788305" y="5585850"/>
            <a:ext cx="22276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=</a:t>
            </a:r>
            <a:r>
              <a:rPr lang="cs-CZ" sz="28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80 + 3</a:t>
            </a:r>
            <a:endParaRPr lang="cs-CZ" sz="2800" dirty="0">
              <a:solidFill>
                <a:srgbClr val="FFFF00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4261742" y="5585850"/>
            <a:ext cx="222767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=</a:t>
            </a:r>
            <a:r>
              <a:rPr lang="cs-CZ" sz="28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cs-CZ" sz="3000" b="1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83</a:t>
            </a:r>
            <a:endParaRPr lang="cs-CZ" sz="3000" b="1" dirty="0">
              <a:solidFill>
                <a:srgbClr val="FFFF00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4098" name="Picture 2" descr="C:\Users\spravce\AppData\Local\Microsoft\Windows\Temporary Internet Files\Content.IE5\HGW68T4R\MC90043800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601" y="920884"/>
            <a:ext cx="1347923" cy="916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9311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489362" y="1556792"/>
            <a:ext cx="7951455" cy="1872208"/>
          </a:xfrm>
          <a:prstGeom prst="roundRect">
            <a:avLst/>
          </a:prstGeom>
          <a:solidFill>
            <a:srgbClr val="FFFF00"/>
          </a:solidFill>
          <a:ln w="127000">
            <a:solidFill>
              <a:schemeClr val="bg1"/>
            </a:solidFill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522764" y="358245"/>
            <a:ext cx="7951455" cy="838507"/>
          </a:xfrm>
          <a:prstGeom prst="roundRect">
            <a:avLst/>
          </a:prstGeom>
          <a:solidFill>
            <a:schemeClr val="bg1"/>
          </a:solidFill>
          <a:ln w="127000">
            <a:solidFill>
              <a:srgbClr val="FFFF00"/>
            </a:solidFill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728073" y="1655802"/>
            <a:ext cx="75408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Někdy číselný výraz obsahuje více závorek</a:t>
            </a:r>
            <a:r>
              <a:rPr lang="cs-CZ" sz="2800" dirty="0" smtClean="0"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.</a:t>
            </a:r>
            <a:endParaRPr lang="cs-CZ" sz="2800" dirty="0"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628524" y="476672"/>
            <a:ext cx="3739935" cy="584775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cs-CZ" sz="3200" b="1" dirty="0" smtClean="0"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Zapamatujte si !!!</a:t>
            </a:r>
            <a:endParaRPr lang="cs-CZ" sz="2800" b="1" dirty="0">
              <a:solidFill>
                <a:srgbClr val="FFFF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461162" y="3918600"/>
            <a:ext cx="5845694" cy="2390720"/>
          </a:xfrm>
          <a:prstGeom prst="roundRect">
            <a:avLst/>
          </a:prstGeom>
          <a:solidFill>
            <a:srgbClr val="FFFF00"/>
          </a:solidFill>
          <a:ln w="127000">
            <a:solidFill>
              <a:schemeClr val="bg1"/>
            </a:solidFill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15120" y="3918601"/>
            <a:ext cx="613777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cs-CZ" sz="2800" b="1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Nejčastější značení závorek:</a:t>
            </a:r>
            <a:endParaRPr lang="cs-CZ" sz="2800" dirty="0"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111469" y="4905144"/>
            <a:ext cx="4924046" cy="6609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800" dirty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2</a:t>
            </a:r>
            <a:r>
              <a:rPr lang="cs-CZ" sz="28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) Hranaté závorky </a:t>
            </a:r>
            <a:r>
              <a:rPr lang="en-US" sz="28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[ ]</a:t>
            </a:r>
            <a:endParaRPr lang="cs-CZ" sz="2800" dirty="0"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111469" y="5408313"/>
            <a:ext cx="4924046" cy="6609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8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3) </a:t>
            </a:r>
            <a:r>
              <a:rPr lang="en-US" sz="2800" dirty="0" err="1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Sl</a:t>
            </a:r>
            <a:r>
              <a:rPr lang="cs-CZ" sz="2800" dirty="0" err="1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ožené</a:t>
            </a:r>
            <a:r>
              <a:rPr lang="cs-CZ" sz="28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závorky </a:t>
            </a:r>
            <a:r>
              <a:rPr lang="en-US" sz="28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{  }</a:t>
            </a:r>
            <a:endParaRPr lang="cs-CZ" sz="2800" dirty="0"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109520" y="4436592"/>
            <a:ext cx="492404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8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1) Kulaté závorky ( )</a:t>
            </a:r>
            <a:endParaRPr lang="cs-CZ" sz="2800" dirty="0"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94670" y="2179022"/>
            <a:ext cx="754083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Potom výpočet začínáme vždy výrazem v té závorce, která leží uvnitř všech ostatních.</a:t>
            </a:r>
            <a:endParaRPr lang="cs-CZ" sz="2800" dirty="0"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074" name="Picture 2" descr="C:\Users\spravce\AppData\Local\Microsoft\Windows\Temporary Internet Files\Content.IE5\0BASIBLT\MC900438000[5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139" y="4170924"/>
            <a:ext cx="1863725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4681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9" grpId="0"/>
      <p:bldP spid="10" grpId="0"/>
      <p:bldP spid="12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aoblený obdélník 2"/>
          <p:cNvSpPr/>
          <p:nvPr/>
        </p:nvSpPr>
        <p:spPr>
          <a:xfrm>
            <a:off x="162612" y="2433174"/>
            <a:ext cx="8712968" cy="3888432"/>
          </a:xfrm>
          <a:prstGeom prst="roundRect">
            <a:avLst/>
          </a:prstGeom>
          <a:solidFill>
            <a:schemeClr val="bg1"/>
          </a:solidFill>
          <a:ln w="127000">
            <a:solidFill>
              <a:srgbClr val="FFFF00"/>
            </a:solidFill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278110" y="385195"/>
            <a:ext cx="8549976" cy="1315613"/>
          </a:xfrm>
          <a:prstGeom prst="roundRect">
            <a:avLst/>
          </a:prstGeom>
          <a:solidFill>
            <a:srgbClr val="FFFF00"/>
          </a:solidFill>
          <a:ln w="127000">
            <a:solidFill>
              <a:schemeClr val="bg1"/>
            </a:solidFill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94252" y="484205"/>
            <a:ext cx="96223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2</a:t>
            </a:r>
            <a:r>
              <a:rPr lang="cs-CZ" sz="28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) Vypočítejte:  a)  </a:t>
            </a:r>
            <a:r>
              <a:rPr lang="en-US" sz="28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{[</a:t>
            </a:r>
            <a:r>
              <a:rPr lang="cs-CZ" sz="28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(15</a:t>
            </a:r>
            <a:r>
              <a:rPr lang="en-US" sz="28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cs-CZ" sz="28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-</a:t>
            </a:r>
            <a:r>
              <a:rPr lang="en-US" sz="28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cs-CZ" sz="28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7) · 5</a:t>
            </a:r>
            <a:r>
              <a:rPr lang="en-US" sz="28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]</a:t>
            </a:r>
            <a:r>
              <a:rPr lang="cs-CZ" sz="28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- 4</a:t>
            </a:r>
            <a:r>
              <a:rPr lang="en-US" sz="28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}</a:t>
            </a:r>
            <a:r>
              <a:rPr lang="cs-CZ" sz="28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: 6</a:t>
            </a:r>
            <a:endParaRPr lang="cs-CZ" sz="2800" dirty="0"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978252" y="952531"/>
            <a:ext cx="5338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b)  </a:t>
            </a:r>
            <a:r>
              <a:rPr lang="en-US" sz="28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{[</a:t>
            </a:r>
            <a:r>
              <a:rPr lang="cs-CZ" sz="28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(</a:t>
            </a:r>
            <a:r>
              <a:rPr lang="en-US" sz="28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5 – 7</a:t>
            </a:r>
            <a:r>
              <a:rPr lang="cs-CZ" sz="28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) – (3 - 5)· 2</a:t>
            </a:r>
            <a:r>
              <a:rPr lang="en-US" sz="28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]</a:t>
            </a:r>
            <a:r>
              <a:rPr lang="cs-CZ" sz="28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+ 2</a:t>
            </a:r>
            <a:r>
              <a:rPr lang="en-US" sz="28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}</a:t>
            </a:r>
            <a:r>
              <a:rPr lang="cs-CZ" sz="28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- 3</a:t>
            </a:r>
            <a:endParaRPr lang="cs-CZ" sz="2800" dirty="0"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grpSp>
        <p:nvGrpSpPr>
          <p:cNvPr id="10" name="Skupina 9"/>
          <p:cNvGrpSpPr/>
          <p:nvPr/>
        </p:nvGrpSpPr>
        <p:grpSpPr>
          <a:xfrm>
            <a:off x="174915" y="1793675"/>
            <a:ext cx="1599032" cy="523220"/>
            <a:chOff x="-3291727" y="2349185"/>
            <a:chExt cx="1599032" cy="523220"/>
          </a:xfrm>
        </p:grpSpPr>
        <p:sp>
          <p:nvSpPr>
            <p:cNvPr id="11" name="Zaoblený obdélník 10"/>
            <p:cNvSpPr/>
            <p:nvPr/>
          </p:nvSpPr>
          <p:spPr>
            <a:xfrm>
              <a:off x="-3291727" y="2368654"/>
              <a:ext cx="1599032" cy="484282"/>
            </a:xfrm>
            <a:prstGeom prst="roundRect">
              <a:avLst/>
            </a:prstGeom>
            <a:solidFill>
              <a:schemeClr val="bg1"/>
            </a:solidFill>
            <a:ln w="6350">
              <a:solidFill>
                <a:srgbClr val="FFFF00"/>
              </a:solidFill>
            </a:ln>
            <a:scene3d>
              <a:camera prst="orthographicFront">
                <a:rot lat="0" lon="0" rev="0"/>
              </a:camera>
              <a:lightRig rig="balanced" dir="tr"/>
            </a:scene3d>
            <a:sp3d contourW="14605" prstMaterial="plastic">
              <a:bevelT w="95250" h="101600" prst="slope"/>
              <a:contourClr>
                <a:schemeClr val="accent2">
                  <a:shade val="30000"/>
                  <a:satMod val="120000"/>
                </a:schemeClr>
              </a:contourClr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/>
              <a:endParaRPr lang="cs-CZ" dirty="0"/>
            </a:p>
          </p:txBody>
        </p:sp>
        <p:sp>
          <p:nvSpPr>
            <p:cNvPr id="12" name="TextovéPole 11"/>
            <p:cNvSpPr txBox="1"/>
            <p:nvPr/>
          </p:nvSpPr>
          <p:spPr>
            <a:xfrm>
              <a:off x="-3183585" y="2349185"/>
              <a:ext cx="138274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>
                  <a:solidFill>
                    <a:srgbClr val="FFFF00"/>
                  </a:solidFill>
                  <a:effectLst>
                    <a:glow rad="63500">
                      <a:schemeClr val="accent5">
                        <a:satMod val="175000"/>
                        <a:alpha val="40000"/>
                      </a:schemeClr>
                    </a:glow>
                  </a:effectLst>
                </a:rPr>
                <a:t>Řešení</a:t>
              </a:r>
              <a:endParaRPr lang="cs-CZ" sz="2800" dirty="0">
                <a:solidFill>
                  <a:srgbClr val="FFFF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</a:endParaRPr>
            </a:p>
          </p:txBody>
        </p:sp>
      </p:grpSp>
      <p:sp>
        <p:nvSpPr>
          <p:cNvPr id="24" name="TextovéPole 23"/>
          <p:cNvSpPr txBox="1"/>
          <p:nvPr/>
        </p:nvSpPr>
        <p:spPr>
          <a:xfrm>
            <a:off x="320613" y="2793548"/>
            <a:ext cx="44737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a)  </a:t>
            </a:r>
            <a:r>
              <a:rPr lang="en-US" sz="2800" spc="3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{[</a:t>
            </a:r>
            <a:r>
              <a:rPr lang="cs-CZ" sz="2800" spc="3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(15</a:t>
            </a:r>
            <a:r>
              <a:rPr lang="cs-CZ" sz="2800" spc="300" dirty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cs-CZ" sz="2800" spc="3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-</a:t>
            </a:r>
            <a:r>
              <a:rPr lang="en-US" sz="2800" spc="3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cs-CZ" sz="2800" spc="3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7)·5</a:t>
            </a:r>
            <a:r>
              <a:rPr lang="en-US" sz="2800" spc="3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]</a:t>
            </a:r>
            <a:r>
              <a:rPr lang="cs-CZ" sz="2800" spc="3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-4</a:t>
            </a:r>
            <a:r>
              <a:rPr lang="en-US" sz="2800" spc="3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}</a:t>
            </a:r>
            <a:r>
              <a:rPr lang="cs-CZ" sz="2800" spc="3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:6</a:t>
            </a:r>
            <a:endParaRPr lang="cs-CZ" sz="2800" spc="300" dirty="0">
              <a:solidFill>
                <a:srgbClr val="FFFF00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4177539" y="2794891"/>
            <a:ext cx="3348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spc="3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= </a:t>
            </a:r>
            <a:r>
              <a:rPr lang="en-US" sz="2800" spc="3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{[</a:t>
            </a:r>
            <a:r>
              <a:rPr lang="cs-CZ" sz="2800" spc="3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8·5</a:t>
            </a:r>
            <a:r>
              <a:rPr lang="en-US" sz="2800" spc="3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]</a:t>
            </a:r>
            <a:r>
              <a:rPr lang="cs-CZ" sz="2800" spc="3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-4</a:t>
            </a:r>
            <a:r>
              <a:rPr lang="en-US" sz="2800" spc="3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}</a:t>
            </a:r>
            <a:r>
              <a:rPr lang="cs-CZ" sz="2800" spc="3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:6=</a:t>
            </a:r>
            <a:endParaRPr lang="cs-CZ" sz="2800" spc="300" dirty="0">
              <a:solidFill>
                <a:srgbClr val="FFFF00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689937" y="3441620"/>
            <a:ext cx="280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spc="3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= </a:t>
            </a:r>
            <a:r>
              <a:rPr lang="en-US" sz="2800" spc="3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{</a:t>
            </a:r>
            <a:r>
              <a:rPr lang="cs-CZ" sz="2800" spc="3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40-4</a:t>
            </a:r>
            <a:r>
              <a:rPr lang="en-US" sz="2800" spc="3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}</a:t>
            </a:r>
            <a:r>
              <a:rPr lang="cs-CZ" sz="2800" spc="3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:6</a:t>
            </a:r>
            <a:endParaRPr lang="cs-CZ" sz="2800" spc="300" dirty="0">
              <a:solidFill>
                <a:srgbClr val="FFFF00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2763703" y="3441620"/>
            <a:ext cx="17377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spc="3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= 36:6</a:t>
            </a:r>
            <a:endParaRPr lang="cs-CZ" sz="2800" spc="300" dirty="0">
              <a:solidFill>
                <a:srgbClr val="FFFF00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4085524" y="3426231"/>
            <a:ext cx="280831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spc="3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= </a:t>
            </a:r>
            <a:r>
              <a:rPr lang="cs-CZ" sz="3000" b="1" spc="3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6</a:t>
            </a:r>
            <a:endParaRPr lang="cs-CZ" sz="3000" b="1" spc="300" dirty="0">
              <a:solidFill>
                <a:srgbClr val="FFFF00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352250" y="4377390"/>
            <a:ext cx="59442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b)  </a:t>
            </a:r>
            <a:r>
              <a:rPr lang="en-US" sz="28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{[</a:t>
            </a:r>
            <a:r>
              <a:rPr lang="cs-CZ" sz="28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(</a:t>
            </a:r>
            <a:r>
              <a:rPr lang="en-US" sz="28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5 – 7</a:t>
            </a:r>
            <a:r>
              <a:rPr lang="cs-CZ" sz="28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) – (3 – 5)· 2</a:t>
            </a:r>
            <a:r>
              <a:rPr lang="en-US" sz="28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]</a:t>
            </a:r>
            <a:r>
              <a:rPr lang="cs-CZ" sz="28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+ 2</a:t>
            </a:r>
            <a:r>
              <a:rPr lang="en-US" sz="28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}</a:t>
            </a:r>
            <a:r>
              <a:rPr lang="cs-CZ" sz="28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– 3 =</a:t>
            </a:r>
            <a:endParaRPr lang="cs-CZ" sz="2800" dirty="0">
              <a:solidFill>
                <a:srgbClr val="FFFF00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464505" y="4889460"/>
            <a:ext cx="5338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=</a:t>
            </a:r>
            <a:r>
              <a:rPr lang="cs-CZ" sz="28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US" sz="28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{[</a:t>
            </a:r>
            <a:r>
              <a:rPr lang="cs-CZ" sz="28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(</a:t>
            </a:r>
            <a:r>
              <a:rPr lang="en-US" sz="28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– </a:t>
            </a:r>
            <a:r>
              <a:rPr lang="cs-CZ" sz="28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2) – (– 2)· 2</a:t>
            </a:r>
            <a:r>
              <a:rPr lang="en-US" sz="28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]</a:t>
            </a:r>
            <a:r>
              <a:rPr lang="cs-CZ" sz="28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+ 2</a:t>
            </a:r>
            <a:r>
              <a:rPr lang="en-US" sz="28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}</a:t>
            </a:r>
            <a:r>
              <a:rPr lang="cs-CZ" sz="28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– 3</a:t>
            </a:r>
            <a:endParaRPr lang="cs-CZ" sz="2800" dirty="0">
              <a:solidFill>
                <a:srgbClr val="FFFF00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4890723" y="5084879"/>
            <a:ext cx="5338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=</a:t>
            </a:r>
            <a:r>
              <a:rPr lang="cs-CZ" sz="28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US" sz="28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{[– </a:t>
            </a:r>
            <a:r>
              <a:rPr lang="cs-CZ" sz="28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2 – (– 4)</a:t>
            </a:r>
            <a:r>
              <a:rPr lang="en-US" sz="28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]</a:t>
            </a:r>
            <a:r>
              <a:rPr lang="cs-CZ" sz="28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+ 2</a:t>
            </a:r>
            <a:r>
              <a:rPr lang="en-US" sz="28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}</a:t>
            </a:r>
            <a:r>
              <a:rPr lang="cs-CZ" sz="28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– 3=</a:t>
            </a:r>
            <a:endParaRPr lang="cs-CZ" sz="2800" dirty="0">
              <a:solidFill>
                <a:srgbClr val="FFFF00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449875" y="5423830"/>
            <a:ext cx="36867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=</a:t>
            </a:r>
            <a:r>
              <a:rPr lang="cs-CZ" sz="28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US" sz="28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{[– </a:t>
            </a:r>
            <a:r>
              <a:rPr lang="cs-CZ" sz="28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2 + 4</a:t>
            </a:r>
            <a:r>
              <a:rPr lang="en-US" sz="28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]</a:t>
            </a:r>
            <a:r>
              <a:rPr lang="cs-CZ" sz="28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+ 2</a:t>
            </a:r>
            <a:r>
              <a:rPr lang="en-US" sz="28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}</a:t>
            </a:r>
            <a:r>
              <a:rPr lang="cs-CZ" sz="28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– 3</a:t>
            </a:r>
            <a:endParaRPr lang="cs-CZ" sz="2800" dirty="0">
              <a:solidFill>
                <a:srgbClr val="FFFF00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3602756" y="5432800"/>
            <a:ext cx="21852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=</a:t>
            </a:r>
            <a:r>
              <a:rPr lang="cs-CZ" sz="28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US" sz="28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{</a:t>
            </a:r>
            <a:r>
              <a:rPr lang="cs-CZ" sz="28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2 + 2</a:t>
            </a:r>
            <a:r>
              <a:rPr lang="en-US" sz="28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}</a:t>
            </a:r>
            <a:r>
              <a:rPr lang="cs-CZ" sz="28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– 3</a:t>
            </a:r>
            <a:endParaRPr lang="cs-CZ" sz="2800" dirty="0">
              <a:solidFill>
                <a:srgbClr val="FFFF00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5645098" y="5432800"/>
            <a:ext cx="21852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=</a:t>
            </a:r>
            <a:r>
              <a:rPr lang="cs-CZ" sz="28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4 – 3</a:t>
            </a:r>
            <a:endParaRPr lang="cs-CZ" sz="2800" dirty="0">
              <a:solidFill>
                <a:srgbClr val="FFFF00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6865004" y="5431705"/>
            <a:ext cx="218528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=</a:t>
            </a:r>
            <a:r>
              <a:rPr lang="cs-CZ" sz="28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cs-CZ" sz="3000" b="1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1</a:t>
            </a:r>
            <a:endParaRPr lang="cs-CZ" sz="3000" b="1" dirty="0">
              <a:solidFill>
                <a:srgbClr val="FFFF00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050" name="Picture 2" descr="C:\Users\spravce\AppData\Local\Microsoft\Windows\Temporary Internet Files\Content.IE5\D1R1SU0N\MC900440418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8200" y="2719388"/>
            <a:ext cx="1658938" cy="182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5828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96614" y="4437112"/>
            <a:ext cx="8712968" cy="1728192"/>
          </a:xfrm>
          <a:prstGeom prst="roundRect">
            <a:avLst/>
          </a:prstGeom>
          <a:solidFill>
            <a:schemeClr val="bg1"/>
          </a:solidFill>
          <a:ln w="127000">
            <a:solidFill>
              <a:srgbClr val="FFFF00"/>
            </a:solidFill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278110" y="385194"/>
            <a:ext cx="8549976" cy="3331838"/>
          </a:xfrm>
          <a:prstGeom prst="roundRect">
            <a:avLst/>
          </a:prstGeom>
          <a:solidFill>
            <a:srgbClr val="FFFF00"/>
          </a:solidFill>
          <a:ln w="127000">
            <a:solidFill>
              <a:schemeClr val="bg1"/>
            </a:solidFill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94252" y="484205"/>
            <a:ext cx="25571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3</a:t>
            </a:r>
            <a:r>
              <a:rPr lang="cs-CZ" sz="28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) Vypočítejte:</a:t>
            </a:r>
            <a:endParaRPr lang="cs-CZ" sz="2800" spc="300" dirty="0"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971132" y="1016742"/>
            <a:ext cx="43371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b</a:t>
            </a:r>
            <a:r>
              <a:rPr lang="cs-CZ" sz="2800" spc="3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) </a:t>
            </a:r>
            <a:r>
              <a:rPr lang="en-US" sz="2800" spc="3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{[</a:t>
            </a:r>
            <a:r>
              <a:rPr lang="cs-CZ" sz="2800" spc="3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(</a:t>
            </a:r>
            <a:r>
              <a:rPr lang="en-US" sz="2800" spc="3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20</a:t>
            </a:r>
            <a:r>
              <a:rPr lang="cs-CZ" sz="2800" spc="3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–5):3</a:t>
            </a:r>
            <a:r>
              <a:rPr lang="en-US" sz="2800" spc="3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]</a:t>
            </a:r>
            <a:r>
              <a:rPr lang="cs-CZ" sz="2800" spc="3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-</a:t>
            </a:r>
            <a:r>
              <a:rPr lang="en-US" sz="2800" spc="3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5}</a:t>
            </a:r>
            <a:r>
              <a:rPr lang="cs-CZ" sz="2800" spc="3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:</a:t>
            </a:r>
            <a:r>
              <a:rPr lang="en-US" sz="2800" spc="3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2</a:t>
            </a:r>
            <a:endParaRPr lang="cs-CZ" sz="2800" spc="300" dirty="0"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977162" y="501542"/>
            <a:ext cx="43311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spc="3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a) </a:t>
            </a:r>
            <a:r>
              <a:rPr lang="en-US" sz="2800" spc="3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{</a:t>
            </a:r>
            <a:r>
              <a:rPr lang="cs-CZ" sz="2800" spc="3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(15–7·5)-4</a:t>
            </a:r>
            <a:r>
              <a:rPr lang="en-US" sz="2800" spc="3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}</a:t>
            </a:r>
            <a:r>
              <a:rPr lang="cs-CZ" sz="2800" spc="3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:6</a:t>
            </a:r>
            <a:endParaRPr lang="cs-CZ" sz="2800" spc="300" dirty="0"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995984" y="1539962"/>
            <a:ext cx="36898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</a:t>
            </a:r>
            <a:r>
              <a:rPr lang="cs-CZ" sz="2800" spc="3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) </a:t>
            </a:r>
            <a:r>
              <a:rPr lang="en-US" sz="2800" spc="3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{[20-5·3]</a:t>
            </a:r>
            <a:r>
              <a:rPr lang="cs-CZ" sz="2800" spc="3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-</a:t>
            </a:r>
            <a:r>
              <a:rPr lang="en-US" sz="2800" spc="3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5}</a:t>
            </a:r>
            <a:r>
              <a:rPr lang="cs-CZ" sz="2800" spc="3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:</a:t>
            </a:r>
            <a:r>
              <a:rPr lang="en-US" sz="2800" spc="3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2</a:t>
            </a:r>
            <a:endParaRPr lang="cs-CZ" sz="2800" spc="300" dirty="0"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028135" y="2570362"/>
            <a:ext cx="57999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</a:t>
            </a:r>
            <a:r>
              <a:rPr lang="cs-CZ" sz="2800" spc="3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) </a:t>
            </a:r>
            <a:r>
              <a:rPr lang="en-US" sz="2800" spc="3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{[</a:t>
            </a:r>
            <a:r>
              <a:rPr lang="cs-CZ" sz="2800" spc="3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15:(8–5)</a:t>
            </a:r>
            <a:r>
              <a:rPr lang="en-US" sz="2800" spc="3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]</a:t>
            </a:r>
            <a:r>
              <a:rPr lang="cs-CZ" sz="2800" spc="3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·(5-7)</a:t>
            </a:r>
            <a:r>
              <a:rPr lang="en-US" sz="2800" spc="3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}</a:t>
            </a:r>
            <a:r>
              <a:rPr lang="cs-CZ" sz="2800" spc="3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-1</a:t>
            </a:r>
            <a:r>
              <a:rPr lang="en-US" sz="2800" spc="3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2</a:t>
            </a:r>
            <a:endParaRPr lang="cs-CZ" sz="2800" spc="300" dirty="0"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959141" y="2043529"/>
            <a:ext cx="59379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spc="3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d) </a:t>
            </a:r>
            <a:r>
              <a:rPr lang="en-US" sz="2800" spc="3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{[</a:t>
            </a:r>
            <a:r>
              <a:rPr lang="cs-CZ" sz="2800" spc="3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15:(8-5)·5</a:t>
            </a:r>
            <a:r>
              <a:rPr lang="en-US" sz="2800" spc="3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}</a:t>
            </a:r>
            <a:r>
              <a:rPr lang="cs-CZ" sz="2800" spc="3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-(7-12)</a:t>
            </a:r>
            <a:endParaRPr lang="cs-CZ" sz="2800" spc="300" dirty="0"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082286" y="3093582"/>
            <a:ext cx="4818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f</a:t>
            </a:r>
            <a:r>
              <a:rPr lang="cs-CZ" sz="2800" spc="3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) 15:</a:t>
            </a:r>
            <a:r>
              <a:rPr lang="en-US" sz="2800" spc="3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{</a:t>
            </a:r>
            <a:r>
              <a:rPr lang="cs-CZ" sz="2800" spc="3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8</a:t>
            </a:r>
            <a:r>
              <a:rPr lang="en-US" sz="2800" spc="3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+[</a:t>
            </a:r>
            <a:r>
              <a:rPr lang="cs-CZ" sz="2800" spc="3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(5·5):(7-12)</a:t>
            </a:r>
            <a:r>
              <a:rPr lang="en-US" sz="2800" spc="3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]}</a:t>
            </a:r>
            <a:endParaRPr lang="cs-CZ" sz="2800" spc="300" dirty="0"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grpSp>
        <p:nvGrpSpPr>
          <p:cNvPr id="11" name="Skupina 10"/>
          <p:cNvGrpSpPr/>
          <p:nvPr/>
        </p:nvGrpSpPr>
        <p:grpSpPr>
          <a:xfrm>
            <a:off x="197347" y="3791708"/>
            <a:ext cx="1599032" cy="523220"/>
            <a:chOff x="-3291727" y="2349185"/>
            <a:chExt cx="1599032" cy="523220"/>
          </a:xfrm>
        </p:grpSpPr>
        <p:sp>
          <p:nvSpPr>
            <p:cNvPr id="12" name="Zaoblený obdélník 11"/>
            <p:cNvSpPr/>
            <p:nvPr/>
          </p:nvSpPr>
          <p:spPr>
            <a:xfrm>
              <a:off x="-3291727" y="2368654"/>
              <a:ext cx="1599032" cy="484282"/>
            </a:xfrm>
            <a:prstGeom prst="roundRect">
              <a:avLst/>
            </a:prstGeom>
            <a:solidFill>
              <a:schemeClr val="bg1"/>
            </a:solidFill>
            <a:ln w="6350">
              <a:solidFill>
                <a:srgbClr val="FFFF00"/>
              </a:solidFill>
            </a:ln>
            <a:scene3d>
              <a:camera prst="orthographicFront">
                <a:rot lat="0" lon="0" rev="0"/>
              </a:camera>
              <a:lightRig rig="balanced" dir="tr"/>
            </a:scene3d>
            <a:sp3d contourW="14605" prstMaterial="plastic">
              <a:bevelT w="95250" h="101600" prst="slope"/>
              <a:contourClr>
                <a:schemeClr val="accent2">
                  <a:shade val="30000"/>
                  <a:satMod val="120000"/>
                </a:schemeClr>
              </a:contourClr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/>
              <a:endParaRPr lang="cs-CZ" dirty="0"/>
            </a:p>
          </p:txBody>
        </p:sp>
        <p:sp>
          <p:nvSpPr>
            <p:cNvPr id="13" name="TextovéPole 12"/>
            <p:cNvSpPr txBox="1"/>
            <p:nvPr/>
          </p:nvSpPr>
          <p:spPr>
            <a:xfrm>
              <a:off x="-3183585" y="2349185"/>
              <a:ext cx="138274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>
                  <a:solidFill>
                    <a:srgbClr val="FFFF00"/>
                  </a:solidFill>
                  <a:effectLst>
                    <a:glow rad="63500">
                      <a:schemeClr val="accent5">
                        <a:satMod val="175000"/>
                        <a:alpha val="40000"/>
                      </a:schemeClr>
                    </a:glow>
                  </a:effectLst>
                </a:rPr>
                <a:t>Řešení</a:t>
              </a:r>
              <a:endParaRPr lang="cs-CZ" sz="2800" dirty="0">
                <a:solidFill>
                  <a:srgbClr val="FFFF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</a:endParaRPr>
            </a:p>
          </p:txBody>
        </p:sp>
      </p:grpSp>
      <p:sp>
        <p:nvSpPr>
          <p:cNvPr id="14" name="TextovéPole 13"/>
          <p:cNvSpPr txBox="1"/>
          <p:nvPr/>
        </p:nvSpPr>
        <p:spPr>
          <a:xfrm>
            <a:off x="554470" y="4602782"/>
            <a:ext cx="15523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a)  - 4</a:t>
            </a:r>
            <a:endParaRPr lang="cs-CZ" sz="2800" spc="300" dirty="0">
              <a:solidFill>
                <a:srgbClr val="FFFF00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64581" y="5313284"/>
            <a:ext cx="15523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b</a:t>
            </a:r>
            <a:r>
              <a:rPr lang="cs-CZ" sz="28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)  0</a:t>
            </a:r>
            <a:endParaRPr lang="cs-CZ" sz="2800" spc="300" dirty="0">
              <a:solidFill>
                <a:srgbClr val="FFFF00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593717" y="4606636"/>
            <a:ext cx="15523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</a:t>
            </a:r>
            <a:r>
              <a:rPr lang="cs-CZ" sz="28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)  0</a:t>
            </a:r>
            <a:endParaRPr lang="cs-CZ" sz="2800" spc="300" dirty="0">
              <a:solidFill>
                <a:srgbClr val="FFFF00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612393" y="5282708"/>
            <a:ext cx="15523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d)  30</a:t>
            </a:r>
            <a:endParaRPr lang="cs-CZ" sz="2800" spc="300" dirty="0">
              <a:solidFill>
                <a:srgbClr val="FFFF00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6297082" y="4600906"/>
            <a:ext cx="15523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e)  - 22</a:t>
            </a:r>
            <a:endParaRPr lang="cs-CZ" sz="2800" spc="300" dirty="0">
              <a:solidFill>
                <a:srgbClr val="FFFF00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6384188" y="5296776"/>
            <a:ext cx="15523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f)  5</a:t>
            </a:r>
            <a:endParaRPr lang="cs-CZ" sz="2800" spc="300" dirty="0">
              <a:solidFill>
                <a:srgbClr val="FFFF00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1027" name="Picture 3" descr="C:\Users\spravce\AppData\Local\Microsoft\Windows\Temporary Internet Files\Content.IE5\BL96J1IA\MC90043246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581" y="1354226"/>
            <a:ext cx="1978025" cy="1901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6922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281448" y="620688"/>
            <a:ext cx="8609307" cy="6120680"/>
          </a:xfrm>
          <a:prstGeom prst="roundRect">
            <a:avLst>
              <a:gd name="adj" fmla="val 3035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Obdélník 2">
            <a:hlinkClick r:id="rId2"/>
          </p:cNvPr>
          <p:cNvSpPr/>
          <p:nvPr/>
        </p:nvSpPr>
        <p:spPr>
          <a:xfrm>
            <a:off x="427794" y="3320988"/>
            <a:ext cx="8167115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ZŠ Dobřichovice – pracovní listy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4" name="Obdélník 3">
            <a:hlinkClick r:id="rId3"/>
          </p:cNvPr>
          <p:cNvSpPr/>
          <p:nvPr/>
        </p:nvSpPr>
        <p:spPr>
          <a:xfrm>
            <a:off x="427794" y="4149080"/>
            <a:ext cx="8167115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bg1"/>
                </a:solidFill>
              </a:rPr>
              <a:t>Matematika pro každého</a:t>
            </a:r>
          </a:p>
        </p:txBody>
      </p:sp>
      <p:sp>
        <p:nvSpPr>
          <p:cNvPr id="5" name="Obdélník 4">
            <a:hlinkClick r:id="rId4"/>
          </p:cNvPr>
          <p:cNvSpPr/>
          <p:nvPr/>
        </p:nvSpPr>
        <p:spPr>
          <a:xfrm>
            <a:off x="427794" y="866676"/>
            <a:ext cx="8167115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Matematické hry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6" name="Obdélník 5">
            <a:hlinkClick r:id="rId5"/>
          </p:cNvPr>
          <p:cNvSpPr/>
          <p:nvPr/>
        </p:nvSpPr>
        <p:spPr>
          <a:xfrm>
            <a:off x="427794" y="2528900"/>
            <a:ext cx="8167114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Moje škola – matematika B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7" name="Obdélník 6">
            <a:hlinkClick r:id="rId6"/>
          </p:cNvPr>
          <p:cNvSpPr/>
          <p:nvPr/>
        </p:nvSpPr>
        <p:spPr>
          <a:xfrm>
            <a:off x="427794" y="1693528"/>
            <a:ext cx="8167114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Moje škola – matematika A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8" name="Obdélník 7">
            <a:hlinkClick r:id="rId3"/>
          </p:cNvPr>
          <p:cNvSpPr/>
          <p:nvPr/>
        </p:nvSpPr>
        <p:spPr>
          <a:xfrm>
            <a:off x="427794" y="5013176"/>
            <a:ext cx="8167115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bg1"/>
                </a:solidFill>
              </a:rPr>
              <a:t>Matematika pro základní školy</a:t>
            </a:r>
          </a:p>
        </p:txBody>
      </p:sp>
      <p:sp>
        <p:nvSpPr>
          <p:cNvPr id="9" name="Obdélník 8">
            <a:hlinkClick r:id="rId7"/>
          </p:cNvPr>
          <p:cNvSpPr/>
          <p:nvPr/>
        </p:nvSpPr>
        <p:spPr>
          <a:xfrm>
            <a:off x="427793" y="5805264"/>
            <a:ext cx="8167115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bg1"/>
                </a:solidFill>
              </a:rPr>
              <a:t>Fyzikální, matematické a chemické tabulky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2330213" y="53132"/>
            <a:ext cx="626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Hypertextové odkazy</a:t>
            </a:r>
            <a:endParaRPr lang="cs-CZ" sz="2800" dirty="0"/>
          </a:p>
        </p:txBody>
      </p:sp>
      <p:pic>
        <p:nvPicPr>
          <p:cNvPr id="11" name="Picture 3" descr="C:\Users\spravce\AppData\Local\Microsoft\Windows\Temporary Internet Files\Content.IE5\BL96J1IA\MC900440428[2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330" y="186680"/>
            <a:ext cx="1261203" cy="1328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40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150370" y="476672"/>
            <a:ext cx="8886125" cy="3744416"/>
          </a:xfrm>
          <a:prstGeom prst="roundRect">
            <a:avLst/>
          </a:prstGeom>
          <a:gradFill>
            <a:gsLst>
              <a:gs pos="0">
                <a:schemeClr val="bg2">
                  <a:lumMod val="40000"/>
                  <a:lumOff val="60000"/>
                </a:schemeClr>
              </a:gs>
              <a:gs pos="72000">
                <a:schemeClr val="accent2">
                  <a:tint val="90000"/>
                  <a:satMod val="135000"/>
                </a:schemeClr>
              </a:gs>
              <a:gs pos="100000">
                <a:schemeClr val="accent2">
                  <a:tint val="80000"/>
                  <a:satMod val="155000"/>
                </a:schemeClr>
              </a:gs>
            </a:gsLst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70682" y="1228287"/>
            <a:ext cx="8749790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sz="1100" dirty="0">
                <a:solidFill>
                  <a:schemeClr val="bg1"/>
                </a:solidFill>
              </a:rPr>
              <a:t>MOLNÁR, Josef; EMANOVSKÝ, Petr; LEPÍK, Libor a kol. </a:t>
            </a:r>
            <a:r>
              <a:rPr lang="cs-CZ" sz="1100" i="1" dirty="0">
                <a:solidFill>
                  <a:schemeClr val="bg1"/>
                </a:solidFill>
              </a:rPr>
              <a:t>Matematika 8</a:t>
            </a:r>
            <a:r>
              <a:rPr lang="cs-CZ" sz="1100" dirty="0">
                <a:solidFill>
                  <a:schemeClr val="bg1"/>
                </a:solidFill>
              </a:rPr>
              <a:t>. Olomouc: </a:t>
            </a:r>
            <a:r>
              <a:rPr lang="cs-CZ" sz="1100" dirty="0" err="1">
                <a:solidFill>
                  <a:schemeClr val="bg1"/>
                </a:solidFill>
              </a:rPr>
              <a:t>Prodos</a:t>
            </a:r>
            <a:r>
              <a:rPr lang="cs-CZ" sz="1100" dirty="0">
                <a:solidFill>
                  <a:schemeClr val="bg1"/>
                </a:solidFill>
              </a:rPr>
              <a:t>, 2000, ISBN 80-7230-062-8. 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>
                <a:solidFill>
                  <a:schemeClr val="bg1"/>
                </a:solidFill>
              </a:rPr>
              <a:t>MULLEROVÁ, Jana; BĚLOUN, František; BRANT, Jiří a kol. </a:t>
            </a:r>
            <a:r>
              <a:rPr lang="cs-CZ" sz="1100" i="1" dirty="0">
                <a:solidFill>
                  <a:schemeClr val="bg1"/>
                </a:solidFill>
              </a:rPr>
              <a:t>Matematika pro 8. ročník</a:t>
            </a:r>
            <a:r>
              <a:rPr lang="cs-CZ" sz="1100" dirty="0">
                <a:solidFill>
                  <a:schemeClr val="bg1"/>
                </a:solidFill>
              </a:rPr>
              <a:t>. Praha: Kvarta, 1999, ISBN 80-85570-93-9. 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>
                <a:solidFill>
                  <a:schemeClr val="bg1"/>
                </a:solidFill>
              </a:rPr>
              <a:t>DYTRYCH, Martin; DOBIASOVÁ, Irena; LIVŇANSKÁ, Libuše. Sbírka úloh z matematiky –početní úlohy. Pohořelice: Fortuna, 2001, ISBN 80-7168-766-9.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>
                <a:solidFill>
                  <a:schemeClr val="bg1"/>
                </a:solidFill>
              </a:rPr>
              <a:t>Galerie klipart MS Office 2010</a:t>
            </a:r>
          </a:p>
          <a:p>
            <a:endParaRPr lang="cs-CZ" sz="1100" dirty="0">
              <a:solidFill>
                <a:schemeClr val="bg1"/>
              </a:solidFill>
            </a:endParaRPr>
          </a:p>
          <a:p>
            <a:pPr marL="285750" indent="-285750">
              <a:buFont typeface="Wingdings" pitchFamily="2" charset="2"/>
              <a:buChar char="v"/>
            </a:pPr>
            <a:endParaRPr lang="cs-CZ" sz="1100" dirty="0">
              <a:solidFill>
                <a:schemeClr val="bg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49879" y="620688"/>
            <a:ext cx="26348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Použité zdroje:</a:t>
            </a:r>
            <a:endParaRPr lang="cs-CZ" sz="2800" dirty="0">
              <a:solidFill>
                <a:schemeClr val="bg1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09091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Lití písma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223</TotalTime>
  <Words>710</Words>
  <Application>Microsoft Office PowerPoint</Application>
  <PresentationFormat>Předvádění na obrazovce (4:3)</PresentationFormat>
  <Paragraphs>93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Lití písma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ZŠ Libina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ZŠ Libina</dc:creator>
  <cp:lastModifiedBy>ZŠ Libina</cp:lastModifiedBy>
  <cp:revision>34</cp:revision>
  <dcterms:created xsi:type="dcterms:W3CDTF">2012-10-07T18:47:53Z</dcterms:created>
  <dcterms:modified xsi:type="dcterms:W3CDTF">2013-03-24T10:08:14Z</dcterms:modified>
</cp:coreProperties>
</file>