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5" r:id="rId5"/>
    <p:sldId id="268" r:id="rId6"/>
    <p:sldId id="264" r:id="rId7"/>
    <p:sldId id="266" r:id="rId8"/>
    <p:sldId id="26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1" d="100"/>
          <a:sy n="61" d="100"/>
        </p:scale>
        <p:origin x="-821" y="-77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VY_32_INOVACE_03_02_M8_Hanak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49369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 s proměnnou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188640"/>
            <a:ext cx="8609307" cy="6552728"/>
          </a:xfrm>
          <a:prstGeom prst="roundRect">
            <a:avLst>
              <a:gd name="adj" fmla="val 1456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69570" y="13161"/>
            <a:ext cx="334664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807118" y="916389"/>
            <a:ext cx="740620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výrazy s proměnnou.  Na začátku jsou řešené příklady a v další části jsou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62487" y="1810588"/>
            <a:ext cx="8474482" cy="1152128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48447" y="485143"/>
            <a:ext cx="8474482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2487" y="1909598"/>
            <a:ext cx="85964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Výraz s proměnnou 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je výraz, ve kterém je některé číslo nahrazeno písmenem (</a:t>
            </a: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proměnnou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).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53443" y="603570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74839" y="3466772"/>
            <a:ext cx="6568368" cy="2520280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9509" y="3748080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O proměnné musíme vždy vědět, které hodnoty za ni můžeme dosadit.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6650" y="499466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Říkáme, že musíme znát její </a:t>
            </a: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obor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BL96J1IA\MC90044045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237" y="3474644"/>
            <a:ext cx="1743918" cy="2330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0792" y="3716435"/>
            <a:ext cx="8712968" cy="2736304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246" y="232883"/>
            <a:ext cx="8549976" cy="2755773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6388" y="331893"/>
            <a:ext cx="82161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Určete, které výrazy jsou výrazy proměnnými</a:t>
            </a:r>
            <a:b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a které jsou číselné výrazy.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82834" y="3068071"/>
            <a:ext cx="1599032" cy="523220"/>
            <a:chOff x="-3291727" y="2349185"/>
            <a:chExt cx="1599032" cy="523220"/>
          </a:xfrm>
        </p:grpSpPr>
        <p:sp>
          <p:nvSpPr>
            <p:cNvPr id="10" name="Zaoblený obdélník 9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6142482" y="2298417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7-(5+2·5)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44106" y="1792767"/>
            <a:ext cx="149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3·7-1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65678" y="1323171"/>
            <a:ext cx="109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2a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65678" y="1789904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6-v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5612" y="1310148"/>
            <a:ext cx="2725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(</a:t>
            </a: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4,4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:2)-(-8)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36778" y="1320593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x+5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91172" y="231312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1+2(8-c)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09215" y="2299161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(-5)t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42482" y="1825907"/>
            <a:ext cx="1855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3·(5-x)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7385" y="3861048"/>
            <a:ext cx="3431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výrazy proměnnými</a:t>
            </a:r>
            <a:endParaRPr lang="cs-CZ" sz="2800" i="1" dirty="0">
              <a:solidFill>
                <a:srgbClr val="FFC0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6470" y="386104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číselné výrazy</a:t>
            </a:r>
            <a:endParaRPr lang="cs-CZ" sz="2800" i="1" dirty="0">
              <a:solidFill>
                <a:srgbClr val="FFC0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4517276" y="3866401"/>
            <a:ext cx="0" cy="2442919"/>
          </a:xfrm>
          <a:prstGeom prst="line">
            <a:avLst/>
          </a:prstGeom>
          <a:ln w="117475" cmpd="tri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85997" y="4416768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48064" y="4430064"/>
            <a:ext cx="149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3·7-1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3924" y="496352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1+2(8-c)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950363" y="4384426"/>
            <a:ext cx="109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2a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52287" y="4958787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6-v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867176" y="5589240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(-5)t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69276" y="4939988"/>
            <a:ext cx="2725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(</a:t>
            </a:r>
            <a:r>
              <a:rPr lang="cs-CZ" sz="2800" spc="-15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4,4 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:2)-(-8)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5997" y="5589240"/>
            <a:ext cx="1855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3·(5-x)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60431" y="5589240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7-(5+2·5)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0BASIBLT\MC900440450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396" y="2403886"/>
            <a:ext cx="1810505" cy="136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31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7500" y="1835765"/>
            <a:ext cx="8734980" cy="4833595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246" y="232883"/>
            <a:ext cx="8549976" cy="1053117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36388" y="331893"/>
                <a:ext cx="821615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2) Jakých hodnot nabývá výraz  </a:t>
                </a:r>
                <a:r>
                  <a:rPr lang="cs-CZ" sz="2800" b="1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2 + 3x – 5·(1-x)</a:t>
                </a:r>
                <a:r>
                  <a:rPr lang="cs-CZ" sz="2800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,</a:t>
                </a:r>
              </a:p>
              <a:p>
                <a:r>
                  <a:rPr lang="cs-CZ" sz="2800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     jsou-li hodnoty proměnné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0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−2;−1;0;1;2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388" y="331893"/>
                <a:ext cx="8216150" cy="95410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004" t="-10191" b="-20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157501" y="1312545"/>
            <a:ext cx="1599032" cy="523220"/>
            <a:chOff x="-3291727" y="2349185"/>
            <a:chExt cx="1599032" cy="523220"/>
          </a:xfrm>
        </p:grpSpPr>
        <p:sp>
          <p:nvSpPr>
            <p:cNvPr id="6" name="Zaoblený obdélník 5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71895" y="1915031"/>
            <a:ext cx="7890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 výpočet použijeme dvouřádkovou tabulku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3529" y="3867081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2+3·(-2)-5·(1-(-2))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897295"/>
              </p:ext>
            </p:extLst>
          </p:nvPr>
        </p:nvGraphicFramePr>
        <p:xfrm>
          <a:off x="413919" y="2593231"/>
          <a:ext cx="7776863" cy="11592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47189"/>
                <a:gridCol w="922961"/>
                <a:gridCol w="922961"/>
                <a:gridCol w="830665"/>
                <a:gridCol w="830665"/>
                <a:gridCol w="722422"/>
              </a:tblGrid>
              <a:tr h="57611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x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-2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-1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58315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2 + 3x – 5·(1-x)</a:t>
                      </a:r>
                      <a:endPara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340717" y="4390301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2+3·(-1)-5·(1-(-1))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3308" y="4891234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2+3·0-5·(1-0)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2952" y="5414454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2+3·1-5·(1-1)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6744" y="5883848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2+3·2-5·(1-2)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025603" y="3867081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2-6-5·3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953495" y="3867081"/>
            <a:ext cx="2032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2-6-15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631831" y="3863620"/>
            <a:ext cx="15121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0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-19</a:t>
            </a:r>
            <a:endParaRPr lang="cs-CZ" sz="30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81769" y="4424310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2-3-5·2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109435" y="4950848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2-0-5·1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115932" y="5414454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2+3-5·0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146712" y="5883848"/>
            <a:ext cx="3875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2+6-5·(-1)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63406" y="4427628"/>
            <a:ext cx="2032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2-3-10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947132" y="4950848"/>
            <a:ext cx="2032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2-0-5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084515" y="5427174"/>
            <a:ext cx="2032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2+3-0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613559" y="5883848"/>
            <a:ext cx="2032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2+6+5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37810" y="4392923"/>
            <a:ext cx="15121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0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-11</a:t>
            </a:r>
            <a:endParaRPr lang="cs-CZ" sz="30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419155" y="4950848"/>
            <a:ext cx="15121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0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-3</a:t>
            </a:r>
            <a:endParaRPr lang="cs-CZ" sz="30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38477" y="5411785"/>
            <a:ext cx="15121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0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endParaRPr lang="cs-CZ" sz="30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258053" y="5853070"/>
            <a:ext cx="15121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</a:t>
            </a:r>
            <a:r>
              <a:rPr lang="cs-CZ" sz="30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13</a:t>
            </a:r>
            <a:endParaRPr lang="cs-CZ" sz="30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12677" y="3229636"/>
            <a:ext cx="948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-19</a:t>
            </a:r>
            <a:endParaRPr lang="cs-CZ" sz="28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04260" y="3229143"/>
            <a:ext cx="948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-11</a:t>
            </a:r>
            <a:endParaRPr lang="cs-CZ" sz="28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007659" y="3229143"/>
            <a:ext cx="948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-3</a:t>
            </a:r>
            <a:endParaRPr lang="cs-CZ" sz="28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25352" y="3229143"/>
            <a:ext cx="948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endParaRPr lang="cs-CZ" sz="28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539653" y="3229143"/>
            <a:ext cx="948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13</a:t>
            </a:r>
            <a:endParaRPr lang="cs-CZ" sz="2800" b="1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98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7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7873" y="678522"/>
            <a:ext cx="5292239" cy="657806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252" y="777531"/>
            <a:ext cx="4811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Doplň tabulku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70032159"/>
                  </p:ext>
                </p:extLst>
              </p:nvPr>
            </p:nvGraphicFramePr>
            <p:xfrm>
              <a:off x="278108" y="1772816"/>
              <a:ext cx="8398348" cy="4401124"/>
            </p:xfrm>
            <a:graphic>
              <a:graphicData uri="http://schemas.openxmlformats.org/drawingml/2006/table">
                <a:tbl>
                  <a:tblPr firstRow="1" bandRow="1">
                    <a:solidFill>
                      <a:srgbClr val="0070C0"/>
                    </a:solidFill>
                    <a:tableStyleId>{5940675A-B579-460E-94D1-54222C63F5DA}</a:tableStyleId>
                  </a:tblPr>
                  <a:tblGrid>
                    <a:gridCol w="1989636"/>
                    <a:gridCol w="1080120"/>
                    <a:gridCol w="1080120"/>
                    <a:gridCol w="1224136"/>
                    <a:gridCol w="1080120"/>
                    <a:gridCol w="1080120"/>
                    <a:gridCol w="864096"/>
                  </a:tblGrid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a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-3,5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36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ea typeface="+mn-ea"/>
                              <a:cs typeface="+mn-cs"/>
                            </a:rPr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kumimoji="0" lang="cs-CZ" sz="36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2·a+5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2·(a+5)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(a - 1): 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kumimoji="0" lang="cs-CZ" sz="3600" b="0" i="1" kern="12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 </m:t>
                              </m:r>
                            </m:oMath>
                          </a14:m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- 1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907568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ea typeface="+mn-ea"/>
                              <a:cs typeface="+mn-cs"/>
                            </a:rPr>
                            <a:t>5 -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kumimoji="0" lang="cs-CZ" sz="3600" b="0" i="1" kern="12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 </m:t>
                              </m:r>
                            </m:oMath>
                          </a14:m>
                          <a:endParaRPr kumimoji="0" lang="cs-CZ" sz="36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val="3970032159"/>
                  </p:ext>
                </p:extLst>
              </p:nvPr>
            </p:nvGraphicFramePr>
            <p:xfrm>
              <a:off x="278108" y="1772816"/>
              <a:ext cx="8398348" cy="4392488"/>
            </p:xfrm>
            <a:graphic>
              <a:graphicData uri="http://schemas.openxmlformats.org/drawingml/2006/table">
                <a:tbl>
                  <a:tblPr firstRow="1" bandRow="1">
                    <a:solidFill>
                      <a:srgbClr val="0070C0"/>
                    </a:solidFill>
                    <a:tableStyleId>{5940675A-B579-460E-94D1-54222C63F5DA}</a:tableStyleId>
                  </a:tblPr>
                  <a:tblGrid>
                    <a:gridCol w="1989636"/>
                    <a:gridCol w="1080120"/>
                    <a:gridCol w="1080120"/>
                    <a:gridCol w="1224136"/>
                    <a:gridCol w="1080120"/>
                    <a:gridCol w="1080120"/>
                    <a:gridCol w="864096"/>
                  </a:tblGrid>
                  <a:tr h="86728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a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-3,5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38806" t="-704" r="-247264" b="-40774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2·a+5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2·(a+5)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(a - 1): 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81743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07" t="-326866" r="-322699" b="-11194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90756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07" t="-383893" r="-322699" b="-6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3074" name="Picture 2" descr="C:\Users\spravce\AppData\Local\Microsoft\Windows\Temporary Internet Files\Content.IE5\HGW68T4R\MC90044044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7680"/>
            <a:ext cx="1441522" cy="153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82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7873" y="678522"/>
            <a:ext cx="5580271" cy="657806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86735233"/>
                  </p:ext>
                </p:extLst>
              </p:nvPr>
            </p:nvGraphicFramePr>
            <p:xfrm>
              <a:off x="278108" y="1772816"/>
              <a:ext cx="8398348" cy="4401124"/>
            </p:xfrm>
            <a:graphic>
              <a:graphicData uri="http://schemas.openxmlformats.org/drawingml/2006/table">
                <a:tbl>
                  <a:tblPr firstRow="1" bandRow="1">
                    <a:solidFill>
                      <a:srgbClr val="0070C0"/>
                    </a:solidFill>
                    <a:tableStyleId>{5940675A-B579-460E-94D1-54222C63F5DA}</a:tableStyleId>
                  </a:tblPr>
                  <a:tblGrid>
                    <a:gridCol w="1989636"/>
                    <a:gridCol w="1080120"/>
                    <a:gridCol w="1080120"/>
                    <a:gridCol w="1224136"/>
                    <a:gridCol w="1080120"/>
                    <a:gridCol w="1080120"/>
                    <a:gridCol w="864096"/>
                  </a:tblGrid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a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-3,5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36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ea typeface="+mn-ea"/>
                              <a:cs typeface="+mn-cs"/>
                            </a:rPr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kumimoji="0" lang="cs-CZ" sz="36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2·a+5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3,5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11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2·(a+5)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8,5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8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16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(a - 1): 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- 0,9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- 0,35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0,8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kumimoji="0" lang="cs-CZ" sz="3600" b="0" i="1" kern="12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 </m:t>
                              </m:r>
                            </m:oMath>
                          </a14:m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- 1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-1,7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- 1,15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907568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ea typeface="+mn-ea"/>
                              <a:cs typeface="+mn-cs"/>
                            </a:rPr>
                            <a:t>5 -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kumimoji="0" lang="cs-CZ" sz="360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</m:ctrlPr>
                                </m:fPr>
                                <m:num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kumimoji="0" lang="cs-CZ" sz="3600" b="0" i="1" kern="120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+mn-ea"/>
                                      <a:cs typeface="+mn-cs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kumimoji="0" lang="cs-CZ" sz="3600" b="0" i="1" kern="120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 </m:t>
                              </m:r>
                            </m:oMath>
                          </a14:m>
                          <a:endParaRPr kumimoji="0" lang="cs-CZ" sz="36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6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5,7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1,15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4,4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val="2886735233"/>
                  </p:ext>
                </p:extLst>
              </p:nvPr>
            </p:nvGraphicFramePr>
            <p:xfrm>
              <a:off x="278108" y="1772816"/>
              <a:ext cx="8398348" cy="4392488"/>
            </p:xfrm>
            <a:graphic>
              <a:graphicData uri="http://schemas.openxmlformats.org/drawingml/2006/table">
                <a:tbl>
                  <a:tblPr firstRow="1" bandRow="1">
                    <a:solidFill>
                      <a:srgbClr val="0070C0"/>
                    </a:solidFill>
                    <a:tableStyleId>{5940675A-B579-460E-94D1-54222C63F5DA}</a:tableStyleId>
                  </a:tblPr>
                  <a:tblGrid>
                    <a:gridCol w="1989636"/>
                    <a:gridCol w="1080120"/>
                    <a:gridCol w="1080120"/>
                    <a:gridCol w="1224136"/>
                    <a:gridCol w="1080120"/>
                    <a:gridCol w="1080120"/>
                    <a:gridCol w="864096"/>
                  </a:tblGrid>
                  <a:tr h="86728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a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-3,5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38806" t="-704" r="-247264" b="-40774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92D050"/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2·a+5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3,5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11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2·(a+5)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3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8,5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8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16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6000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(a - 1): 5</a:t>
                          </a:r>
                          <a:endParaRPr kumimoji="0" lang="cs-CZ" sz="2800" kern="12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- 0,9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- 0,35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0,8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81743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07" t="-326866" r="-322699" b="-11194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-1,7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- 1,15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-1,2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- 0,4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0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  <a:tr h="90756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07" t="-383893" r="-322699" b="-6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6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5,7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1,15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5,2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4,4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sz="2800" kern="1200" dirty="0" smtClean="0">
                              <a:solidFill>
                                <a:srgbClr val="FFFF0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4</a:t>
                          </a:r>
                          <a:endParaRPr kumimoji="0" lang="cs-CZ" sz="2800" kern="1200" dirty="0">
                            <a:solidFill>
                              <a:srgbClr val="FFFF0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solidFill>
                          <a:schemeClr val="tx2">
                            <a:lumMod val="25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5" name="TextovéPole 4"/>
          <p:cNvSpPr txBox="1"/>
          <p:nvPr/>
        </p:nvSpPr>
        <p:spPr>
          <a:xfrm>
            <a:off x="476509" y="745815"/>
            <a:ext cx="1382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D1R1SU0N\MC900437791[7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6537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7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60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320</TotalTime>
  <Words>557</Words>
  <Application>Microsoft Office PowerPoint</Application>
  <PresentationFormat>Předvádění na obrazovce (4:3)</PresentationFormat>
  <Paragraphs>150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47</cp:revision>
  <dcterms:created xsi:type="dcterms:W3CDTF">2012-10-07T18:47:53Z</dcterms:created>
  <dcterms:modified xsi:type="dcterms:W3CDTF">2013-03-24T10:14:02Z</dcterms:modified>
</cp:coreProperties>
</file>