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8" r:id="rId4"/>
    <p:sldId id="272" r:id="rId5"/>
    <p:sldId id="273" r:id="rId6"/>
    <p:sldId id="265" r:id="rId7"/>
    <p:sldId id="274" r:id="rId8"/>
    <p:sldId id="275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D323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70" autoAdjust="0"/>
    <p:restoredTop sz="94660"/>
  </p:normalViewPr>
  <p:slideViewPr>
    <p:cSldViewPr>
      <p:cViewPr>
        <p:scale>
          <a:sx n="60" d="100"/>
          <a:sy n="60" d="100"/>
        </p:scale>
        <p:origin x="-845" y="-96"/>
      </p:cViewPr>
      <p:guideLst>
        <p:guide orient="horz" pos="2024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47677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35969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6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4708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74082" y="4604191"/>
            <a:ext cx="73637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74082" y="3038485"/>
            <a:ext cx="746646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</a:t>
            </a:r>
            <a:r>
              <a:rPr lang="cs-CZ" sz="280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VY_32_INOVACE_03_03_M8_Hanak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00277" y="2552432"/>
            <a:ext cx="45981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Ing. Roman Hanák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98118" y="3561705"/>
            <a:ext cx="257730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Výrazy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9704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2" name="Obdélník 11"/>
          <p:cNvSpPr/>
          <p:nvPr/>
        </p:nvSpPr>
        <p:spPr>
          <a:xfrm>
            <a:off x="674082" y="4072225"/>
            <a:ext cx="361893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Mnohočleny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1178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612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67346" y="188640"/>
            <a:ext cx="8609307" cy="6480720"/>
          </a:xfrm>
          <a:prstGeom prst="roundRect">
            <a:avLst>
              <a:gd name="adj" fmla="val 14081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419872" y="31822"/>
            <a:ext cx="286970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ANOTACE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838200" y="992124"/>
            <a:ext cx="7406208" cy="487375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V této hodině je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z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aveden pojem mnohočlenu. Na začátku jsou řešené příklady a v další části jsou příklady na samostatné procvičení.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Inovativnost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270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Zaoblený obdélník 20"/>
          <p:cNvSpPr/>
          <p:nvPr/>
        </p:nvSpPr>
        <p:spPr>
          <a:xfrm>
            <a:off x="318234" y="1624287"/>
            <a:ext cx="8474482" cy="997519"/>
          </a:xfrm>
          <a:prstGeom prst="roundRect">
            <a:avLst/>
          </a:prstGeom>
          <a:solidFill>
            <a:srgbClr val="FFFF00"/>
          </a:solidFill>
          <a:ln w="1270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348446" y="485143"/>
            <a:ext cx="8444269" cy="838507"/>
          </a:xfrm>
          <a:prstGeom prst="roundRect">
            <a:avLst/>
          </a:prstGeom>
          <a:solidFill>
            <a:schemeClr val="bg1"/>
          </a:solidFill>
          <a:ln w="1270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-784817" y="1667699"/>
            <a:ext cx="33940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              Jednočlen</a:t>
            </a:r>
            <a:endParaRPr lang="cs-CZ" sz="2800" dirty="0">
              <a:solidFill>
                <a:schemeClr val="bg1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653443" y="603570"/>
            <a:ext cx="3739935" cy="584775"/>
          </a:xfrm>
          <a:prstGeom prst="rect">
            <a:avLst/>
          </a:prstGeom>
          <a:effectLst/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Zapamatujte si !!!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333339" y="4040584"/>
            <a:ext cx="8474482" cy="832169"/>
          </a:xfrm>
          <a:prstGeom prst="roundRect">
            <a:avLst>
              <a:gd name="adj" fmla="val 10206"/>
            </a:avLst>
          </a:prstGeom>
          <a:solidFill>
            <a:srgbClr val="FFFF00"/>
          </a:solidFill>
          <a:ln w="1270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-734149" y="4190780"/>
            <a:ext cx="30963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              Dvojčlen</a:t>
            </a:r>
            <a:endParaRPr lang="cs-CZ" sz="2800" dirty="0">
              <a:solidFill>
                <a:schemeClr val="bg1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18234" y="1667699"/>
            <a:ext cx="838597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                   je  výraz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obsahující čísla a písmena,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b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přičemž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se v něm nevyskytuje sčítání ani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odčítání.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21844" y="4190780"/>
            <a:ext cx="88457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                je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součet nebo rozdíl dvou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jednočlenů.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93290" y="2719375"/>
            <a:ext cx="8355764" cy="924431"/>
          </a:xfrm>
          <a:prstGeom prst="roundRect">
            <a:avLst>
              <a:gd name="adj" fmla="val 6596"/>
            </a:avLst>
          </a:prstGeom>
          <a:solidFill>
            <a:schemeClr val="bg1"/>
          </a:solidFill>
          <a:ln w="1270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023022" y="2898111"/>
            <a:ext cx="1441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Cambria Math" pitchFamily="18" charset="0"/>
                <a:ea typeface="Cambria Math" pitchFamily="18" charset="0"/>
              </a:rPr>
              <a:t>; 5xyz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232467" y="2884815"/>
            <a:ext cx="10934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Cambria Math" pitchFamily="18" charset="0"/>
                <a:ea typeface="Cambria Math" pitchFamily="18" charset="0"/>
              </a:rPr>
              <a:t>; 2a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74400" y="2898111"/>
            <a:ext cx="8020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Cambria Math" pitchFamily="18" charset="0"/>
                <a:ea typeface="Cambria Math" pitchFamily="18" charset="0"/>
              </a:rPr>
              <a:t>-5t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  <a:latin typeface="Cambria Math" pitchFamily="18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3305447" y="2898111"/>
                <a:ext cx="195946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; -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 pitchFamily="18" charset="0"/>
                        <a:ea typeface="Cambria Math" pitchFamily="18" charset="0"/>
                      </a:rPr>
                      <m:t>6</m:t>
                    </m:r>
                  </m:oMath>
                </a14:m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xzys</a:t>
                </a:r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05447" y="2898111"/>
                <a:ext cx="1959468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8075" t="-17442" b="-383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4964002" y="2794277"/>
                <a:ext cx="1959468" cy="7042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;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0" i="1" spc="30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0" spc="30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6</m:t>
                        </m:r>
                        <m:r>
                          <m:rPr>
                            <m:sty m:val="p"/>
                          </m:rPr>
                          <a:rPr lang="cs-CZ" sz="2800" b="0" i="0" spc="30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xy</m:t>
                        </m:r>
                      </m:num>
                      <m:den>
                        <m:r>
                          <a:rPr lang="cs-CZ" sz="2800" b="0" i="0" spc="30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5</m:t>
                        </m:r>
                        <m:r>
                          <m:rPr>
                            <m:sty m:val="p"/>
                          </m:rPr>
                          <a:rPr lang="cs-CZ" sz="2800" b="0" i="0" spc="30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z</m:t>
                        </m:r>
                      </m:den>
                    </m:f>
                  </m:oMath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64002" y="2794277"/>
                <a:ext cx="1959468" cy="704295"/>
              </a:xfrm>
              <a:prstGeom prst="rect">
                <a:avLst/>
              </a:prstGeom>
              <a:blipFill rotWithShape="1">
                <a:blip r:embed="rId3"/>
                <a:stretch>
                  <a:fillRect l="-8075" t="-2586" b="-146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5922140" y="2879942"/>
                <a:ext cx="1959468" cy="52809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; </a:t>
                </a:r>
                <a14:m>
                  <m:oMath xmlns:m="http://schemas.openxmlformats.org/officeDocument/2006/math"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𝑦</m:t>
                    </m:r>
                  </m:oMath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22140" y="2879942"/>
                <a:ext cx="1959468" cy="528093"/>
              </a:xfrm>
              <a:prstGeom prst="rect">
                <a:avLst/>
              </a:prstGeom>
              <a:blipFill rotWithShape="1">
                <a:blip r:embed="rId4"/>
                <a:stretch>
                  <a:fillRect l="-8075" t="-17241" b="-367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Zaoblený obdélník 38"/>
          <p:cNvSpPr/>
          <p:nvPr/>
        </p:nvSpPr>
        <p:spPr>
          <a:xfrm>
            <a:off x="377332" y="4941168"/>
            <a:ext cx="8355764" cy="924431"/>
          </a:xfrm>
          <a:prstGeom prst="roundRect">
            <a:avLst>
              <a:gd name="adj" fmla="val 6596"/>
            </a:avLst>
          </a:prstGeom>
          <a:solidFill>
            <a:schemeClr val="bg1"/>
          </a:solidFill>
          <a:ln w="1270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58442" y="5119904"/>
            <a:ext cx="18037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Cambria Math" pitchFamily="18" charset="0"/>
                <a:ea typeface="Cambria Math" pitchFamily="18" charset="0"/>
              </a:rPr>
              <a:t>-3at+2b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  <a:latin typeface="Cambria Math" pitchFamily="18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2123728" y="5117467"/>
                <a:ext cx="2840274" cy="52809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; -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 pitchFamily="18" charset="0"/>
                        <a:ea typeface="Cambria Math" pitchFamily="18" charset="0"/>
                      </a:rPr>
                      <m:t>6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xy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ab</m:t>
                    </m:r>
                  </m:oMath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3728" y="5117467"/>
                <a:ext cx="2840274" cy="528093"/>
              </a:xfrm>
              <a:prstGeom prst="rect">
                <a:avLst/>
              </a:prstGeom>
              <a:blipFill rotWithShape="1">
                <a:blip r:embed="rId5"/>
                <a:stretch>
                  <a:fillRect l="-5579" t="-17241" b="-367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4598623" y="5029365"/>
                <a:ext cx="2144236" cy="7042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;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0" i="1" spc="30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0" spc="30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6</m:t>
                        </m:r>
                        <m:r>
                          <m:rPr>
                            <m:sty m:val="p"/>
                          </m:rPr>
                          <a:rPr lang="cs-CZ" sz="2800" b="0" i="0" spc="30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xy</m:t>
                        </m:r>
                      </m:num>
                      <m:den>
                        <m:r>
                          <a:rPr lang="cs-CZ" sz="2800" b="0" i="0" spc="30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5</m:t>
                        </m:r>
                        <m:r>
                          <m:rPr>
                            <m:sty m:val="p"/>
                          </m:rPr>
                          <a:rPr lang="cs-CZ" sz="2800" b="0" i="0" spc="30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z</m:t>
                        </m:r>
                      </m:den>
                    </m:f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+4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b</m:t>
                    </m:r>
                  </m:oMath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98623" y="5029365"/>
                <a:ext cx="2144236" cy="704295"/>
              </a:xfrm>
              <a:prstGeom prst="rect">
                <a:avLst/>
              </a:prstGeom>
              <a:blipFill rotWithShape="1">
                <a:blip r:embed="rId6"/>
                <a:stretch>
                  <a:fillRect l="-7386" t="-2586" b="-1379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6490157" y="5115031"/>
                <a:ext cx="195946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;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a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+</m:t>
                    </m:r>
                  </m:oMath>
                </a14:m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2</a:t>
                </a:r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90157" y="5115031"/>
                <a:ext cx="1959468" cy="523220"/>
              </a:xfrm>
              <a:prstGeom prst="rect">
                <a:avLst/>
              </a:prstGeom>
              <a:blipFill rotWithShape="1">
                <a:blip r:embed="rId7"/>
                <a:stretch>
                  <a:fillRect l="-8411" t="-18605" b="-383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122" name="Picture 2" descr="C:\Users\spravce\AppData\Local\Microsoft\Windows\Temporary Internet Files\Content.IE5\0BASIBLT\MC900440428[4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9418" y="0"/>
            <a:ext cx="1458862" cy="1536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5670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4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6" grpId="0"/>
      <p:bldP spid="10" grpId="0"/>
      <p:bldP spid="13" grpId="0"/>
      <p:bldP spid="17" grpId="0"/>
      <p:bldP spid="27" grpId="0"/>
      <p:bldP spid="30" grpId="0"/>
      <p:bldP spid="32" grpId="0"/>
      <p:bldP spid="36" grpId="0"/>
      <p:bldP spid="37" grpId="0"/>
      <p:bldP spid="38" grpId="0"/>
      <p:bldP spid="42" grpId="0"/>
      <p:bldP spid="43" grpId="0"/>
      <p:bldP spid="44" grpId="0"/>
      <p:bldP spid="4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33339" y="296168"/>
            <a:ext cx="8474482" cy="832169"/>
          </a:xfrm>
          <a:prstGeom prst="roundRect">
            <a:avLst>
              <a:gd name="adj" fmla="val 10206"/>
            </a:avLst>
          </a:prstGeom>
          <a:solidFill>
            <a:srgbClr val="FFFF00"/>
          </a:solidFill>
          <a:ln w="1270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-690156" y="450642"/>
            <a:ext cx="30963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              Trojčlen</a:t>
            </a:r>
            <a:endParaRPr lang="cs-CZ" sz="2800" dirty="0">
              <a:solidFill>
                <a:schemeClr val="bg1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7332" y="450642"/>
            <a:ext cx="84744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                je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součet nebo rozdíl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tří jednočlenů.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77332" y="1284949"/>
            <a:ext cx="8355764" cy="924431"/>
          </a:xfrm>
          <a:prstGeom prst="roundRect">
            <a:avLst>
              <a:gd name="adj" fmla="val 6596"/>
            </a:avLst>
          </a:prstGeom>
          <a:solidFill>
            <a:schemeClr val="bg1"/>
          </a:solidFill>
          <a:ln w="1270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558442" y="1463685"/>
                <a:ext cx="271741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-5at+2b</a:t>
                </a:r>
                <a:r>
                  <a:rPr lang="cs-CZ" sz="2800" spc="300" dirty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  <a:ea typeface="Cambria Math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1" spc="30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− </m:t>
                    </m:r>
                  </m:oMath>
                </a14:m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2c</a:t>
                </a:r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8442" y="1463685"/>
                <a:ext cx="2717414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6067" t="-19767" r="-4944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3153787" y="1480157"/>
                <a:ext cx="276228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; a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 +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𝑐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−</m:t>
                    </m:r>
                  </m:oMath>
                </a14:m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2z</a:t>
                </a:r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53787" y="1480157"/>
                <a:ext cx="2762283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5740" t="-18605" b="-383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Zaoblený obdélník 22"/>
          <p:cNvSpPr/>
          <p:nvPr/>
        </p:nvSpPr>
        <p:spPr>
          <a:xfrm>
            <a:off x="333339" y="2744440"/>
            <a:ext cx="8474482" cy="832169"/>
          </a:xfrm>
          <a:prstGeom prst="roundRect">
            <a:avLst>
              <a:gd name="adj" fmla="val 10206"/>
            </a:avLst>
          </a:prstGeom>
          <a:solidFill>
            <a:srgbClr val="FFFF00"/>
          </a:solidFill>
          <a:ln w="1270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-734149" y="2894636"/>
            <a:ext cx="30963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              Čtyřčlen</a:t>
            </a:r>
            <a:endParaRPr lang="cs-CZ" sz="2800" dirty="0">
              <a:solidFill>
                <a:schemeClr val="bg1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21844" y="2894636"/>
            <a:ext cx="88457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                je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součet nebo rozdíl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čtyř jednočlenů.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377332" y="3645024"/>
            <a:ext cx="8355764" cy="924431"/>
          </a:xfrm>
          <a:prstGeom prst="roundRect">
            <a:avLst>
              <a:gd name="adj" fmla="val 6596"/>
            </a:avLst>
          </a:prstGeom>
          <a:solidFill>
            <a:schemeClr val="bg1"/>
          </a:solidFill>
          <a:ln w="1270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58442" y="3823760"/>
            <a:ext cx="37311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Cambria Math" pitchFamily="18" charset="0"/>
                <a:ea typeface="Cambria Math" pitchFamily="18" charset="0"/>
              </a:rPr>
              <a:t>-9ct+2b + 3c +5d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  <a:latin typeface="Cambria Math" pitchFamily="18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4139952" y="3843192"/>
                <a:ext cx="471186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; 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2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ab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+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3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𝑐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−5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𝑑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+3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𝑥</m:t>
                    </m:r>
                  </m:oMath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39952" y="3843192"/>
                <a:ext cx="4711862" cy="523220"/>
              </a:xfrm>
              <a:prstGeom prst="rect">
                <a:avLst/>
              </a:prstGeom>
              <a:blipFill rotWithShape="1">
                <a:blip r:embed="rId4"/>
                <a:stretch>
                  <a:fillRect l="-3364" t="-17442" b="-383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3" name="Zaoblený obdélník 32"/>
          <p:cNvSpPr/>
          <p:nvPr/>
        </p:nvSpPr>
        <p:spPr>
          <a:xfrm>
            <a:off x="377332" y="5013176"/>
            <a:ext cx="8474482" cy="1296144"/>
          </a:xfrm>
          <a:prstGeom prst="roundRect">
            <a:avLst>
              <a:gd name="adj" fmla="val 10206"/>
            </a:avLst>
          </a:prstGeom>
          <a:solidFill>
            <a:srgbClr val="FFFF00"/>
          </a:solidFill>
          <a:ln w="1270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-690156" y="5163372"/>
            <a:ext cx="33179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             Mnohočlen</a:t>
            </a:r>
            <a:endParaRPr lang="cs-CZ" sz="2800" dirty="0">
              <a:solidFill>
                <a:schemeClr val="bg1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97010" y="5148000"/>
            <a:ext cx="884578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                     je výraz obsahující konečný počet jednočlenů, které se sčítají nebo odčítají.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5262342" y="1487728"/>
                <a:ext cx="347075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; 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−2 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z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+3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x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−2</m:t>
                    </m:r>
                  </m:oMath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62342" y="1487728"/>
                <a:ext cx="3470754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4561" t="-18605" b="-383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 descr="C:\Users\spravce\AppData\Local\Microsoft\Windows\Temporary Internet Files\Content.IE5\BL96J1IA\MC90043984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8622" y="5087261"/>
            <a:ext cx="1677873" cy="1727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6645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9" grpId="0"/>
      <p:bldP spid="22" grpId="0"/>
      <p:bldP spid="24" grpId="0"/>
      <p:bldP spid="25" grpId="0"/>
      <p:bldP spid="27" grpId="0"/>
      <p:bldP spid="30" grpId="0"/>
      <p:bldP spid="34" grpId="0"/>
      <p:bldP spid="35" grpId="0"/>
      <p:bldP spid="3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77332" y="450052"/>
            <a:ext cx="8474482" cy="1178748"/>
          </a:xfrm>
          <a:prstGeom prst="roundRect">
            <a:avLst>
              <a:gd name="adj" fmla="val 29733"/>
            </a:avLst>
          </a:prstGeom>
          <a:solidFill>
            <a:srgbClr val="FFFF00"/>
          </a:solidFill>
          <a:ln w="1270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-446293" y="551938"/>
            <a:ext cx="48301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             Stupeň mnohočlenu</a:t>
            </a:r>
            <a:endParaRPr lang="cs-CZ" sz="2800" b="1" dirty="0">
              <a:solidFill>
                <a:schemeClr val="bg1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40874" y="536566"/>
            <a:ext cx="774739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                                    udává nejvyšší mocnina, ve které se základ v mnohočlenu vyskytuje.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86130" y="2330947"/>
            <a:ext cx="8355764" cy="3701514"/>
          </a:xfrm>
          <a:prstGeom prst="roundRect">
            <a:avLst>
              <a:gd name="adj" fmla="val 6596"/>
            </a:avLst>
          </a:prstGeom>
          <a:solidFill>
            <a:schemeClr val="bg1"/>
          </a:solidFill>
          <a:ln w="1270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6092966" y="2457087"/>
                <a:ext cx="3731156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1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𝟔</m:t>
                    </m:r>
                    <m:sSup>
                      <m:sSupPr>
                        <m:ctrlPr>
                          <a:rPr lang="cs-CZ" sz="2800" b="1" i="1" spc="300" smtClean="0">
                            <a:solidFill>
                              <a:srgbClr val="00B0F0"/>
                            </a:solidFill>
                            <a:effectLst>
                              <a:glow rad="635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1" i="0" spc="300" smtClean="0">
                            <a:solidFill>
                              <a:srgbClr val="00B0F0"/>
                            </a:solidFill>
                            <a:effectLst>
                              <a:glow rad="635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  <m:t>𝐱</m:t>
                        </m:r>
                      </m:e>
                      <m:sup>
                        <m:r>
                          <a:rPr lang="cs-CZ" sz="2800" b="1" i="0" spc="300" smtClean="0">
                            <a:solidFill>
                              <a:srgbClr val="00B0F0"/>
                            </a:solidFill>
                            <a:effectLst>
                              <a:glow rad="635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  <m:t>𝟐</m:t>
                        </m:r>
                      </m:sup>
                    </m:sSup>
                    <m:r>
                      <a:rPr lang="cs-CZ" sz="2800" b="1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+</m:t>
                    </m:r>
                    <m:r>
                      <a:rPr lang="cs-CZ" sz="2800" b="1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𝟑𝐱</m:t>
                    </m:r>
                  </m:oMath>
                </a14:m>
                <a:r>
                  <a:rPr lang="cs-CZ" sz="2800" b="1" spc="300" dirty="0" smtClean="0">
                    <a:solidFill>
                      <a:srgbClr val="FFFF00"/>
                    </a:solidFill>
                    <a:effectLst>
                      <a:glow rad="635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+2</a:t>
                </a:r>
                <a:endParaRPr lang="cs-CZ" sz="2800" b="1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92966" y="2457087"/>
                <a:ext cx="3731156" cy="532966"/>
              </a:xfrm>
              <a:prstGeom prst="rect">
                <a:avLst/>
              </a:prstGeom>
              <a:blipFill rotWithShape="1">
                <a:blip r:embed="rId2"/>
                <a:stretch>
                  <a:fillRect t="-17241" b="-379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467688" y="2506302"/>
            <a:ext cx="5866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Cambria Math" pitchFamily="18" charset="0"/>
                <a:ea typeface="Cambria Math" pitchFamily="18" charset="0"/>
              </a:rPr>
              <a:t>Mnohočlen druhého stupně: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7688" y="3409214"/>
            <a:ext cx="5866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Cambria Math" pitchFamily="18" charset="0"/>
                <a:ea typeface="Cambria Math" pitchFamily="18" charset="0"/>
              </a:rPr>
              <a:t>Mnohočlen pátého stupně: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75328" y="4311072"/>
            <a:ext cx="5354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Cambria Math" pitchFamily="18" charset="0"/>
                <a:ea typeface="Cambria Math" pitchFamily="18" charset="0"/>
              </a:rPr>
              <a:t>Mnohočlen nultého stupně: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  <a:latin typeface="Cambria Math" pitchFamily="18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542200" y="3415608"/>
                <a:ext cx="3731156" cy="5393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0" spc="30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−</m:t>
                      </m:r>
                      <m:r>
                        <a:rPr lang="cs-CZ" sz="2800" b="1" i="0" spc="30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𝟒</m:t>
                      </m:r>
                      <m:sSup>
                        <m:sSupPr>
                          <m:ctrlPr>
                            <a:rPr lang="cs-CZ" sz="2800" b="1" i="1" spc="300" smtClean="0">
                              <a:solidFill>
                                <a:srgbClr val="00B0F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r>
                            <a:rPr lang="cs-CZ" sz="2800" b="1" i="0" spc="300" smtClean="0">
                              <a:solidFill>
                                <a:srgbClr val="00B0F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𝐱</m:t>
                          </m:r>
                        </m:e>
                        <m:sup>
                          <m:r>
                            <a:rPr lang="cs-CZ" sz="2800" b="1" i="0" spc="300" smtClean="0">
                              <a:solidFill>
                                <a:srgbClr val="00B0F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sup>
                      </m:sSup>
                      <m:r>
                        <a:rPr lang="cs-CZ" sz="2800" b="1" i="0" spc="30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+</m:t>
                      </m:r>
                      <m:r>
                        <a:rPr lang="cs-CZ" sz="2800" b="1" i="0" spc="30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𝟑</m:t>
                      </m:r>
                      <m:sSup>
                        <m:sSupPr>
                          <m:ctrlPr>
                            <a:rPr lang="cs-CZ" sz="2800" b="1" i="1" spc="30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r>
                            <a:rPr lang="cs-CZ" sz="2800" b="1" i="0" spc="30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𝐱</m:t>
                          </m:r>
                        </m:e>
                        <m:sup>
                          <m:r>
                            <a:rPr lang="cs-CZ" sz="2800" b="1" i="0" spc="30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sup>
                      </m:sSup>
                      <m:r>
                        <a:rPr lang="cs-CZ" sz="2800" b="1" i="0" spc="30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+</m:t>
                      </m:r>
                      <m:r>
                        <a:rPr lang="cs-CZ" sz="2800" b="1" i="0" spc="30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𝐱</m:t>
                      </m:r>
                    </m:oMath>
                  </m:oMathPara>
                </a14:m>
                <a:endParaRPr lang="cs-CZ" sz="2800" b="1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42200" y="3415608"/>
                <a:ext cx="3731156" cy="53931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5830232" y="4331421"/>
                <a:ext cx="3731156" cy="5393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pc="300" smtClean="0">
                          <a:solidFill>
                            <a:srgbClr val="00B0F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−</m:t>
                      </m:r>
                      <m:r>
                        <a:rPr lang="cs-CZ" sz="2800" b="1" i="1" spc="300" smtClean="0">
                          <a:solidFill>
                            <a:srgbClr val="00B0F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𝟏𝟓</m:t>
                      </m:r>
                    </m:oMath>
                  </m:oMathPara>
                </a14:m>
                <a:endParaRPr lang="cs-CZ" sz="2800" b="1" spc="300" dirty="0">
                  <a:solidFill>
                    <a:srgbClr val="00B0F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30232" y="4331421"/>
                <a:ext cx="3731156" cy="53931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475328" y="5168364"/>
            <a:ext cx="5354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Cambria Math" pitchFamily="18" charset="0"/>
                <a:ea typeface="Cambria Math" pitchFamily="18" charset="0"/>
              </a:rPr>
              <a:t>Mnohočlen prvního stupně: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  <a:latin typeface="Cambria Math" pitchFamily="18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5830232" y="5188713"/>
                <a:ext cx="3731156" cy="5393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pc="30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𝟓</m:t>
                      </m:r>
                      <m:r>
                        <a:rPr lang="cs-CZ" sz="2800" b="1" i="1" spc="300" smtClean="0">
                          <a:solidFill>
                            <a:srgbClr val="00B0F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𝒚</m:t>
                      </m:r>
                      <m:r>
                        <a:rPr lang="cs-CZ" sz="2800" b="1" i="1" spc="30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−</m:t>
                      </m:r>
                      <m:r>
                        <a:rPr lang="cs-CZ" sz="2800" b="1" i="1" spc="30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𝟕</m:t>
                      </m:r>
                    </m:oMath>
                  </m:oMathPara>
                </a14:m>
                <a:endParaRPr lang="cs-CZ" sz="2800" b="1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30232" y="5188713"/>
                <a:ext cx="3731156" cy="53931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Zaoblený obdélník 17"/>
          <p:cNvSpPr/>
          <p:nvPr/>
        </p:nvSpPr>
        <p:spPr>
          <a:xfrm>
            <a:off x="353100" y="1792285"/>
            <a:ext cx="5470795" cy="466262"/>
          </a:xfrm>
          <a:prstGeom prst="roundRect">
            <a:avLst/>
          </a:prstGeom>
          <a:solidFill>
            <a:schemeClr val="bg1"/>
          </a:solidFill>
          <a:ln w="635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61242" y="1772816"/>
            <a:ext cx="5365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Příklady na stupně mnohočlenů:</a:t>
            </a:r>
            <a:endParaRPr lang="cs-CZ" sz="28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3074" name="Picture 2" descr="C:\Users\spravce\AppData\Local\Microsoft\Windows\Temporary Internet Files\Content.IE5\D1R1SU0N\MC90043248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721621"/>
            <a:ext cx="1778000" cy="1939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4645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14210" y="3573016"/>
            <a:ext cx="8556012" cy="2736304"/>
          </a:xfrm>
          <a:prstGeom prst="roundRect">
            <a:avLst>
              <a:gd name="adj" fmla="val 7849"/>
            </a:avLst>
          </a:prstGeom>
          <a:solidFill>
            <a:schemeClr val="bg1"/>
          </a:solidFill>
          <a:ln w="1270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20246" y="232883"/>
            <a:ext cx="8549976" cy="2692061"/>
          </a:xfrm>
          <a:prstGeom prst="roundRect">
            <a:avLst/>
          </a:prstGeom>
          <a:solidFill>
            <a:srgbClr val="FFFF00"/>
          </a:solidFill>
          <a:ln w="1270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36388" y="331893"/>
            <a:ext cx="82161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1) Napište, který  výrazy  je jednočlen,  dvojčlen,  trojčlen.</a:t>
            </a:r>
            <a:endParaRPr lang="cs-CZ" sz="2400" dirty="0">
              <a:solidFill>
                <a:schemeClr val="bg1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182834" y="2922135"/>
            <a:ext cx="1599032" cy="523220"/>
            <a:chOff x="-3291727" y="2349185"/>
            <a:chExt cx="1599032" cy="523220"/>
          </a:xfrm>
        </p:grpSpPr>
        <p:sp>
          <p:nvSpPr>
            <p:cNvPr id="10" name="Zaoblený obdélník 9"/>
            <p:cNvSpPr/>
            <p:nvPr/>
          </p:nvSpPr>
          <p:spPr>
            <a:xfrm>
              <a:off x="-3291727" y="2368654"/>
              <a:ext cx="1599032" cy="484282"/>
            </a:xfrm>
            <a:prstGeom prst="roundRect">
              <a:avLst/>
            </a:prstGeom>
            <a:solidFill>
              <a:schemeClr val="bg1"/>
            </a:solidFill>
            <a:ln w="6350">
              <a:solidFill>
                <a:srgbClr val="FFFF00"/>
              </a:solidFill>
            </a:ln>
            <a:scene3d>
              <a:camera prst="orthographicFront">
                <a:rot lat="0" lon="0" rev="0"/>
              </a:camera>
              <a:lightRig rig="balanced" dir="tr"/>
            </a:scene3d>
            <a:sp3d contourW="14605" prstMaterial="plastic">
              <a:bevelT w="95250" h="101600" prst="slope"/>
              <a:contourClr>
                <a:schemeClr val="accent2">
                  <a:shade val="30000"/>
                  <a:satMod val="120000"/>
                </a:schemeClr>
              </a:contourClr>
            </a:sp3d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/>
              <a:endParaRPr lang="cs-CZ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-3183585" y="2349185"/>
              <a:ext cx="138274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solidFill>
                    <a:srgbClr val="FFFF00"/>
                  </a:solidFill>
                  <a:effectLst>
                    <a:glow rad="63500">
                      <a:schemeClr val="accent5">
                        <a:satMod val="175000"/>
                        <a:alpha val="40000"/>
                      </a:schemeClr>
                    </a:glow>
                  </a:effectLst>
                </a:rPr>
                <a:t>Řešení</a:t>
              </a:r>
              <a:endParaRPr lang="cs-CZ" sz="2800" dirty="0">
                <a:solidFill>
                  <a:srgbClr val="FFFF0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endParaRPr>
            </a:p>
          </p:txBody>
        </p:sp>
      </p:grpSp>
      <p:sp>
        <p:nvSpPr>
          <p:cNvPr id="24" name="TextovéPole 23"/>
          <p:cNvSpPr txBox="1"/>
          <p:nvPr/>
        </p:nvSpPr>
        <p:spPr>
          <a:xfrm>
            <a:off x="883089" y="1252481"/>
            <a:ext cx="14965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5xz</a:t>
            </a:r>
            <a:endParaRPr lang="cs-CZ" sz="2800" spc="3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591260" y="2169984"/>
            <a:ext cx="10934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2a</a:t>
            </a:r>
            <a:endParaRPr lang="cs-CZ" sz="2800" spc="3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512508" y="1252481"/>
            <a:ext cx="12063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6u-v</a:t>
            </a:r>
            <a:endParaRPr lang="cs-CZ" sz="2800" spc="3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863185" y="707692"/>
            <a:ext cx="12063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x+5y</a:t>
            </a:r>
            <a:endParaRPr lang="cs-CZ" sz="2800" spc="3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852806" y="1731466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x+y+5</a:t>
            </a:r>
            <a:endParaRPr lang="cs-CZ" sz="2800" spc="3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462274" y="1731466"/>
            <a:ext cx="22618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-5t+2as-1 </a:t>
            </a:r>
            <a:endParaRPr lang="cs-CZ" sz="2800" spc="3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153027" y="734152"/>
            <a:ext cx="18550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35-x</a:t>
            </a:r>
            <a:endParaRPr lang="cs-CZ" sz="2800" spc="3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64492" y="3673459"/>
            <a:ext cx="21924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u="sng" dirty="0" smtClean="0">
                <a:solidFill>
                  <a:srgbClr val="FFC0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jednočlen</a:t>
            </a:r>
            <a:endParaRPr lang="cs-CZ" sz="2800" i="1" u="sng" dirty="0">
              <a:solidFill>
                <a:srgbClr val="FFC000"/>
              </a:solidFill>
              <a:effectLst>
                <a:glow rad="63500">
                  <a:schemeClr val="accent5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36" name="Přímá spojnice 35"/>
          <p:cNvCxnSpPr/>
          <p:nvPr/>
        </p:nvCxnSpPr>
        <p:spPr>
          <a:xfrm>
            <a:off x="2753210" y="3719708"/>
            <a:ext cx="0" cy="2442919"/>
          </a:xfrm>
          <a:prstGeom prst="line">
            <a:avLst/>
          </a:prstGeom>
          <a:ln w="117475" cmpd="tri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6153027" y="1282489"/>
            <a:ext cx="23179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21abc</a:t>
            </a:r>
            <a:endParaRPr lang="cs-CZ" sz="2800" spc="3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153027" y="1792916"/>
            <a:ext cx="23179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8a+bc</a:t>
            </a:r>
            <a:endParaRPr lang="cs-CZ" sz="2800" spc="3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852806" y="2206926"/>
            <a:ext cx="16948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125</a:t>
            </a:r>
            <a:endParaRPr lang="cs-CZ" sz="2800" spc="3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153027" y="2233670"/>
            <a:ext cx="23179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-3x+yz-2</a:t>
            </a:r>
            <a:endParaRPr lang="cs-CZ" sz="2800" spc="3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3547385" y="748652"/>
            <a:ext cx="23179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-</a:t>
            </a: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a+3bc-b</a:t>
            </a:r>
            <a:endParaRPr lang="cs-CZ" sz="2800" spc="3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3387522" y="3675758"/>
            <a:ext cx="21924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u="sng" dirty="0" smtClean="0">
                <a:solidFill>
                  <a:srgbClr val="FFC0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dvojčlen</a:t>
            </a:r>
            <a:endParaRPr lang="cs-CZ" sz="2800" i="1" u="sng" dirty="0">
              <a:solidFill>
                <a:srgbClr val="FFC000"/>
              </a:solidFill>
              <a:effectLst>
                <a:glow rad="63500">
                  <a:schemeClr val="accent5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6215798" y="3719708"/>
            <a:ext cx="21924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u="sng" dirty="0" smtClean="0">
                <a:solidFill>
                  <a:srgbClr val="FFC0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trojčlen</a:t>
            </a:r>
            <a:endParaRPr lang="cs-CZ" sz="2800" i="1" u="sng" dirty="0">
              <a:solidFill>
                <a:srgbClr val="FFC000"/>
              </a:solidFill>
              <a:effectLst>
                <a:glow rad="63500">
                  <a:schemeClr val="accent5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51" name="Přímá spojnice 50"/>
          <p:cNvCxnSpPr/>
          <p:nvPr/>
        </p:nvCxnSpPr>
        <p:spPr>
          <a:xfrm>
            <a:off x="5724128" y="3719708"/>
            <a:ext cx="0" cy="2442919"/>
          </a:xfrm>
          <a:prstGeom prst="line">
            <a:avLst/>
          </a:prstGeom>
          <a:ln w="117475" cmpd="tri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TextovéPole 51"/>
          <p:cNvSpPr txBox="1"/>
          <p:nvPr/>
        </p:nvSpPr>
        <p:spPr>
          <a:xfrm>
            <a:off x="586295" y="4196679"/>
            <a:ext cx="14965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5xz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560803" y="4679557"/>
            <a:ext cx="16948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125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606812" y="5202777"/>
            <a:ext cx="10934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2a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575363" y="5639407"/>
            <a:ext cx="23179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21abc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3338101" y="4242928"/>
            <a:ext cx="12063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x+5y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3305226" y="4719899"/>
            <a:ext cx="12063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6u-v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3332761" y="5190756"/>
            <a:ext cx="18550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35-x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3324005" y="5639407"/>
            <a:ext cx="23179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8a+bc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6243058" y="4242928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x+y+5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6215798" y="4694129"/>
            <a:ext cx="23179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-</a:t>
            </a:r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a+3bc-b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6243846" y="5202777"/>
            <a:ext cx="22618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-5t+2as-1 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6243846" y="5650577"/>
            <a:ext cx="23179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-3x+yz-2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2050" name="Picture 2" descr="C:\Users\spravce\AppData\Local\Microsoft\Windows\Temporary Internet Files\Content.IE5\HGW68T4R\MC900440450[5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3436" y="2206926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9311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4" grpId="0"/>
      <p:bldP spid="25" grpId="0"/>
      <p:bldP spid="26" grpId="0"/>
      <p:bldP spid="28" grpId="0"/>
      <p:bldP spid="30" grpId="0"/>
      <p:bldP spid="31" grpId="0"/>
      <p:bldP spid="32" grpId="0"/>
      <p:bldP spid="33" grpId="0"/>
      <p:bldP spid="29" grpId="0"/>
      <p:bldP spid="35" grpId="0"/>
      <p:bldP spid="37" grpId="0"/>
      <p:bldP spid="38" grpId="0"/>
      <p:bldP spid="48" grpId="0"/>
      <p:bldP spid="49" grpId="0"/>
      <p:bldP spid="50" grpId="0"/>
      <p:bldP spid="52" grpId="0"/>
      <p:bldP spid="53" grpId="0"/>
      <p:bldP spid="54" grpId="0"/>
      <p:bldP spid="55" grpId="0"/>
      <p:bldP spid="56" grpId="0"/>
      <p:bldP spid="57" grpId="0"/>
      <p:bldP spid="58" grpId="0"/>
      <p:bldP spid="59" grpId="0"/>
      <p:bldP spid="60" grpId="0"/>
      <p:bldP spid="61" grpId="0"/>
      <p:bldP spid="62" grpId="0"/>
      <p:bldP spid="6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42732" y="2831774"/>
            <a:ext cx="8582243" cy="3600283"/>
          </a:xfrm>
          <a:prstGeom prst="roundRect">
            <a:avLst>
              <a:gd name="adj" fmla="val 8313"/>
            </a:avLst>
          </a:prstGeom>
          <a:solidFill>
            <a:schemeClr val="bg1"/>
          </a:solidFill>
          <a:ln w="1270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337424" y="186849"/>
            <a:ext cx="8549976" cy="2078525"/>
          </a:xfrm>
          <a:prstGeom prst="roundRect">
            <a:avLst/>
          </a:prstGeom>
          <a:solidFill>
            <a:srgbClr val="FFFF00"/>
          </a:solidFill>
          <a:ln w="1270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53566" y="199612"/>
                <a:ext cx="821615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chemeClr val="bg1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2) Urči hodnotu výrazů pro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smtClean="0">
                        <a:solidFill>
                          <a:schemeClr val="bg1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a</m:t>
                    </m:r>
                    <m:r>
                      <a:rPr lang="cs-CZ" sz="2800" b="0" i="0" smtClean="0">
                        <a:solidFill>
                          <a:schemeClr val="bg1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=−3,  </m:t>
                    </m:r>
                    <m:r>
                      <m:rPr>
                        <m:sty m:val="p"/>
                      </m:rPr>
                      <a:rPr lang="cs-CZ" sz="2800" b="0" i="0" smtClean="0">
                        <a:solidFill>
                          <a:schemeClr val="bg1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b</m:t>
                    </m:r>
                    <m:r>
                      <a:rPr lang="cs-CZ" sz="2800" b="0" i="0" smtClean="0">
                        <a:solidFill>
                          <a:schemeClr val="bg1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=2,  </m:t>
                    </m:r>
                    <m:r>
                      <m:rPr>
                        <m:sty m:val="p"/>
                      </m:rPr>
                      <a:rPr lang="cs-CZ" sz="2800" b="0" i="0" smtClean="0">
                        <a:solidFill>
                          <a:schemeClr val="bg1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c</m:t>
                    </m:r>
                    <m:r>
                      <a:rPr lang="cs-CZ" sz="2800" b="0" i="0" smtClean="0">
                        <a:solidFill>
                          <a:schemeClr val="bg1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=−5.</m:t>
                    </m:r>
                  </m:oMath>
                </a14:m>
                <a:endParaRPr lang="cs-CZ" sz="2800" dirty="0">
                  <a:solidFill>
                    <a:schemeClr val="bg1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3566" y="199612"/>
                <a:ext cx="8216150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2003" t="-19767" b="-383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5" name="Skupina 4"/>
          <p:cNvGrpSpPr/>
          <p:nvPr/>
        </p:nvGrpSpPr>
        <p:grpSpPr>
          <a:xfrm>
            <a:off x="205589" y="2228833"/>
            <a:ext cx="1599032" cy="523220"/>
            <a:chOff x="-3291727" y="2349185"/>
            <a:chExt cx="1599032" cy="523220"/>
          </a:xfrm>
        </p:grpSpPr>
        <p:sp>
          <p:nvSpPr>
            <p:cNvPr id="6" name="Zaoblený obdélník 5"/>
            <p:cNvSpPr/>
            <p:nvPr/>
          </p:nvSpPr>
          <p:spPr>
            <a:xfrm>
              <a:off x="-3291727" y="2368654"/>
              <a:ext cx="1599032" cy="484282"/>
            </a:xfrm>
            <a:prstGeom prst="roundRect">
              <a:avLst/>
            </a:prstGeom>
            <a:solidFill>
              <a:schemeClr val="bg1"/>
            </a:solidFill>
            <a:ln w="6350">
              <a:solidFill>
                <a:srgbClr val="FFFF00"/>
              </a:solidFill>
            </a:ln>
            <a:scene3d>
              <a:camera prst="orthographicFront">
                <a:rot lat="0" lon="0" rev="0"/>
              </a:camera>
              <a:lightRig rig="balanced" dir="tr"/>
            </a:scene3d>
            <a:sp3d contourW="14605" prstMaterial="plastic">
              <a:bevelT w="95250" h="101600" prst="slope"/>
              <a:contourClr>
                <a:schemeClr val="accent2">
                  <a:shade val="30000"/>
                  <a:satMod val="120000"/>
                </a:schemeClr>
              </a:contourClr>
            </a:sp3d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/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-3183585" y="2349185"/>
              <a:ext cx="138274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solidFill>
                    <a:srgbClr val="FFFF00"/>
                  </a:solidFill>
                  <a:effectLst>
                    <a:glow rad="63500">
                      <a:schemeClr val="accent5">
                        <a:satMod val="175000"/>
                        <a:alpha val="40000"/>
                      </a:schemeClr>
                    </a:glow>
                  </a:effectLst>
                </a:rPr>
                <a:t>Řešení</a:t>
              </a:r>
              <a:endParaRPr lang="cs-CZ" sz="2800" dirty="0">
                <a:solidFill>
                  <a:srgbClr val="FFFF0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endParaRPr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1124693" y="724880"/>
            <a:ext cx="30362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a) 5a + 3b - c </a:t>
            </a:r>
            <a:endParaRPr lang="cs-CZ" sz="2800" spc="3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128965" y="1216878"/>
            <a:ext cx="34834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b</a:t>
            </a: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) 4a·a </a:t>
            </a:r>
            <a:r>
              <a:rPr lang="cs-CZ" sz="2800" spc="300" dirty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-</a:t>
            </a: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2800" spc="300" dirty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5</a:t>
            </a: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b +3 </a:t>
            </a:r>
            <a:endParaRPr lang="cs-CZ" sz="2800" spc="3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151007" y="1740098"/>
            <a:ext cx="21700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c) 4ab</a:t>
            </a:r>
            <a:endParaRPr lang="cs-CZ" sz="2800" spc="3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148034" y="693658"/>
            <a:ext cx="34834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d) 2ac - 1</a:t>
            </a:r>
            <a:endParaRPr lang="cs-CZ" sz="2800" spc="3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148034" y="1216878"/>
            <a:ext cx="34834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e) </a:t>
            </a:r>
            <a:r>
              <a:rPr lang="cs-CZ" sz="2800" spc="300" dirty="0" err="1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abc+bc</a:t>
            </a:r>
            <a:endParaRPr lang="cs-CZ" sz="2800" spc="3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192134" y="1742154"/>
            <a:ext cx="34834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f) 2c-2</a:t>
            </a:r>
            <a:endParaRPr lang="cs-CZ" sz="2800" spc="3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58649" y="3042695"/>
            <a:ext cx="37255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a) 5·(-3)+3·2-(-5)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44306" y="3625112"/>
            <a:ext cx="43033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b</a:t>
            </a:r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) 4·(-3)·(-3)-5·2+3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19343" y="4150852"/>
            <a:ext cx="43409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c) 4·(-3)·2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07115" y="4740846"/>
            <a:ext cx="35003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d</a:t>
            </a:r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) 2·(-3)·(-5)-1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06693" y="5264066"/>
            <a:ext cx="43536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e</a:t>
            </a:r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) (-3)·2·(-5)+2·(-5)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58525" y="5789072"/>
            <a:ext cx="43409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f</a:t>
            </a:r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) 2·(-5)-2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110178" y="3012992"/>
            <a:ext cx="26220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=</a:t>
            </a:r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 -15+6+5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356838" y="3000292"/>
            <a:ext cx="15064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=</a:t>
            </a:r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 -4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580547" y="3635764"/>
            <a:ext cx="29437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= 36 – 10 + 3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7297825" y="3667248"/>
            <a:ext cx="11626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= 29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2692154" y="4150852"/>
            <a:ext cx="15589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= -24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3493401" y="4747112"/>
            <a:ext cx="31287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= 30 - 1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5148034" y="4766078"/>
            <a:ext cx="19561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= 29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4580547" y="5298084"/>
            <a:ext cx="31292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= 30 - 10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6428363" y="5298084"/>
            <a:ext cx="31292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= 20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2683517" y="5821304"/>
            <a:ext cx="18193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= -10 -2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495712" y="5865664"/>
            <a:ext cx="18193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= -12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1027" name="Picture 3" descr="C:\Users\spravce\AppData\Local\Microsoft\Windows\Temporary Internet Files\Content.IE5\0BASIBLT\MC9004324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6167" y="1248100"/>
            <a:ext cx="1393549" cy="1450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8908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5282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50370" y="476672"/>
            <a:ext cx="8886125" cy="3744416"/>
          </a:xfrm>
          <a:prstGeom prst="roundRect">
            <a:avLst/>
          </a:prstGeom>
          <a:gradFill>
            <a:gsLst>
              <a:gs pos="0">
                <a:schemeClr val="bg2">
                  <a:lumMod val="40000"/>
                  <a:lumOff val="60000"/>
                </a:schemeClr>
              </a:gs>
              <a:gs pos="72000">
                <a:schemeClr val="accent2">
                  <a:tint val="90000"/>
                  <a:satMod val="135000"/>
                </a:schemeClr>
              </a:gs>
              <a:gs pos="100000">
                <a:schemeClr val="accent2">
                  <a:tint val="80000"/>
                  <a:satMod val="155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0682" y="1228287"/>
            <a:ext cx="8749790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MOLNÁR, Josef; EMANOVSKÝ, Petr; LEPÍK, Libor a kol. </a:t>
            </a:r>
            <a:r>
              <a:rPr lang="cs-CZ" sz="1100" i="1" dirty="0">
                <a:solidFill>
                  <a:schemeClr val="bg1"/>
                </a:solidFill>
              </a:rPr>
              <a:t>Matematika 8</a:t>
            </a:r>
            <a:r>
              <a:rPr lang="cs-CZ" sz="1100" dirty="0">
                <a:solidFill>
                  <a:schemeClr val="bg1"/>
                </a:solidFill>
              </a:rPr>
              <a:t>. Olomouc: </a:t>
            </a:r>
            <a:r>
              <a:rPr lang="cs-CZ" sz="1100" dirty="0" err="1">
                <a:solidFill>
                  <a:schemeClr val="bg1"/>
                </a:solidFill>
              </a:rPr>
              <a:t>Prodos</a:t>
            </a:r>
            <a:r>
              <a:rPr lang="cs-CZ" sz="1100" dirty="0">
                <a:solidFill>
                  <a:schemeClr val="bg1"/>
                </a:solidFill>
              </a:rPr>
              <a:t>, 2000, ISBN 80-7230-062-8.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MULLEROVÁ, Jana; BĚLOUN, František; BRANT, Jiří a kol. </a:t>
            </a:r>
            <a:r>
              <a:rPr lang="cs-CZ" sz="1100" i="1" dirty="0">
                <a:solidFill>
                  <a:schemeClr val="bg1"/>
                </a:solidFill>
              </a:rPr>
              <a:t>Matematika pro 8. ročník</a:t>
            </a:r>
            <a:r>
              <a:rPr lang="cs-CZ" sz="1100" dirty="0">
                <a:solidFill>
                  <a:schemeClr val="bg1"/>
                </a:solidFill>
              </a:rPr>
              <a:t>. Praha: Kvarta, 1999, ISBN 80-85570-93-9.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Galerie klipart MS Office 2010</a:t>
            </a:r>
          </a:p>
          <a:p>
            <a:endParaRPr lang="cs-CZ" sz="11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49879" y="620688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09091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550</TotalTime>
  <Words>578</Words>
  <Application>Microsoft Office PowerPoint</Application>
  <PresentationFormat>Předvádění na obrazovce (4:3)</PresentationFormat>
  <Paragraphs>123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Lití písma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66</cp:revision>
  <dcterms:created xsi:type="dcterms:W3CDTF">2012-10-07T18:47:53Z</dcterms:created>
  <dcterms:modified xsi:type="dcterms:W3CDTF">2013-03-24T10:22:12Z</dcterms:modified>
</cp:coreProperties>
</file>