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75" r:id="rId5"/>
    <p:sldId id="265" r:id="rId6"/>
    <p:sldId id="274" r:id="rId7"/>
    <p:sldId id="276" r:id="rId8"/>
    <p:sldId id="277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845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18" Type="http://schemas.openxmlformats.org/officeDocument/2006/relationships/image" Target="../media/image6.wmf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" Type="http://schemas.openxmlformats.org/officeDocument/2006/relationships/image" Target="../media/image6.png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7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8.wmf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4664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VY_32_INOVACE_03_04_M8_Hanak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25773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Výrazy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79303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Sčítání a odčítání mnohočlenů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188640"/>
            <a:ext cx="8609307" cy="6480720"/>
          </a:xfrm>
          <a:prstGeom prst="roundRect">
            <a:avLst>
              <a:gd name="adj" fmla="val 1277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87824" y="83771"/>
            <a:ext cx="345638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755576" y="990131"/>
            <a:ext cx="7406208" cy="48737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Tato hodina je zaměřena na sčítání a odčítání mnohočlenů.  Na začátku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jsou řešené příklady a v další části jsou příklady na samostatné procvičení.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48446" y="1612247"/>
            <a:ext cx="8412205" cy="2019118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348446" y="485143"/>
            <a:ext cx="8444269" cy="838507"/>
          </a:xfrm>
          <a:prstGeom prst="roundRect">
            <a:avLst/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653443" y="603570"/>
            <a:ext cx="3739935" cy="584775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3" y="1667699"/>
            <a:ext cx="815393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Součet mnohočlenů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vypočítáme tak, že sečteme jednotlivé koeficienty u odpovídajících si členů těchto mnohočlenů (přičemž některé koeficienty můžou být rovny nule). 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286169" y="4077072"/>
            <a:ext cx="8474482" cy="1800200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8374" y="4222576"/>
            <a:ext cx="82931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Rozdíl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dvou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mnohočlenů vypočítáme tak, že určíme součet prvního mnohočlenu a opačného mnohočlenu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druhému mnohočlenu.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26" name="Picture 2" descr="C:\Users\spravce\AppData\Local\Microsoft\Windows\Temporary Internet Files\Content.IE5\HGW68T4R\MC900440428[5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508" y="0"/>
            <a:ext cx="1359651" cy="143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67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48446" y="404664"/>
            <a:ext cx="8412205" cy="1224136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3" y="460116"/>
            <a:ext cx="81539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Opačné mnohočleny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jsou mnohočleny, jejichž součet se rovná nule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07271" y="1890371"/>
            <a:ext cx="8474482" cy="1731086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9548" y="2089839"/>
            <a:ext cx="80399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K danému mnohočlenu vytvoříme opačný mnohočlen tak, že změní v daném mnohočlenu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naménka všech členů na opačná 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83718" y="3861049"/>
            <a:ext cx="8355764" cy="2016224"/>
          </a:xfrm>
          <a:prstGeom prst="roundRect">
            <a:avLst>
              <a:gd name="adj" fmla="val 6596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0385" y="4068797"/>
            <a:ext cx="2602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 pitchFamily="18" charset="0"/>
                <a:ea typeface="Cambria Math" pitchFamily="18" charset="0"/>
              </a:rPr>
              <a:t>Mnohočlen:  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Cambria Math" pitchFamily="18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283968" y="4068797"/>
                <a:ext cx="290920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−4</m:t>
                      </m:r>
                      <m:r>
                        <m:rPr>
                          <m:sty m:val="p"/>
                        </m:rPr>
                        <a:rPr lang="cs-CZ" sz="2800" b="0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a</m:t>
                      </m:r>
                      <m:r>
                        <a:rPr lang="cs-CZ" sz="2800" b="0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3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𝑏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−3</m:t>
                      </m:r>
                    </m:oMath>
                  </m:oMathPara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4068797"/>
                <a:ext cx="2909206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547740" y="4846097"/>
            <a:ext cx="39967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pc="3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  <a:latin typeface="Cambria Math" pitchFamily="18" charset="0"/>
                <a:ea typeface="Cambria Math" pitchFamily="18" charset="0"/>
              </a:rPr>
              <a:t>Opačný mnohočlen:  </a:t>
            </a:r>
            <a:endParaRPr lang="cs-CZ" sz="2800" spc="3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  <a:latin typeface="Cambria Math" pitchFamily="18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373017" y="4846097"/>
                <a:ext cx="290920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4</m:t>
                      </m:r>
                      <m:r>
                        <m:rPr>
                          <m:sty m:val="p"/>
                        </m:rPr>
                        <a:rPr lang="cs-CZ" sz="2800" b="0" i="0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a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−3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𝑏</m:t>
                      </m:r>
                      <m:r>
                        <a:rPr lang="cs-CZ" sz="2800" b="0" i="1" spc="30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+3</m:t>
                      </m:r>
                    </m:oMath>
                  </m:oMathPara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3017" y="4846097"/>
                <a:ext cx="2909206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D1R1SU0N\MC90043248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651" y="4399354"/>
            <a:ext cx="17780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724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7270" y="2515426"/>
            <a:ext cx="8556012" cy="4009918"/>
          </a:xfrm>
          <a:prstGeom prst="roundRect">
            <a:avLst>
              <a:gd name="adj" fmla="val 7849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20246" y="232883"/>
            <a:ext cx="8549976" cy="1683949"/>
          </a:xfrm>
          <a:prstGeom prst="roundRect">
            <a:avLst/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6134" y="276929"/>
            <a:ext cx="27674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1) Upravte: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214210" y="1916832"/>
            <a:ext cx="1599032" cy="523220"/>
            <a:chOff x="-3291727" y="2349185"/>
            <a:chExt cx="1599032" cy="523220"/>
          </a:xfrm>
        </p:grpSpPr>
        <p:sp>
          <p:nvSpPr>
            <p:cNvPr id="10" name="Zaoblený obdélník 9"/>
            <p:cNvSpPr/>
            <p:nvPr/>
          </p:nvSpPr>
          <p:spPr>
            <a:xfrm>
              <a:off x="-3291727" y="2368654"/>
              <a:ext cx="1599032" cy="484282"/>
            </a:xfrm>
            <a:prstGeom prst="roundRect">
              <a:avLst/>
            </a:prstGeom>
            <a:solidFill>
              <a:schemeClr val="bg1"/>
            </a:solidFill>
            <a:ln w="6350">
              <a:solidFill>
                <a:srgbClr val="FFFF00"/>
              </a:solidFill>
            </a:ln>
            <a:scene3d>
              <a:camera prst="orthographicFront">
                <a:rot lat="0" lon="0" rev="0"/>
              </a:camera>
              <a:lightRig rig="balanced" dir="tr"/>
            </a:scene3d>
            <a:sp3d contourW="14605" prstMaterial="plastic">
              <a:bevelT w="95250" h="101600" prst="slope"/>
              <a:contourClr>
                <a:schemeClr val="accent2">
                  <a:shade val="30000"/>
                  <a:satMod val="120000"/>
                </a:schemeClr>
              </a:contourClr>
            </a:sp3d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/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-3183585" y="2349185"/>
              <a:ext cx="138274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</a:rPr>
                <a:t>Řešení</a:t>
              </a:r>
              <a:endParaRPr lang="cs-CZ" sz="2800" dirty="0">
                <a:solidFill>
                  <a:srgbClr val="FFFF00"/>
                </a:solidFill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512325" y="276929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a)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2325" y="276929"/>
                <a:ext cx="6166810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569" t="-18605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2512325" y="800149"/>
                <a:ext cx="677133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b)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12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s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t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−(5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s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t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+1)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2325" y="800149"/>
                <a:ext cx="677133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340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512325" y="1323369"/>
                <a:ext cx="616681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8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d>
                          <m:dPr>
                            <m:begChr m:val="["/>
                            <m:endChr m:val="]"/>
                            <m:ctrlP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d>
                              <m:dPr>
                                <m:ctrlPr>
                                  <a:rPr lang="cs-CZ" sz="2800" b="0" i="1" spc="30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effectLst>
                                      <a:glow rad="63500">
                                        <a:schemeClr val="accent5">
                                          <a:satMod val="175000"/>
                                          <a:alpha val="40000"/>
                                        </a:schemeClr>
                                      </a:glow>
                                    </a:effectLst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800" b="0" i="0" spc="30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effectLst>
                                      <a:glow rad="63500">
                                        <a:schemeClr val="accent5">
                                          <a:satMod val="175000"/>
                                          <a:alpha val="40000"/>
                                        </a:schemeClr>
                                      </a:glow>
                                    </a:effectLst>
                                    <a:latin typeface="Cambria Math"/>
                                  </a:rPr>
                                  <m:t>12</m:t>
                                </m:r>
                                <m:r>
                                  <m:rPr>
                                    <m:sty m:val="p"/>
                                  </m:rPr>
                                  <a:rPr lang="cs-CZ" sz="2800" b="0" i="0" spc="30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effectLst>
                                      <a:glow rad="63500">
                                        <a:schemeClr val="accent5">
                                          <a:satMod val="175000"/>
                                          <a:alpha val="40000"/>
                                        </a:schemeClr>
                                      </a:glow>
                                    </a:effectLst>
                                    <a:latin typeface="Cambria Math"/>
                                  </a:rPr>
                                  <m:t>z</m:t>
                                </m:r>
                                <m:r>
                                  <a:rPr lang="cs-CZ" sz="2800" b="0" i="0" spc="30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effectLst>
                                      <a:glow rad="63500">
                                        <a:schemeClr val="accent5">
                                          <a:satMod val="175000"/>
                                          <a:alpha val="40000"/>
                                        </a:schemeClr>
                                      </a:glow>
                                    </a:effectLst>
                                    <a:latin typeface="Cambria Math"/>
                                  </a:rPr>
                                  <m:t>·2</m:t>
                                </m:r>
                              </m:e>
                            </m:d>
                            <m:r>
                              <a:rPr lang="cs-CZ" sz="2800" b="0" i="0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−8</m:t>
                            </m:r>
                            <m:r>
                              <m:rPr>
                                <m:sty m:val="p"/>
                              </m:rPr>
                              <a:rPr lang="cs-CZ" sz="2800" b="0" i="0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x</m:t>
                            </m:r>
                          </m:e>
                        </m:d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·3−3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</m:e>
                    </m:d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2325" y="1323369"/>
                <a:ext cx="6166810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56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13156" y="2578992"/>
                <a:ext cx="463966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a) </a:t>
                </a:r>
                <a14:m>
                  <m:oMath xmlns:m="http://schemas.openxmlformats.org/officeDocument/2006/math">
                    <m: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5</m:t>
                    </m:r>
                    <m:r>
                      <m:rPr>
                        <m:sty m:val="p"/>
                      </m:rP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</m:t>
                    </m:r>
                    <m:r>
                      <m:rPr>
                        <m:sty m:val="p"/>
                      </m:rP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</m:t>
                    </m:r>
                    <m:r>
                      <m:rPr>
                        <m:sty m:val="p"/>
                      </m:rP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</m:t>
                    </m:r>
                    <m:r>
                      <m:rPr>
                        <m:sty m:val="p"/>
                      </m:rP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</m:oMath>
                </a14:m>
                <a:endParaRPr lang="cs-CZ" sz="24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156" y="2578992"/>
                <a:ext cx="4639668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2760" t="-19737" b="-35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378156" y="2579017"/>
                <a:ext cx="463966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14:m>
                  <m:oMath xmlns:m="http://schemas.openxmlformats.org/officeDocument/2006/math">
                    <m: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5</m:t>
                    </m:r>
                    <m:r>
                      <m:rPr>
                        <m:sty m:val="p"/>
                      </m:rP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</m:t>
                    </m:r>
                    <m:r>
                      <m:rPr>
                        <m:sty m:val="p"/>
                      </m:rP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−</m:t>
                    </m:r>
                    <m:r>
                      <m:rPr>
                        <m:sty m:val="p"/>
                      </m:rP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</m:t>
                    </m:r>
                    <m:r>
                      <m:rPr>
                        <m:sty m:val="p"/>
                      </m:rP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4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4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8156" y="2579017"/>
                <a:ext cx="4639668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2760" t="-19737" b="-35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705748" y="2962224"/>
                <a:ext cx="208823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14:m>
                  <m:oMath xmlns:m="http://schemas.openxmlformats.org/officeDocument/2006/math">
                    <m:r>
                      <a:rPr lang="cs-CZ" sz="2400" b="1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𝟖𝐚</m:t>
                    </m:r>
                    <m:r>
                      <a:rPr lang="cs-CZ" sz="2400" b="1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400" b="1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𝟒𝐛</m:t>
                    </m:r>
                  </m:oMath>
                </a14:m>
                <a:endParaRPr lang="cs-CZ" sz="2400" b="1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5748" y="2962224"/>
                <a:ext cx="2088232" cy="461665"/>
              </a:xfrm>
              <a:prstGeom prst="rect">
                <a:avLst/>
              </a:prstGeom>
              <a:blipFill rotWithShape="1">
                <a:blip r:embed="rId7"/>
                <a:stretch>
                  <a:fillRect l="-6140" t="-19737" b="-35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341904" y="3656533"/>
                <a:ext cx="535965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400" b="0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12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s</m:t>
                        </m:r>
                        <m: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t</m:t>
                        </m:r>
                        <m: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−(5</m:t>
                    </m:r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s</m:t>
                    </m:r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+3</m:t>
                    </m:r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t</m:t>
                    </m:r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+1)</m:t>
                    </m:r>
                  </m:oMath>
                </a14:m>
                <a:endParaRPr lang="cs-CZ" sz="24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04" y="3656533"/>
                <a:ext cx="5359656" cy="461665"/>
              </a:xfrm>
              <a:prstGeom prst="rect">
                <a:avLst/>
              </a:prstGeom>
              <a:blipFill rotWithShape="1">
                <a:blip r:embed="rId8"/>
                <a:stretch>
                  <a:fillRect l="-2389" t="-19737" b="-342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4766917" y="3670250"/>
                <a:ext cx="414438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=</a:t>
                </a:r>
                <a14:m>
                  <m:oMath xmlns:m="http://schemas.openxmlformats.org/officeDocument/2006/math">
                    <m:r>
                      <a:rPr lang="cs-CZ" sz="240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12</m:t>
                    </m:r>
                    <m:r>
                      <m:rPr>
                        <m:sty m:val="p"/>
                      </m:rPr>
                      <a:rPr lang="cs-CZ" sz="240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s</m:t>
                    </m:r>
                    <m:r>
                      <a:rPr lang="cs-CZ" sz="240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40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t</m:t>
                    </m:r>
                    <m:r>
                      <a:rPr lang="cs-CZ" sz="240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−3−5</m:t>
                    </m:r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s</m:t>
                    </m:r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</m:t>
                    </m:r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t</m:t>
                    </m:r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−1=</m:t>
                    </m:r>
                  </m:oMath>
                </a14:m>
                <a:endParaRPr lang="cs-CZ" sz="2400" dirty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6917" y="3670250"/>
                <a:ext cx="4144382" cy="461665"/>
              </a:xfrm>
              <a:prstGeom prst="rect">
                <a:avLst/>
              </a:prstGeom>
              <a:blipFill rotWithShape="1">
                <a:blip r:embed="rId9"/>
                <a:stretch>
                  <a:fillRect l="-3088" t="-19737" b="-35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705748" y="4134051"/>
                <a:ext cx="403390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=</a:t>
                </a:r>
                <a14:m>
                  <m:oMath xmlns:m="http://schemas.openxmlformats.org/officeDocument/2006/math">
                    <m:r>
                      <a:rPr lang="cs-CZ" sz="240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12</m:t>
                    </m:r>
                    <m:r>
                      <m:rPr>
                        <m:sty m:val="p"/>
                      </m:rPr>
                      <a:rPr lang="cs-CZ" sz="240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s</m:t>
                    </m:r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−5</m:t>
                    </m:r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s</m:t>
                    </m:r>
                    <m:r>
                      <a:rPr lang="cs-CZ" sz="240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40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t</m:t>
                    </m:r>
                    <m:r>
                      <a:rPr lang="cs-CZ" sz="240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</m:t>
                    </m:r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t</m:t>
                    </m:r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−3−1</m:t>
                    </m:r>
                  </m:oMath>
                </a14:m>
                <a:endParaRPr lang="cs-CZ" sz="2400" dirty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5748" y="4134051"/>
                <a:ext cx="4033909" cy="461665"/>
              </a:xfrm>
              <a:prstGeom prst="rect">
                <a:avLst/>
              </a:prstGeom>
              <a:blipFill rotWithShape="1">
                <a:blip r:embed="rId10"/>
                <a:stretch>
                  <a:fillRect l="-3172" t="-18421" b="-35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4378156" y="4149080"/>
                <a:ext cx="403390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=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𝟕</m:t>
                    </m:r>
                    <m:r>
                      <a:rPr lang="cs-CZ" sz="24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𝒔</m:t>
                    </m:r>
                    <m:r>
                      <a:rPr lang="cs-CZ" sz="24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4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</m:t>
                    </m:r>
                    <m:r>
                      <a:rPr lang="cs-CZ" sz="24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𝒕</m:t>
                    </m:r>
                    <m:r>
                      <a:rPr lang="cs-CZ" sz="24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400" b="1" i="1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𝟒</m:t>
                    </m:r>
                  </m:oMath>
                </a14:m>
                <a:endParaRPr lang="cs-CZ" sz="2400" b="1" dirty="0">
                  <a:solidFill>
                    <a:srgbClr val="FFFF00"/>
                  </a:solidFill>
                  <a:effectLst>
                    <a:glow rad="63500">
                      <a:schemeClr val="accent5">
                        <a:satMod val="175000"/>
                        <a:alpha val="40000"/>
                      </a:schemeClr>
                    </a:glow>
                  </a:effectLst>
                  <a:latin typeface="Cambria Math"/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8156" y="4149080"/>
                <a:ext cx="4033909" cy="461665"/>
              </a:xfrm>
              <a:prstGeom prst="rect">
                <a:avLst/>
              </a:prstGeom>
              <a:blipFill rotWithShape="1">
                <a:blip r:embed="rId11"/>
                <a:stretch>
                  <a:fillRect l="-3172" t="-20000" b="-36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359248" y="4953841"/>
                <a:ext cx="535965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8</m:t>
                    </m:r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400" b="0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d>
                          <m:dPr>
                            <m:begChr m:val="["/>
                            <m:endChr m:val="]"/>
                            <m:ctrlPr>
                              <a:rPr lang="cs-CZ" sz="2400" b="0" i="1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d>
                              <m:dPr>
                                <m:ctrlPr>
                                  <a:rPr lang="cs-CZ" sz="2400" b="0" i="1" smtClean="0">
                                    <a:solidFill>
                                      <a:srgbClr val="FFFF00"/>
                                    </a:solidFill>
                                    <a:effectLst>
                                      <a:glow rad="63500">
                                        <a:schemeClr val="accent5">
                                          <a:satMod val="175000"/>
                                          <a:alpha val="40000"/>
                                        </a:schemeClr>
                                      </a:glow>
                                    </a:effectLst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400" b="0" i="0" smtClean="0">
                                    <a:solidFill>
                                      <a:srgbClr val="FFFF00"/>
                                    </a:solidFill>
                                    <a:effectLst>
                                      <a:glow rad="63500">
                                        <a:schemeClr val="accent5">
                                          <a:satMod val="175000"/>
                                          <a:alpha val="40000"/>
                                        </a:schemeClr>
                                      </a:glow>
                                    </a:effectLst>
                                    <a:latin typeface="Cambria Math"/>
                                  </a:rPr>
                                  <m:t>12</m:t>
                                </m:r>
                                <m:r>
                                  <m:rPr>
                                    <m:sty m:val="p"/>
                                  </m:rPr>
                                  <a:rPr lang="cs-CZ" sz="2400" b="0" i="0" smtClean="0">
                                    <a:solidFill>
                                      <a:srgbClr val="FFFF00"/>
                                    </a:solidFill>
                                    <a:effectLst>
                                      <a:glow rad="63500">
                                        <a:schemeClr val="accent5">
                                          <a:satMod val="175000"/>
                                          <a:alpha val="40000"/>
                                        </a:schemeClr>
                                      </a:glow>
                                    </a:effectLst>
                                    <a:latin typeface="Cambria Math"/>
                                  </a:rPr>
                                  <m:t>z</m:t>
                                </m:r>
                                <m:r>
                                  <a:rPr lang="cs-CZ" sz="2400" b="0" i="0" smtClean="0">
                                    <a:solidFill>
                                      <a:srgbClr val="FFFF00"/>
                                    </a:solidFill>
                                    <a:effectLst>
                                      <a:glow rad="63500">
                                        <a:schemeClr val="accent5">
                                          <a:satMod val="175000"/>
                                          <a:alpha val="40000"/>
                                        </a:schemeClr>
                                      </a:glow>
                                    </a:effectLst>
                                    <a:latin typeface="Cambria Math"/>
                                  </a:rPr>
                                  <m:t>·2</m:t>
                                </m:r>
                              </m:e>
                            </m:d>
                            <m:r>
                              <a:rPr lang="cs-CZ" sz="2400" b="0" i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−8</m:t>
                            </m:r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x</m:t>
                            </m:r>
                          </m:e>
                        </m:d>
                        <m: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·3−3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</m:e>
                    </m:d>
                  </m:oMath>
                </a14:m>
                <a:endParaRPr lang="cs-CZ" sz="24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248" y="4953841"/>
                <a:ext cx="5359656" cy="461665"/>
              </a:xfrm>
              <a:prstGeom prst="rect">
                <a:avLst/>
              </a:prstGeom>
              <a:blipFill rotWithShape="1">
                <a:blip r:embed="rId12"/>
                <a:stretch>
                  <a:fillRect l="-2389" t="-20000" b="-36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4812389" y="4953841"/>
                <a:ext cx="535965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8</m:t>
                    </m:r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400" b="0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d>
                          <m:dPr>
                            <m:begChr m:val="["/>
                            <m:endChr m:val="]"/>
                            <m:ctrlPr>
                              <a:rPr lang="cs-CZ" sz="2400" b="0" i="1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24</m:t>
                            </m:r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z</m:t>
                            </m:r>
                            <m:r>
                              <a:rPr lang="cs-CZ" sz="2400" b="0" i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−8</m:t>
                            </m:r>
                            <m:r>
                              <m:rPr>
                                <m:sty m:val="p"/>
                              </m:rPr>
                              <a:rPr lang="cs-CZ" sz="2400" b="0" i="0" smtClean="0">
                                <a:solidFill>
                                  <a:srgbClr val="FFFF00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x</m:t>
                            </m:r>
                          </m:e>
                        </m:d>
                        <m: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·3−3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rgbClr val="FFFF00"/>
                    </a:solidFill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=</a:t>
                </a:r>
                <a:endParaRPr lang="cs-CZ" sz="24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2389" y="4953841"/>
                <a:ext cx="5359656" cy="461665"/>
              </a:xfrm>
              <a:prstGeom prst="rect">
                <a:avLst/>
              </a:prstGeom>
              <a:blipFill rotWithShape="1">
                <a:blip r:embed="rId13"/>
                <a:stretch>
                  <a:fillRect l="-2386" t="-20000" b="-36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669957" y="5425279"/>
                <a:ext cx="372554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8</m:t>
                    </m:r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400" b="0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72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z</m:t>
                        </m:r>
                        <m: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−24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  <m: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−3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</m:e>
                    </m:d>
                  </m:oMath>
                </a14:m>
                <a:endParaRPr lang="cs-CZ" sz="24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957" y="5425279"/>
                <a:ext cx="3725543" cy="461665"/>
              </a:xfrm>
              <a:prstGeom prst="rect">
                <a:avLst/>
              </a:prstGeom>
              <a:blipFill rotWithShape="1">
                <a:blip r:embed="rId14"/>
                <a:stretch>
                  <a:fillRect l="-3437" t="-19737" b="-35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3970359" y="5425279"/>
                <a:ext cx="372554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8</m:t>
                    </m:r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400" b="0" i="1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72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z</m:t>
                        </m:r>
                        <m: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−27</m:t>
                        </m:r>
                        <m:r>
                          <m:rPr>
                            <m:sty m:val="p"/>
                          </m:rPr>
                          <a:rPr lang="cs-CZ" sz="2400" b="0" i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x</m:t>
                        </m:r>
                      </m:e>
                    </m:d>
                  </m:oMath>
                </a14:m>
                <a:r>
                  <a:rPr lang="cs-CZ" sz="2400" dirty="0" smtClean="0">
                    <a:solidFill>
                      <a:srgbClr val="FFFF00"/>
                    </a:solidFill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=</a:t>
                </a:r>
                <a:endParaRPr lang="cs-CZ" sz="24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0359" y="5425279"/>
                <a:ext cx="3725543" cy="461665"/>
              </a:xfrm>
              <a:prstGeom prst="rect">
                <a:avLst/>
              </a:prstGeom>
              <a:blipFill rotWithShape="1">
                <a:blip r:embed="rId15"/>
                <a:stretch>
                  <a:fillRect l="-3437" t="-19737" b="-35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644431" y="5840122"/>
                <a:ext cx="28149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8</m:t>
                    </m:r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−72</m:t>
                    </m:r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z</m:t>
                    </m:r>
                    <m: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+27</m:t>
                    </m:r>
                    <m:r>
                      <m:rPr>
                        <m:sty m:val="p"/>
                      </m:rPr>
                      <a:rPr lang="cs-CZ" sz="2400" b="0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</m:oMath>
                </a14:m>
                <a:endParaRPr lang="cs-CZ" sz="24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31" y="5840122"/>
                <a:ext cx="2814966" cy="461665"/>
              </a:xfrm>
              <a:prstGeom prst="rect">
                <a:avLst/>
              </a:prstGeom>
              <a:blipFill rotWithShape="1">
                <a:blip r:embed="rId16"/>
                <a:stretch>
                  <a:fillRect l="-4555" t="-19737" b="-35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3167317" y="5840122"/>
                <a:ext cx="2814966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= 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</m:t>
                    </m:r>
                    <m:r>
                      <a:rPr lang="cs-CZ" sz="24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𝟔𝟒𝐳</m:t>
                    </m:r>
                    <m:r>
                      <a:rPr lang="cs-CZ" sz="24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400" b="1" i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𝟐𝟕𝐱</m:t>
                    </m:r>
                  </m:oMath>
                </a14:m>
                <a:endParaRPr lang="cs-CZ" sz="2400" b="1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7317" y="5840122"/>
                <a:ext cx="2814966" cy="461665"/>
              </a:xfrm>
              <a:prstGeom prst="rect">
                <a:avLst/>
              </a:prstGeom>
              <a:blipFill rotWithShape="1">
                <a:blip r:embed="rId17"/>
                <a:stretch>
                  <a:fillRect l="-4772" t="-19737" b="-355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BL96J1IA\MC900438002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362" y="777825"/>
            <a:ext cx="1518551" cy="1032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9311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4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64" grpId="0"/>
      <p:bldP spid="65" grpId="0"/>
      <p:bldP spid="66" grpId="0"/>
      <p:bldP spid="67" grpId="0"/>
      <p:bldP spid="68" grpId="0"/>
      <p:bldP spid="6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9512" y="186849"/>
            <a:ext cx="8707888" cy="3098135"/>
          </a:xfrm>
          <a:prstGeom prst="roundRect">
            <a:avLst>
              <a:gd name="adj" fmla="val 4521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104" y="251304"/>
            <a:ext cx="8216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2) Upravte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124692" y="620688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a)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12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−7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4692" y="620688"/>
                <a:ext cx="7479755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11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1124689" y="1099200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b</a:t>
                </a:r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8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−7+5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−4+3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4689" y="1099200"/>
                <a:ext cx="7479755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11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1124691" y="1622420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</a:t>
                </a:r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6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−7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−6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+7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4691" y="1622420"/>
                <a:ext cx="7479755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11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1124688" y="2145640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+2−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4688" y="2145640"/>
                <a:ext cx="7479755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11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1164381" y="2668860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e)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4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+4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−8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+4=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4381" y="2668860"/>
                <a:ext cx="7479755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11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5" name="Zaoblený obdélník 54"/>
          <p:cNvSpPr/>
          <p:nvPr/>
        </p:nvSpPr>
        <p:spPr>
          <a:xfrm>
            <a:off x="191816" y="3437384"/>
            <a:ext cx="8707888" cy="3098135"/>
          </a:xfrm>
          <a:prstGeom prst="roundRect">
            <a:avLst>
              <a:gd name="adj" fmla="val 4521"/>
            </a:avLst>
          </a:prstGeom>
          <a:solidFill>
            <a:srgbClr val="FFFF00"/>
          </a:solidFill>
          <a:ln w="127000">
            <a:solidFill>
              <a:schemeClr val="bg1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02408" y="3501839"/>
            <a:ext cx="8216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Upravte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1136996" y="3871223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a)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3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r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s</m:t>
                        </m:r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d>
                          <m:dPr>
                            <m:ctrlP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0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2</m:t>
                            </m:r>
                            <m:r>
                              <m:rPr>
                                <m:sty m:val="p"/>
                              </m:rPr>
                              <a:rPr lang="cs-CZ" sz="2800" b="0" i="0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s</m:t>
                            </m:r>
                            <m:r>
                              <a:rPr lang="cs-CZ" sz="2800" b="0" i="0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</m:t>
                            </m:r>
                            <m:r>
                              <m:rPr>
                                <m:sty m:val="p"/>
                              </m:rPr>
                              <a:rPr lang="cs-CZ" sz="2800" b="0" i="0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r</m:t>
                            </m:r>
                          </m:e>
                        </m:d>
                        <m: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+4</m:t>
                        </m:r>
                        <m:r>
                          <m:rPr>
                            <m:sty m:val="p"/>
                          </m:rPr>
                          <a:rPr lang="cs-CZ" sz="2800" b="0" i="0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r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6996" y="3871223"/>
                <a:ext cx="7479755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2200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1136993" y="4349735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b)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15+</m:t>
                        </m:r>
                        <m:d>
                          <m:dPr>
                            <m:ctrlP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6</m:t>
                            </m:r>
                            <m: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𝑐</m:t>
                            </m:r>
                            <m: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−4</m:t>
                            </m:r>
                          </m:e>
                        </m:d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−11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𝑐</m:t>
                        </m:r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6993" y="4349735"/>
                <a:ext cx="7479755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2200" t="-20000" b="-376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1136995" y="4872955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12,5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d>
                          <m:dPr>
                            <m:ctrlP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2,5</m:t>
                            </m:r>
                            <m: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𝑏</m:t>
                            </m:r>
                            <m: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−4,5</m:t>
                            </m:r>
                            <m: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𝑎</m:t>
                            </m:r>
                          </m:e>
                        </m:d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−8,5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𝑏</m:t>
                        </m:r>
                      </m:e>
                    </m:d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0" i="1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𝑎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6995" y="4872955"/>
                <a:ext cx="7479755" cy="523220"/>
              </a:xfrm>
              <a:prstGeom prst="rect">
                <a:avLst/>
              </a:prstGeom>
              <a:blipFill rotWithShape="1">
                <a:blip r:embed="rId9"/>
                <a:stretch>
                  <a:fillRect l="-2200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1136992" y="5396175"/>
                <a:ext cx="775040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4,7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x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12,6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𝑦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−4,2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𝑥</m:t>
                        </m:r>
                        <m:r>
                          <a:rPr lang="cs-CZ" sz="2800" b="0" i="1" spc="30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+</m:t>
                        </m:r>
                        <m:d>
                          <m:dPr>
                            <m:ctrlP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3</m:t>
                            </m:r>
                            <m: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+2,7</m:t>
                            </m:r>
                            <m:r>
                              <a:rPr lang="cs-CZ" sz="2800" b="0" i="1" spc="30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</m:d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6992" y="5396175"/>
                <a:ext cx="7750408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2124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1176685" y="5919395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e)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3·4,2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−4·2,5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+(5,5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−12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)=</m:t>
                    </m:r>
                  </m:oMath>
                </a14:m>
                <a:endParaRPr lang="cs-CZ" sz="2800" spc="3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6685" y="5919395"/>
                <a:ext cx="7479755" cy="523220"/>
              </a:xfrm>
              <a:prstGeom prst="rect">
                <a:avLst/>
              </a:prstGeom>
              <a:blipFill rotWithShape="1">
                <a:blip r:embed="rId11"/>
                <a:stretch>
                  <a:fillRect l="-211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0BASIBLT\MC900440446[2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092" y="620687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8908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51" grpId="0"/>
      <p:bldP spid="52" grpId="0"/>
      <p:bldP spid="53" grpId="0"/>
      <p:bldP spid="54" grpId="0"/>
      <p:bldP spid="56" grpId="0"/>
      <p:bldP spid="57" grpId="0"/>
      <p:bldP spid="58" grpId="0"/>
      <p:bldP spid="59" grpId="0"/>
      <p:bldP spid="60" grpId="0"/>
      <p:bldP spid="6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25228" y="118493"/>
            <a:ext cx="8856983" cy="315771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6192" y="163418"/>
            <a:ext cx="1599032" cy="484282"/>
          </a:xfrm>
          <a:prstGeom prst="roundRect">
            <a:avLst/>
          </a:prstGeom>
          <a:solidFill>
            <a:schemeClr val="bg1"/>
          </a:solidFill>
          <a:ln w="635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4334" y="118493"/>
            <a:ext cx="13827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Řešení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962865" y="231835"/>
            <a:ext cx="8216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2) Upravte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170340" y="622548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a)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10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0340" y="622548"/>
                <a:ext cx="7479755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11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2170337" y="1101060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b)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6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−5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−11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0337" y="1101060"/>
                <a:ext cx="7479755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119" t="-20000" b="-3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170339" y="1624280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  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13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−13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0339" y="1624280"/>
                <a:ext cx="7479755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119" t="-18605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170336" y="2147500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0336" y="2147500"/>
                <a:ext cx="7479755" cy="523220"/>
              </a:xfrm>
              <a:prstGeom prst="rect">
                <a:avLst/>
              </a:prstGeom>
              <a:blipFill rotWithShape="1">
                <a:blip r:embed="rId5"/>
                <a:stretch>
                  <a:fillRect l="-211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210029" y="2670720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e)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 −6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+6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+4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0029" y="2670720"/>
                <a:ext cx="7479755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200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aoblený obdélník 29"/>
          <p:cNvSpPr/>
          <p:nvPr/>
        </p:nvSpPr>
        <p:spPr>
          <a:xfrm>
            <a:off x="225228" y="3449890"/>
            <a:ext cx="8856984" cy="315771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 w="1270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170336" y="3469060"/>
            <a:ext cx="82161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Upravte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195740" y="3992280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a)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6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𝑟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𝑠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40" y="3992280"/>
                <a:ext cx="7479755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211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195737" y="4470792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b)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11−5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𝑐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7" y="4470792"/>
                <a:ext cx="7479755" cy="523220"/>
              </a:xfrm>
              <a:prstGeom prst="rect">
                <a:avLst/>
              </a:prstGeom>
              <a:blipFill rotWithShape="1">
                <a:blip r:embed="rId8"/>
                <a:stretch>
                  <a:fillRect l="-2119" t="-18605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195739" y="4994012"/>
                <a:ext cx="747975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c)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9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𝑎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−6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𝑏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9" y="4994012"/>
                <a:ext cx="7479755" cy="523220"/>
              </a:xfrm>
              <a:prstGeom prst="rect">
                <a:avLst/>
              </a:prstGeom>
              <a:blipFill rotWithShape="1">
                <a:blip r:embed="rId9"/>
                <a:stretch>
                  <a:fillRect l="-2119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2195736" y="5517232"/>
                <a:ext cx="775040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d)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3,5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𝑥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+15,3</m:t>
                    </m:r>
                    <m:r>
                      <a:rPr lang="cs-CZ" sz="2800" b="0" i="1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𝑦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5517232"/>
                <a:ext cx="7750408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2044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2214640" y="6018767"/>
                <a:ext cx="54618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spc="300" dirty="0" smtClean="0">
                    <a:solidFill>
                      <a:srgbClr val="FFFF00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e)</a:t>
                </a:r>
                <a14:m>
                  <m:oMath xmlns:m="http://schemas.openxmlformats.org/officeDocument/2006/math"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 18,1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a</m:t>
                    </m:r>
                    <m: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−22</m:t>
                    </m:r>
                    <m:r>
                      <m:rPr>
                        <m:sty m:val="p"/>
                      </m:rPr>
                      <a:rPr lang="cs-CZ" sz="2800" b="0" i="0" spc="30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b</m:t>
                    </m:r>
                  </m:oMath>
                </a14:m>
                <a:endParaRPr lang="cs-CZ" sz="2800" spc="300" dirty="0">
                  <a:solidFill>
                    <a:srgbClr val="FFFF00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4640" y="6018767"/>
                <a:ext cx="5461868" cy="523220"/>
              </a:xfrm>
              <a:prstGeom prst="rect">
                <a:avLst/>
              </a:prstGeom>
              <a:blipFill rotWithShape="1">
                <a:blip r:embed="rId11"/>
                <a:stretch>
                  <a:fillRect l="-2902" t="-19767" b="-37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HGW68T4R\MC90043757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411" y="692624"/>
            <a:ext cx="2101460" cy="2196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6236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4" grpId="0"/>
      <p:bldP spid="25" grpId="0"/>
      <p:bldP spid="26" grpId="0"/>
      <p:bldP spid="27" grpId="0"/>
      <p:bldP spid="28" grpId="0"/>
      <p:bldP spid="29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175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821798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639</TotalTime>
  <Words>626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80</cp:revision>
  <dcterms:created xsi:type="dcterms:W3CDTF">2012-10-07T18:47:53Z</dcterms:created>
  <dcterms:modified xsi:type="dcterms:W3CDTF">2013-03-24T10:27:25Z</dcterms:modified>
</cp:coreProperties>
</file>