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80" r:id="rId5"/>
    <p:sldId id="277" r:id="rId6"/>
    <p:sldId id="278" r:id="rId7"/>
    <p:sldId id="279" r:id="rId8"/>
    <p:sldId id="28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5.wmf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6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7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8.wmf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466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VY_32_INOVACE_03_05_M8_Hanak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25773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Výrazy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79303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Násobení mnohočlenu jednočlenem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116631"/>
            <a:ext cx="8609307" cy="6412025"/>
          </a:xfrm>
          <a:prstGeom prst="roundRect">
            <a:avLst>
              <a:gd name="adj" fmla="val 1211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15816" y="0"/>
            <a:ext cx="746760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884722" y="885767"/>
            <a:ext cx="7406208" cy="48737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zaměřena na násobení mnohočlenu jednočlenem.  Na začátku jsou řešené příklady a v další části jsou 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467543" y="5510269"/>
            <a:ext cx="8309140" cy="838507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348445" y="1285316"/>
            <a:ext cx="8412205" cy="1440447"/>
          </a:xfrm>
          <a:prstGeom prst="roundRect">
            <a:avLst>
              <a:gd name="adj" fmla="val 9527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332413" y="184316"/>
            <a:ext cx="8444269" cy="838507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637410" y="302743"/>
            <a:ext cx="3739935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2" y="1340768"/>
            <a:ext cx="79208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Mnohočlen násobíme jednočlenem tak,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že jednočlenem násobíme každý člen mnohočlenu a vzniklé součiny sečteme.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5462" y="2924944"/>
            <a:ext cx="4830757" cy="2302221"/>
          </a:xfrm>
          <a:prstGeom prst="roundRect">
            <a:avLst>
              <a:gd name="adj" fmla="val 7849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4560" y="2980396"/>
            <a:ext cx="456764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Při násobení mnohočlenu jednočlenem využíváme distributivnosti násobení reálných čísel vzhledem ke sčítání.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6619" y="5667914"/>
            <a:ext cx="1900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·(a + b)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12192" y="5677910"/>
            <a:ext cx="2277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= (a + b)·c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15365" y="5677910"/>
            <a:ext cx="1909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8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ca + </a:t>
            </a:r>
            <a:r>
              <a:rPr lang="cs-CZ" sz="28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cb</a:t>
            </a:r>
            <a:r>
              <a:rPr lang="cs-CZ" sz="28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spravce\AppData\Local\Microsoft\Windows\Temporary Internet Files\Content.IE5\D1R1SU0N\MC900440424[8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324" y="2980396"/>
            <a:ext cx="2475276" cy="204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67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3" grpId="0"/>
      <p:bldP spid="10" grpId="0"/>
      <p:bldP spid="12" grpId="0"/>
      <p:bldP spid="11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7270" y="2515426"/>
            <a:ext cx="8556012" cy="4009918"/>
          </a:xfrm>
          <a:prstGeom prst="roundRect">
            <a:avLst>
              <a:gd name="adj" fmla="val 7849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63306" y="257415"/>
            <a:ext cx="8549976" cy="1683949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6134" y="276929"/>
            <a:ext cx="27674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1) Vynásobte: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14210" y="1916832"/>
            <a:ext cx="1599032" cy="523220"/>
            <a:chOff x="-3291727" y="2349185"/>
            <a:chExt cx="1599032" cy="523220"/>
          </a:xfrm>
        </p:grpSpPr>
        <p:sp>
          <p:nvSpPr>
            <p:cNvPr id="6" name="Zaoblený obdélník 5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749725" y="276929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2·(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𝑎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+3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𝑏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9725" y="276929"/>
                <a:ext cx="616681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569" t="-18605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22702" y="800149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t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702" y="800149"/>
                <a:ext cx="677133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432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722702" y="1315758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·(−2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+3)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702" y="1315758"/>
                <a:ext cx="6166810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671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11560" y="2854960"/>
                <a:ext cx="334177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−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2·(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𝑎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𝑏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854960"/>
                <a:ext cx="334177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736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635896" y="2854960"/>
                <a:ext cx="334177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−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𝑎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+3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𝑎𝑏</m:t>
                      </m:r>
                    </m:oMath>
                  </m:oMathPara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2854960"/>
                <a:ext cx="3341770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Volný tvar 27"/>
          <p:cNvSpPr/>
          <p:nvPr/>
        </p:nvSpPr>
        <p:spPr>
          <a:xfrm>
            <a:off x="1721468" y="3378180"/>
            <a:ext cx="706661" cy="266725"/>
          </a:xfrm>
          <a:custGeom>
            <a:avLst/>
            <a:gdLst>
              <a:gd name="connsiteX0" fmla="*/ 0 w 863600"/>
              <a:gd name="connsiteY0" fmla="*/ 12700 h 266725"/>
              <a:gd name="connsiteX1" fmla="*/ 419100 w 863600"/>
              <a:gd name="connsiteY1" fmla="*/ 266700 h 266725"/>
              <a:gd name="connsiteX2" fmla="*/ 863600 w 863600"/>
              <a:gd name="connsiteY2" fmla="*/ 0 h 266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63600" h="266725">
                <a:moveTo>
                  <a:pt x="0" y="12700"/>
                </a:moveTo>
                <a:cubicBezTo>
                  <a:pt x="137583" y="140758"/>
                  <a:pt x="275167" y="268817"/>
                  <a:pt x="419100" y="266700"/>
                </a:cubicBezTo>
                <a:cubicBezTo>
                  <a:pt x="563033" y="264583"/>
                  <a:pt x="713316" y="132291"/>
                  <a:pt x="863600" y="0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1774003" y="2649194"/>
            <a:ext cx="1285829" cy="266725"/>
          </a:xfrm>
          <a:custGeom>
            <a:avLst/>
            <a:gdLst>
              <a:gd name="connsiteX0" fmla="*/ 0 w 1041400"/>
              <a:gd name="connsiteY0" fmla="*/ 254025 h 266725"/>
              <a:gd name="connsiteX1" fmla="*/ 508000 w 1041400"/>
              <a:gd name="connsiteY1" fmla="*/ 25 h 266725"/>
              <a:gd name="connsiteX2" fmla="*/ 1041400 w 1041400"/>
              <a:gd name="connsiteY2" fmla="*/ 266725 h 266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1400" h="266725">
                <a:moveTo>
                  <a:pt x="0" y="254025"/>
                </a:moveTo>
                <a:cubicBezTo>
                  <a:pt x="167216" y="125966"/>
                  <a:pt x="334433" y="-2092"/>
                  <a:pt x="508000" y="25"/>
                </a:cubicBezTo>
                <a:cubicBezTo>
                  <a:pt x="681567" y="2142"/>
                  <a:pt x="861483" y="134433"/>
                  <a:pt x="1041400" y="266725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64197" y="4149080"/>
                <a:ext cx="30212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t</m:t>
                        </m:r>
                        <m: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197" y="4149080"/>
                <a:ext cx="3021202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5455" t="-18824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26490" y="5373216"/>
                <a:ext cx="439481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·(−2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+3)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490" y="5373216"/>
                <a:ext cx="4394813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3606" t="-18605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Volný tvar 31"/>
          <p:cNvSpPr/>
          <p:nvPr/>
        </p:nvSpPr>
        <p:spPr>
          <a:xfrm>
            <a:off x="1721468" y="5169995"/>
            <a:ext cx="2634508" cy="266725"/>
          </a:xfrm>
          <a:custGeom>
            <a:avLst/>
            <a:gdLst>
              <a:gd name="connsiteX0" fmla="*/ 0 w 1041400"/>
              <a:gd name="connsiteY0" fmla="*/ 254025 h 266725"/>
              <a:gd name="connsiteX1" fmla="*/ 508000 w 1041400"/>
              <a:gd name="connsiteY1" fmla="*/ 25 h 266725"/>
              <a:gd name="connsiteX2" fmla="*/ 1041400 w 1041400"/>
              <a:gd name="connsiteY2" fmla="*/ 266725 h 266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1400" h="266725">
                <a:moveTo>
                  <a:pt x="0" y="254025"/>
                </a:moveTo>
                <a:cubicBezTo>
                  <a:pt x="167216" y="125966"/>
                  <a:pt x="334433" y="-2092"/>
                  <a:pt x="508000" y="25"/>
                </a:cubicBezTo>
                <a:cubicBezTo>
                  <a:pt x="681567" y="2142"/>
                  <a:pt x="861483" y="134433"/>
                  <a:pt x="1041400" y="266725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1547664" y="3977739"/>
            <a:ext cx="1504628" cy="254112"/>
          </a:xfrm>
          <a:custGeom>
            <a:avLst/>
            <a:gdLst>
              <a:gd name="connsiteX0" fmla="*/ 1104900 w 1104900"/>
              <a:gd name="connsiteY0" fmla="*/ 228712 h 254112"/>
              <a:gd name="connsiteX1" fmla="*/ 520700 w 1104900"/>
              <a:gd name="connsiteY1" fmla="*/ 112 h 254112"/>
              <a:gd name="connsiteX2" fmla="*/ 0 w 1104900"/>
              <a:gd name="connsiteY2" fmla="*/ 254112 h 254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04900" h="254112">
                <a:moveTo>
                  <a:pt x="1104900" y="228712"/>
                </a:moveTo>
                <a:cubicBezTo>
                  <a:pt x="904875" y="112295"/>
                  <a:pt x="704850" y="-4121"/>
                  <a:pt x="520700" y="112"/>
                </a:cubicBezTo>
                <a:cubicBezTo>
                  <a:pt x="336550" y="4345"/>
                  <a:pt x="168275" y="129228"/>
                  <a:pt x="0" y="254112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2386732" y="4570199"/>
            <a:ext cx="673100" cy="204201"/>
          </a:xfrm>
          <a:custGeom>
            <a:avLst/>
            <a:gdLst>
              <a:gd name="connsiteX0" fmla="*/ 673100 w 673100"/>
              <a:gd name="connsiteY0" fmla="*/ 0 h 204201"/>
              <a:gd name="connsiteX1" fmla="*/ 381000 w 673100"/>
              <a:gd name="connsiteY1" fmla="*/ 203200 h 204201"/>
              <a:gd name="connsiteX2" fmla="*/ 0 w 673100"/>
              <a:gd name="connsiteY2" fmla="*/ 63500 h 2042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73100" h="204201">
                <a:moveTo>
                  <a:pt x="673100" y="0"/>
                </a:moveTo>
                <a:cubicBezTo>
                  <a:pt x="583141" y="96308"/>
                  <a:pt x="493183" y="192617"/>
                  <a:pt x="381000" y="203200"/>
                </a:cubicBezTo>
                <a:cubicBezTo>
                  <a:pt x="268817" y="213783"/>
                  <a:pt x="134408" y="138641"/>
                  <a:pt x="0" y="63500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1812311" y="5896435"/>
            <a:ext cx="894936" cy="266725"/>
          </a:xfrm>
          <a:custGeom>
            <a:avLst/>
            <a:gdLst>
              <a:gd name="connsiteX0" fmla="*/ 0 w 863600"/>
              <a:gd name="connsiteY0" fmla="*/ 12700 h 266725"/>
              <a:gd name="connsiteX1" fmla="*/ 419100 w 863600"/>
              <a:gd name="connsiteY1" fmla="*/ 266700 h 266725"/>
              <a:gd name="connsiteX2" fmla="*/ 863600 w 863600"/>
              <a:gd name="connsiteY2" fmla="*/ 0 h 266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63600" h="266725">
                <a:moveTo>
                  <a:pt x="0" y="12700"/>
                </a:moveTo>
                <a:cubicBezTo>
                  <a:pt x="137583" y="140758"/>
                  <a:pt x="275167" y="268817"/>
                  <a:pt x="419100" y="266700"/>
                </a:cubicBezTo>
                <a:cubicBezTo>
                  <a:pt x="563033" y="264583"/>
                  <a:pt x="713316" y="132291"/>
                  <a:pt x="863600" y="0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 rot="224219">
            <a:off x="1758383" y="5365079"/>
            <a:ext cx="1897729" cy="114324"/>
          </a:xfrm>
          <a:custGeom>
            <a:avLst/>
            <a:gdLst>
              <a:gd name="connsiteX0" fmla="*/ 0 w 1041400"/>
              <a:gd name="connsiteY0" fmla="*/ 254025 h 266725"/>
              <a:gd name="connsiteX1" fmla="*/ 508000 w 1041400"/>
              <a:gd name="connsiteY1" fmla="*/ 25 h 266725"/>
              <a:gd name="connsiteX2" fmla="*/ 1041400 w 1041400"/>
              <a:gd name="connsiteY2" fmla="*/ 266725 h 266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41400" h="266725">
                <a:moveTo>
                  <a:pt x="0" y="254025"/>
                </a:moveTo>
                <a:cubicBezTo>
                  <a:pt x="167216" y="125966"/>
                  <a:pt x="334433" y="-2092"/>
                  <a:pt x="508000" y="25"/>
                </a:cubicBezTo>
                <a:cubicBezTo>
                  <a:pt x="681567" y="2142"/>
                  <a:pt x="861483" y="134433"/>
                  <a:pt x="1041400" y="266725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410702" y="4173664"/>
                <a:ext cx="30212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80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xt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−9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0702" y="4173664"/>
                <a:ext cx="3021202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5242" t="-18824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716016" y="5381942"/>
                <a:ext cx="373208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8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xy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xz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5381942"/>
                <a:ext cx="3732085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4412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HGW68T4R\MC900432461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058" y="3116570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8434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23" grpId="0"/>
      <p:bldP spid="24" grpId="0"/>
      <p:bldP spid="28" grpId="0" animBg="1"/>
      <p:bldP spid="29" grpId="0" animBg="1"/>
      <p:bldP spid="30" grpId="0"/>
      <p:bldP spid="31" grpId="0"/>
      <p:bldP spid="32" grpId="0" animBg="1"/>
      <p:bldP spid="33" grpId="0" animBg="1"/>
      <p:bldP spid="34" grpId="0" animBg="1"/>
      <p:bldP spid="35" grpId="0" animBg="1"/>
      <p:bldP spid="36" grpId="0" animBg="1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387348" y="3801723"/>
            <a:ext cx="8411937" cy="1571493"/>
          </a:xfrm>
          <a:prstGeom prst="roundRect">
            <a:avLst>
              <a:gd name="adj" fmla="val 8869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314559" y="355754"/>
            <a:ext cx="8474482" cy="1225624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764" y="501258"/>
            <a:ext cx="82931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Mnohočlen vynásobený číslem -1 se nazývá opačný mnohočlen k danému mnohočlenu.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6764" y="1797235"/>
            <a:ext cx="5871085" cy="1792930"/>
          </a:xfrm>
          <a:prstGeom prst="roundRect">
            <a:avLst>
              <a:gd name="adj" fmla="val 8869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8478" y="1853913"/>
            <a:ext cx="23287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Úmluva: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161" y="2397899"/>
            <a:ext cx="5145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Zápis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1·a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zkráceně píšeme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8136" y="2925797"/>
                <a:ext cx="568971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Zápis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−</m:t>
                    </m:r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·</m:t>
                    </m:r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𝐚</m:t>
                    </m:r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zkráceně píšeme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−</m:t>
                    </m:r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𝐚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136" y="2925797"/>
                <a:ext cx="5689714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141" t="-18605" r="-107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92173" y="4286686"/>
                <a:ext cx="73543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Zápis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−</m:t>
                    </m:r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𝐱</m:t>
                        </m:r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+</m:t>
                        </m:r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𝐲</m:t>
                        </m:r>
                      </m:e>
                    </m:d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zkráceně píšeme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−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𝐱</m:t>
                        </m:r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+</m:t>
                        </m:r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𝐲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173" y="4286686"/>
                <a:ext cx="7354356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657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95248" y="4771806"/>
                <a:ext cx="763512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Nebo naopak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−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𝐚</m:t>
                        </m:r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+</m:t>
                        </m:r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𝐛</m:t>
                        </m:r>
                      </m:e>
                    </m:d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zapíšeme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−</m:t>
                    </m:r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𝐚</m:t>
                        </m:r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+</m:t>
                        </m:r>
                        <m:r>
                          <a:rPr lang="cs-CZ" sz="2800" b="1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𝐛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248" y="4771806"/>
                <a:ext cx="7635120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1677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80304" y="3873731"/>
            <a:ext cx="23287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Úmluva: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59933" y="5510272"/>
            <a:ext cx="8309140" cy="838507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11485" y="5667917"/>
                <a:ext cx="852351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−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cs-CZ" sz="2800" b="0" i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x</m:t>
                          </m:r>
                          <m:r>
                            <a:rPr lang="cs-CZ" sz="2800" b="0" i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−5</m:t>
                          </m:r>
                          <m:r>
                            <m:rPr>
                              <m:sty m:val="p"/>
                            </m:rPr>
                            <a:rPr lang="cs-CZ" sz="2800" b="0" i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y</m:t>
                          </m:r>
                          <m:r>
                            <a:rPr lang="cs-CZ" sz="2800" b="0" i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−4</m:t>
                          </m:r>
                        </m:e>
                      </m:d>
                      <m:r>
                        <a:rPr lang="cs-CZ" sz="280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=−</m:t>
                      </m:r>
                      <m:r>
                        <a:rPr lang="cs-CZ" sz="28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1</m:t>
                      </m:r>
                      <m:d>
                        <m:dPr>
                          <m:ctrlPr>
                            <a:rPr lang="cs-CZ" sz="2800" i="1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cs-CZ" sz="280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x</m:t>
                          </m:r>
                          <m:r>
                            <a:rPr lang="cs-CZ" sz="2800" b="0" i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r>
                            <a:rPr lang="cs-CZ" sz="280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5</m:t>
                          </m:r>
                          <m:r>
                            <m:rPr>
                              <m:sty m:val="p"/>
                            </m:rPr>
                            <a:rPr lang="cs-CZ" sz="280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y</m:t>
                          </m:r>
                          <m:r>
                            <a:rPr lang="cs-CZ" sz="280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−4</m:t>
                          </m:r>
                        </m:e>
                      </m:d>
                      <m:r>
                        <a:rPr lang="cs-CZ" sz="28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=−2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x</m:t>
                      </m:r>
                      <m:r>
                        <a:rPr lang="cs-CZ" sz="28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+5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y</m:t>
                      </m:r>
                      <m:r>
                        <a:rPr lang="cs-CZ" sz="28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+4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485" y="5667917"/>
                <a:ext cx="852351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40450[7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549" y="1666131"/>
            <a:ext cx="2299872" cy="1736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9650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1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20246" y="232883"/>
            <a:ext cx="8549976" cy="2764069"/>
          </a:xfrm>
          <a:prstGeom prst="roundRect">
            <a:avLst>
              <a:gd name="adj" fmla="val 6012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6134" y="276929"/>
            <a:ext cx="2767460" cy="523220"/>
          </a:xfrm>
          <a:prstGeom prst="rect">
            <a:avLst/>
          </a:prstGeom>
          <a:noFill/>
          <a:effectLst>
            <a:glow rad="63500">
              <a:schemeClr val="bg1">
                <a:lumMod val="95000"/>
                <a:lumOff val="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) Vynásobte: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771800" y="263237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·(3−11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263237"/>
                <a:ext cx="616681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671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71800" y="786457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−9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·8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786457"/>
                <a:ext cx="677133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432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771800" y="1309677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2,5·(10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+4)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1309677"/>
                <a:ext cx="6166810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671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798936" y="1849694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15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a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·10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8936" y="1849694"/>
                <a:ext cx="616681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569" t="-18605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798936" y="2372914"/>
                <a:ext cx="308340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30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bc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·10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8936" y="2372914"/>
                <a:ext cx="3083405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5138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248474" y="3149352"/>
            <a:ext cx="8549976" cy="2764069"/>
          </a:xfrm>
          <a:prstGeom prst="roundRect">
            <a:avLst>
              <a:gd name="adj" fmla="val 6012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0246" y="3163516"/>
            <a:ext cx="2767460" cy="523220"/>
          </a:xfrm>
          <a:prstGeom prst="rect">
            <a:avLst/>
          </a:prstGeom>
          <a:noFill/>
          <a:effectLst>
            <a:glow rad="63500">
              <a:schemeClr val="bg1">
                <a:lumMod val="95000"/>
                <a:lumOff val="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3) Upravte: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096592" y="3162909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y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−2·(3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6592" y="3162909"/>
                <a:ext cx="6166810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2569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096592" y="3686129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5·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−2+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−(3−2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6592" y="3686129"/>
                <a:ext cx="6771334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2340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096592" y="4209349"/>
                <a:ext cx="72445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b</m:t>
                        </m:r>
                        <m:r>
                          <a:rPr lang="cs-CZ" sz="2800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a</m:t>
                        </m:r>
                        <m:r>
                          <a:rPr lang="cs-CZ" sz="2800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+3·(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6592" y="4209349"/>
                <a:ext cx="7244580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2189" t="-20000" b="-3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123728" y="4749366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3−2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y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5−3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4749366"/>
                <a:ext cx="6166810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56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123728" y="5272586"/>
                <a:ext cx="63367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+7·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2−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s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5272586"/>
                <a:ext cx="6336704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2500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L96J1IA\MC900440446[2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98" y="859759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83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301972"/>
            <a:ext cx="8352928" cy="2880320"/>
          </a:xfrm>
          <a:prstGeom prst="roundRect">
            <a:avLst>
              <a:gd name="adj" fmla="val 4999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67544" y="301972"/>
            <a:ext cx="1599032" cy="523220"/>
            <a:chOff x="-3291727" y="2349185"/>
            <a:chExt cx="1599032" cy="523220"/>
          </a:xfrm>
        </p:grpSpPr>
        <p:sp>
          <p:nvSpPr>
            <p:cNvPr id="4" name="Zaoblený obdélník 3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>
                <a:solidFill>
                  <a:srgbClr val="FFFF0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2962621" y="278184"/>
            <a:ext cx="2767460" cy="523220"/>
          </a:xfrm>
          <a:prstGeom prst="rect">
            <a:avLst/>
          </a:prstGeom>
          <a:noFill/>
          <a:effectLst>
            <a:glow rad="63500">
              <a:schemeClr val="bg1">
                <a:lumMod val="95000"/>
                <a:lumOff val="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) 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608760" y="277532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spc="3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8760" y="277532"/>
                <a:ext cx="616681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569" t="-18824" b="-3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3608760" y="800752"/>
            <a:ext cx="67713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b)  -72x+8y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608760" y="1323972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25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+50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+10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8760" y="1323972"/>
                <a:ext cx="6166810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56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635896" y="1863989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150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ab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1863989"/>
                <a:ext cx="6166810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56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635896" y="2387209"/>
                <a:ext cx="308340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300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abc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2387209"/>
                <a:ext cx="3083405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5138" t="-20000" b="-3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467544" y="3293368"/>
            <a:ext cx="8352928" cy="2880320"/>
          </a:xfrm>
          <a:prstGeom prst="roundRect">
            <a:avLst>
              <a:gd name="adj" fmla="val 4999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707904" y="3425478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3425478"/>
                <a:ext cx="6166810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569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707904" y="3948698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7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−13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3948698"/>
                <a:ext cx="6771334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2340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707904" y="4471918"/>
                <a:ext cx="72445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0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4471918"/>
                <a:ext cx="7244580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2187" t="-20000" b="-3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735040" y="5011935"/>
                <a:ext cx="403373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−22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xy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   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5040" y="5011935"/>
                <a:ext cx="4033739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4085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735040" y="5535155"/>
                <a:ext cx="63367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−4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+15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5040" y="5535155"/>
                <a:ext cx="6336704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59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ovéPole 30"/>
          <p:cNvSpPr txBox="1"/>
          <p:nvPr/>
        </p:nvSpPr>
        <p:spPr>
          <a:xfrm>
            <a:off x="3009229" y="3426782"/>
            <a:ext cx="2767460" cy="523220"/>
          </a:xfrm>
          <a:prstGeom prst="rect">
            <a:avLst/>
          </a:prstGeom>
          <a:noFill/>
          <a:effectLst>
            <a:glow rad="63500">
              <a:schemeClr val="bg1">
                <a:lumMod val="95000"/>
                <a:lumOff val="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3) 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D1R1SU0N\MC90044044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153936"/>
            <a:ext cx="16478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772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821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74979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792</TotalTime>
  <Words>572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98</cp:revision>
  <dcterms:created xsi:type="dcterms:W3CDTF">2012-10-07T18:47:53Z</dcterms:created>
  <dcterms:modified xsi:type="dcterms:W3CDTF">2013-03-24T10:34:09Z</dcterms:modified>
</cp:coreProperties>
</file>