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80" r:id="rId5"/>
    <p:sldId id="279" r:id="rId6"/>
    <p:sldId id="278" r:id="rId7"/>
    <p:sldId id="28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>
        <p:scale>
          <a:sx n="60" d="100"/>
          <a:sy n="60" d="100"/>
        </p:scale>
        <p:origin x="-845" y="-96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6.wmf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7.wmf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47677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35969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4708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74082" y="4604191"/>
            <a:ext cx="7363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74082" y="3038485"/>
            <a:ext cx="74664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VY_32_INOVACE_03_06_M8_Hanak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0277" y="2552432"/>
            <a:ext cx="45981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98118" y="3561705"/>
            <a:ext cx="25773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Výrazy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9704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2" name="Obdélník 11"/>
          <p:cNvSpPr/>
          <p:nvPr/>
        </p:nvSpPr>
        <p:spPr>
          <a:xfrm>
            <a:off x="674082" y="4072225"/>
            <a:ext cx="793036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Násobení mnohočlenu dvojčlenem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1178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36650" y="188639"/>
            <a:ext cx="8609307" cy="6340017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2987824" y="208111"/>
            <a:ext cx="7467600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39552" y="1196752"/>
            <a:ext cx="7992888" cy="487375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Tato hodina je zaměřena na násobení mnohočlenu dvojčlenem.  Na začátku jsou řešené příklady a v další části jsou příklady na samostatné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procvičení.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Inovativnost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</a:t>
            </a:r>
            <a:r>
              <a:rPr lang="cs-CZ" sz="1800">
                <a:solidFill>
                  <a:schemeClr val="bg1">
                    <a:lumMod val="95000"/>
                    <a:lumOff val="5000"/>
                  </a:schemeClr>
                </a:solidFill>
              </a:rPr>
              <a:t>. </a:t>
            </a: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48444" y="5375194"/>
            <a:ext cx="8412205" cy="1245462"/>
          </a:xfrm>
          <a:prstGeom prst="roundRect">
            <a:avLst/>
          </a:prstGeom>
          <a:solidFill>
            <a:schemeClr val="bg1"/>
          </a:solidFill>
          <a:ln w="1270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348445" y="1285316"/>
            <a:ext cx="8412205" cy="1440447"/>
          </a:xfrm>
          <a:prstGeom prst="roundRect">
            <a:avLst>
              <a:gd name="adj" fmla="val 9527"/>
            </a:avLst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332413" y="184316"/>
            <a:ext cx="8444269" cy="838507"/>
          </a:xfrm>
          <a:prstGeom prst="roundRect">
            <a:avLst/>
          </a:prstGeom>
          <a:solidFill>
            <a:schemeClr val="bg1"/>
          </a:solidFill>
          <a:ln w="1270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637410" y="302743"/>
            <a:ext cx="3739935" cy="584775"/>
          </a:xfrm>
          <a:prstGeom prst="rect">
            <a:avLst/>
          </a:prstGeom>
          <a:effectLst/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7542" y="1340768"/>
            <a:ext cx="792088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Mnohočlen násobíme dvojčlenem tak,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že každý člen dvojčlenu násobíme každým členem mnohočlenu a vzniklé součiny sečteme.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65462" y="2924944"/>
            <a:ext cx="4830757" cy="2302221"/>
          </a:xfrm>
          <a:prstGeom prst="roundRect">
            <a:avLst>
              <a:gd name="adj" fmla="val 7849"/>
            </a:avLst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4560" y="2980396"/>
            <a:ext cx="456764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Při násobení mnohočlenu dvojčlenem využíváme distributivnosti násobení reálných čísel vzhledem ke sčítání.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01204" y="5510359"/>
                <a:ext cx="226717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𝑎</m:t>
                          </m:r>
                          <m: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+</m:t>
                          </m:r>
                          <m: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𝑏</m:t>
                          </m:r>
                        </m:e>
                      </m:d>
                      <m:r>
                        <a:rPr lang="cs-CZ" sz="2400" b="0" i="1" spc="-15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·</m:t>
                      </m:r>
                      <m:d>
                        <m:dPr>
                          <m:ctrlP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𝑐</m:t>
                          </m:r>
                          <m: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+</m:t>
                          </m:r>
                          <m: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𝑑</m:t>
                          </m:r>
                        </m:e>
                      </m:d>
                    </m:oMath>
                  </m:oMathPara>
                </a14:m>
                <a:endParaRPr lang="cs-CZ" sz="2400" spc="-15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204" y="5510359"/>
                <a:ext cx="2267177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52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29733" y="5993899"/>
                <a:ext cx="223864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𝑎</m:t>
                          </m:r>
                          <m: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+</m:t>
                          </m:r>
                          <m: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𝑏</m:t>
                          </m:r>
                        </m:e>
                      </m:d>
                      <m:r>
                        <a:rPr lang="cs-CZ" sz="2400" b="0" i="1" spc="-15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·</m:t>
                      </m:r>
                      <m:d>
                        <m:dPr>
                          <m:ctrlP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𝑐</m:t>
                          </m:r>
                          <m: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+</m:t>
                          </m:r>
                          <m: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𝑑</m:t>
                          </m:r>
                        </m:e>
                      </m:d>
                    </m:oMath>
                  </m:oMathPara>
                </a14:m>
                <a:endParaRPr lang="cs-CZ" sz="2400" spc="-15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733" y="5993899"/>
                <a:ext cx="2238647" cy="461665"/>
              </a:xfrm>
              <a:prstGeom prst="rect">
                <a:avLst/>
              </a:prstGeom>
              <a:blipFill rotWithShape="1">
                <a:blip r:embed="rId4"/>
                <a:stretch>
                  <a:fillRect b="-52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2637410" y="5503499"/>
                <a:ext cx="353751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pc="-15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=</m:t>
                      </m:r>
                      <m:r>
                        <a:rPr lang="cs-CZ" sz="2400" b="0" i="1" spc="-15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𝑎</m:t>
                      </m:r>
                      <m:r>
                        <a:rPr lang="cs-CZ" sz="2400" b="0" i="1" spc="-15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·</m:t>
                      </m:r>
                      <m:d>
                        <m:dPr>
                          <m:ctrlP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𝑐</m:t>
                          </m:r>
                          <m: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+</m:t>
                          </m:r>
                          <m: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𝑑</m:t>
                          </m:r>
                        </m:e>
                      </m:d>
                      <m:r>
                        <a:rPr lang="cs-CZ" sz="2400" b="0" i="1" spc="-15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+</m:t>
                      </m:r>
                      <m:r>
                        <a:rPr lang="cs-CZ" sz="2400" b="0" i="1" spc="-15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𝑏</m:t>
                      </m:r>
                      <m:r>
                        <a:rPr lang="cs-CZ" sz="2400" b="0" i="1" spc="-15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·</m:t>
                      </m:r>
                      <m:d>
                        <m:dPr>
                          <m:ctrlP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𝑐</m:t>
                          </m:r>
                          <m: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+</m:t>
                          </m:r>
                          <m: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𝑑</m:t>
                          </m:r>
                        </m:e>
                      </m:d>
                    </m:oMath>
                  </m:oMathPara>
                </a14:m>
                <a:endParaRPr lang="cs-CZ" sz="2400" spc="-15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37410" y="5503499"/>
                <a:ext cx="3537510" cy="461665"/>
              </a:xfrm>
              <a:prstGeom prst="rect">
                <a:avLst/>
              </a:prstGeom>
              <a:blipFill rotWithShape="1">
                <a:blip r:embed="rId5"/>
                <a:stretch>
                  <a:fillRect l="-172" b="-3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912663" y="5510358"/>
                <a:ext cx="308516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pc="-15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=</m:t>
                      </m:r>
                      <m:r>
                        <a:rPr lang="cs-CZ" sz="2400" b="0" i="1" spc="-15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𝑎𝑐</m:t>
                      </m:r>
                      <m:r>
                        <a:rPr lang="cs-CZ" sz="2400" b="0" i="1" spc="-15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+</m:t>
                      </m:r>
                      <m:r>
                        <a:rPr lang="cs-CZ" sz="2400" b="0" i="1" spc="-15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𝑎𝑑</m:t>
                      </m:r>
                      <m:r>
                        <a:rPr lang="cs-CZ" sz="2400" b="0" i="1" spc="-15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+</m:t>
                      </m:r>
                      <m:r>
                        <a:rPr lang="cs-CZ" sz="2400" b="0" i="1" spc="-15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𝑏𝑐</m:t>
                      </m:r>
                      <m:r>
                        <a:rPr lang="cs-CZ" sz="2400" b="0" i="1" spc="-15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+</m:t>
                      </m:r>
                      <m:r>
                        <a:rPr lang="cs-CZ" sz="2400" b="0" i="1" spc="-15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𝑏𝑑</m:t>
                      </m:r>
                    </m:oMath>
                  </m:oMathPara>
                </a14:m>
                <a:endParaRPr lang="cs-CZ" sz="2400" spc="-15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12663" y="5510358"/>
                <a:ext cx="3085160" cy="461665"/>
              </a:xfrm>
              <a:prstGeom prst="rect">
                <a:avLst/>
              </a:prstGeom>
              <a:blipFill rotWithShape="1">
                <a:blip r:embed="rId6"/>
                <a:stretch>
                  <a:fillRect l="-198" b="-52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623223" y="5997964"/>
                <a:ext cx="360951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pc="-15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=</m:t>
                      </m:r>
                      <m:d>
                        <m:dPr>
                          <m:ctrlP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𝑎</m:t>
                          </m:r>
                          <m: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+</m:t>
                          </m:r>
                          <m: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𝑏</m:t>
                          </m:r>
                        </m:e>
                      </m:d>
                      <m:r>
                        <a:rPr lang="cs-CZ" sz="2400" b="0" i="1" spc="-15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·</m:t>
                      </m:r>
                      <m:r>
                        <a:rPr lang="cs-CZ" sz="2400" b="0" i="1" spc="-15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𝑐</m:t>
                      </m:r>
                      <m:r>
                        <a:rPr lang="cs-CZ" sz="2400" b="0" i="1" spc="-15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+</m:t>
                      </m:r>
                      <m:d>
                        <m:dPr>
                          <m:ctrlP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𝑎</m:t>
                          </m:r>
                          <m: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+</m:t>
                          </m:r>
                          <m:r>
                            <a:rPr lang="cs-CZ" sz="2400" b="0" i="1" spc="-15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cs typeface="Arial" pitchFamily="34" charset="0"/>
                            </a:rPr>
                            <m:t>𝑏</m:t>
                          </m:r>
                        </m:e>
                      </m:d>
                      <m:r>
                        <a:rPr lang="cs-CZ" sz="2400" b="0" i="1" spc="-15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·</m:t>
                      </m:r>
                      <m:r>
                        <a:rPr lang="cs-CZ" sz="2400" b="0" i="1" spc="-15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𝑑</m:t>
                      </m:r>
                    </m:oMath>
                  </m:oMathPara>
                </a14:m>
                <a:endParaRPr lang="cs-CZ" sz="2400" spc="-15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3223" y="5997964"/>
                <a:ext cx="3609518" cy="461665"/>
              </a:xfrm>
              <a:prstGeom prst="rect">
                <a:avLst/>
              </a:prstGeom>
              <a:blipFill rotWithShape="1">
                <a:blip r:embed="rId7"/>
                <a:stretch>
                  <a:fillRect l="-169" b="-52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912663" y="5972024"/>
                <a:ext cx="2924839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pc="-15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=</m:t>
                      </m:r>
                      <m:r>
                        <a:rPr lang="cs-CZ" sz="2400" b="0" i="1" spc="-15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𝑎𝑐</m:t>
                      </m:r>
                      <m:r>
                        <a:rPr lang="cs-CZ" sz="2400" b="0" i="1" spc="-15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+</m:t>
                      </m:r>
                      <m:r>
                        <a:rPr lang="cs-CZ" sz="2400" b="0" i="1" spc="-15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𝑎𝑑</m:t>
                      </m:r>
                      <m:r>
                        <a:rPr lang="cs-CZ" sz="2400" b="0" i="1" spc="-15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+</m:t>
                      </m:r>
                      <m:r>
                        <a:rPr lang="cs-CZ" sz="2400" b="0" i="1" spc="-15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𝑏𝑐</m:t>
                      </m:r>
                      <m:r>
                        <a:rPr lang="cs-CZ" sz="2400" b="0" i="1" spc="-15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+</m:t>
                      </m:r>
                      <m:r>
                        <a:rPr lang="cs-CZ" sz="2400" b="0" i="1" spc="-15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𝑏𝑑</m:t>
                      </m:r>
                    </m:oMath>
                  </m:oMathPara>
                </a14:m>
                <a:endParaRPr lang="cs-CZ" sz="2400" spc="-15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12663" y="5972024"/>
                <a:ext cx="2924839" cy="461665"/>
              </a:xfrm>
              <a:prstGeom prst="rect">
                <a:avLst/>
              </a:prstGeom>
              <a:blipFill rotWithShape="1">
                <a:blip r:embed="rId8"/>
                <a:stretch>
                  <a:fillRect l="-208" b="-5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BL96J1IA\MC900440428[5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3638" y="3149600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5670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3" grpId="0"/>
      <p:bldP spid="10" grpId="0"/>
      <p:bldP spid="12" grpId="0"/>
      <p:bldP spid="11" grpId="0"/>
      <p:bldP spid="15" grpId="0"/>
      <p:bldP spid="17" grpId="0"/>
      <p:bldP spid="18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49977" y="2178442"/>
            <a:ext cx="8886519" cy="4009918"/>
          </a:xfrm>
          <a:prstGeom prst="roundRect">
            <a:avLst>
              <a:gd name="adj" fmla="val 7849"/>
            </a:avLst>
          </a:prstGeom>
          <a:solidFill>
            <a:schemeClr val="bg1"/>
          </a:solidFill>
          <a:ln w="1270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63306" y="257415"/>
            <a:ext cx="8549976" cy="1227369"/>
          </a:xfrm>
          <a:prstGeom prst="roundRect">
            <a:avLst/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6134" y="276929"/>
            <a:ext cx="27674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1) Vynásobte:</a:t>
            </a:r>
            <a:endParaRPr lang="cs-CZ" sz="2800" dirty="0">
              <a:solidFill>
                <a:schemeClr val="bg1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224578" y="1579848"/>
            <a:ext cx="1599032" cy="523220"/>
            <a:chOff x="-3291727" y="2349185"/>
            <a:chExt cx="1599032" cy="523220"/>
          </a:xfrm>
        </p:grpSpPr>
        <p:sp>
          <p:nvSpPr>
            <p:cNvPr id="6" name="Zaoblený obdélník 5"/>
            <p:cNvSpPr/>
            <p:nvPr/>
          </p:nvSpPr>
          <p:spPr>
            <a:xfrm>
              <a:off x="-3291727" y="2368654"/>
              <a:ext cx="1599032" cy="484282"/>
            </a:xfrm>
            <a:prstGeom prst="roundRect">
              <a:avLst/>
            </a:prstGeom>
            <a:solidFill>
              <a:schemeClr val="bg1"/>
            </a:solidFill>
            <a:ln w="6350">
              <a:solidFill>
                <a:srgbClr val="FFFF00"/>
              </a:solidFill>
            </a:ln>
            <a:scene3d>
              <a:camera prst="orthographicFront">
                <a:rot lat="0" lon="0" rev="0"/>
              </a:camera>
              <a:lightRig rig="balanced" dir="tr"/>
            </a:scene3d>
            <a:sp3d contourW="14605" prstMaterial="plastic">
              <a:bevelT w="95250" h="101600" prst="slope"/>
              <a:contourClr>
                <a:schemeClr val="accent2">
                  <a:shade val="30000"/>
                  <a:satMod val="120000"/>
                </a:schemeClr>
              </a:contourClr>
            </a:sp3d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/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-3183585" y="2349185"/>
              <a:ext cx="138274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solidFill>
                    <a:srgbClr val="FFFF00"/>
                  </a:solidFill>
                  <a:effectLst>
                    <a:glow rad="63500">
                      <a:schemeClr val="accent5">
                        <a:satMod val="175000"/>
                        <a:alpha val="40000"/>
                      </a:schemeClr>
                    </a:glow>
                  </a:effectLst>
                </a:rPr>
                <a:t>Řešení</a:t>
              </a:r>
              <a:endParaRPr lang="cs-CZ" sz="2800" dirty="0">
                <a:solidFill>
                  <a:srgbClr val="FFFF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749725" y="276929"/>
                <a:ext cx="616681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a)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x</m:t>
                        </m:r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−2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·(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y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+3)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49725" y="276929"/>
                <a:ext cx="6166810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2569" t="-18605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722702" y="800149"/>
                <a:ext cx="677133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Arial" pitchFamily="34" charset="0"/>
                    <a:cs typeface="Arial" pitchFamily="34" charset="0"/>
                  </a:rPr>
                  <a:t>b)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x</m:t>
                        </m:r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+1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·(3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y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−4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z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−5)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2702" y="800149"/>
                <a:ext cx="6771334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2432" t="-18605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64422" y="2903480"/>
                <a:ext cx="3672408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6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a)</a:t>
                </a:r>
                <a14:m>
                  <m:oMath xmlns:m="http://schemas.openxmlformats.org/officeDocument/2006/math">
                    <m:r>
                      <a:rPr lang="cs-CZ" sz="26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d>
                      <m:dPr>
                        <m:ctrlPr>
                          <a:rPr lang="cs-CZ" sz="2600" i="1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2600" b="0" i="0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x</m:t>
                        </m:r>
                        <m:r>
                          <a:rPr lang="cs-CZ" sz="2600" b="0" i="0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−2</m:t>
                        </m:r>
                      </m:e>
                    </m:d>
                    <m:r>
                      <a:rPr lang="cs-CZ" sz="26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·(</m:t>
                    </m:r>
                    <m:r>
                      <m:rPr>
                        <m:sty m:val="p"/>
                      </m:rPr>
                      <a:rPr lang="cs-CZ" sz="26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y</m:t>
                    </m:r>
                    <m:r>
                      <a:rPr lang="cs-CZ" sz="26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+3)</m:t>
                    </m:r>
                  </m:oMath>
                </a14:m>
                <a:endParaRPr lang="cs-CZ" sz="26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422" y="2903480"/>
                <a:ext cx="3672408" cy="492443"/>
              </a:xfrm>
              <a:prstGeom prst="rect">
                <a:avLst/>
              </a:prstGeom>
              <a:blipFill rotWithShape="1">
                <a:blip r:embed="rId4"/>
                <a:stretch>
                  <a:fillRect l="-3814" t="-18519" b="-358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Volný tvar 10"/>
          <p:cNvSpPr/>
          <p:nvPr/>
        </p:nvSpPr>
        <p:spPr>
          <a:xfrm>
            <a:off x="1044027" y="2793488"/>
            <a:ext cx="1346077" cy="203234"/>
          </a:xfrm>
          <a:custGeom>
            <a:avLst/>
            <a:gdLst>
              <a:gd name="connsiteX0" fmla="*/ 0 w 1117600"/>
              <a:gd name="connsiteY0" fmla="*/ 203234 h 203234"/>
              <a:gd name="connsiteX1" fmla="*/ 558800 w 1117600"/>
              <a:gd name="connsiteY1" fmla="*/ 34 h 203234"/>
              <a:gd name="connsiteX2" fmla="*/ 1117600 w 1117600"/>
              <a:gd name="connsiteY2" fmla="*/ 190534 h 203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17600" h="203234">
                <a:moveTo>
                  <a:pt x="0" y="203234"/>
                </a:moveTo>
                <a:cubicBezTo>
                  <a:pt x="186266" y="102692"/>
                  <a:pt x="372533" y="2151"/>
                  <a:pt x="558800" y="34"/>
                </a:cubicBezTo>
                <a:cubicBezTo>
                  <a:pt x="745067" y="-2083"/>
                  <a:pt x="931333" y="94225"/>
                  <a:pt x="1117600" y="190534"/>
                </a:cubicBezTo>
              </a:path>
            </a:pathLst>
          </a:custGeom>
          <a:noFill/>
          <a:ln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1042505" y="2616474"/>
            <a:ext cx="2091090" cy="380247"/>
          </a:xfrm>
          <a:custGeom>
            <a:avLst/>
            <a:gdLst>
              <a:gd name="connsiteX0" fmla="*/ 0 w 1270000"/>
              <a:gd name="connsiteY0" fmla="*/ 368318 h 368318"/>
              <a:gd name="connsiteX1" fmla="*/ 558800 w 1270000"/>
              <a:gd name="connsiteY1" fmla="*/ 18 h 368318"/>
              <a:gd name="connsiteX2" fmla="*/ 1270000 w 1270000"/>
              <a:gd name="connsiteY2" fmla="*/ 355618 h 3683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70000" h="368318">
                <a:moveTo>
                  <a:pt x="0" y="368318"/>
                </a:moveTo>
                <a:cubicBezTo>
                  <a:pt x="173566" y="185226"/>
                  <a:pt x="347133" y="2135"/>
                  <a:pt x="558800" y="18"/>
                </a:cubicBezTo>
                <a:cubicBezTo>
                  <a:pt x="770467" y="-2099"/>
                  <a:pt x="1020233" y="176759"/>
                  <a:pt x="1270000" y="355618"/>
                </a:cubicBezTo>
              </a:path>
            </a:pathLst>
          </a:custGeom>
          <a:noFill/>
          <a:ln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1717065" y="3429776"/>
            <a:ext cx="699075" cy="241300"/>
          </a:xfrm>
          <a:custGeom>
            <a:avLst/>
            <a:gdLst>
              <a:gd name="connsiteX0" fmla="*/ 0 w 1104900"/>
              <a:gd name="connsiteY0" fmla="*/ 0 h 241300"/>
              <a:gd name="connsiteX1" fmla="*/ 533400 w 1104900"/>
              <a:gd name="connsiteY1" fmla="*/ 241300 h 241300"/>
              <a:gd name="connsiteX2" fmla="*/ 1104900 w 1104900"/>
              <a:gd name="connsiteY2" fmla="*/ 0 h 241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04900" h="241300">
                <a:moveTo>
                  <a:pt x="0" y="0"/>
                </a:moveTo>
                <a:cubicBezTo>
                  <a:pt x="174625" y="120650"/>
                  <a:pt x="349250" y="241300"/>
                  <a:pt x="533400" y="241300"/>
                </a:cubicBezTo>
                <a:cubicBezTo>
                  <a:pt x="717550" y="241300"/>
                  <a:pt x="911225" y="120650"/>
                  <a:pt x="1104900" y="0"/>
                </a:cubicBezTo>
              </a:path>
            </a:pathLst>
          </a:custGeom>
          <a:noFill/>
          <a:ln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1753481" y="3467868"/>
            <a:ext cx="1380114" cy="406416"/>
          </a:xfrm>
          <a:custGeom>
            <a:avLst/>
            <a:gdLst>
              <a:gd name="connsiteX0" fmla="*/ 0 w 1219200"/>
              <a:gd name="connsiteY0" fmla="*/ 0 h 406416"/>
              <a:gd name="connsiteX1" fmla="*/ 508000 w 1219200"/>
              <a:gd name="connsiteY1" fmla="*/ 406400 h 406416"/>
              <a:gd name="connsiteX2" fmla="*/ 1219200 w 1219200"/>
              <a:gd name="connsiteY2" fmla="*/ 12700 h 4064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19200" h="406416">
                <a:moveTo>
                  <a:pt x="0" y="0"/>
                </a:moveTo>
                <a:cubicBezTo>
                  <a:pt x="152400" y="202141"/>
                  <a:pt x="304800" y="404283"/>
                  <a:pt x="508000" y="406400"/>
                </a:cubicBezTo>
                <a:cubicBezTo>
                  <a:pt x="711200" y="408517"/>
                  <a:pt x="965200" y="210608"/>
                  <a:pt x="1219200" y="12700"/>
                </a:cubicBezTo>
              </a:path>
            </a:pathLst>
          </a:custGeom>
          <a:noFill/>
          <a:ln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3275856" y="2908503"/>
                <a:ext cx="3846264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1" i="0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600" b="1" i="0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𝐱𝐲</m:t>
                      </m:r>
                      <m:r>
                        <a:rPr lang="cs-CZ" sz="2600" b="1" i="0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600" b="1" i="0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𝟑𝐱</m:t>
                      </m:r>
                      <m:r>
                        <a:rPr lang="cs-CZ" sz="2600" b="1" i="0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600" b="1" i="0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𝟐𝐲</m:t>
                      </m:r>
                      <m:r>
                        <a:rPr lang="cs-CZ" sz="2600" b="1" i="0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600" b="1" i="0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𝟔</m:t>
                      </m:r>
                    </m:oMath>
                  </m:oMathPara>
                </a14:m>
                <a:endParaRPr lang="cs-CZ" sz="2600" b="1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2908503"/>
                <a:ext cx="3846264" cy="49244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24578" y="4823737"/>
                <a:ext cx="4637914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6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Arial" pitchFamily="34" charset="0"/>
                    <a:cs typeface="Arial" pitchFamily="34" charset="0"/>
                  </a:rPr>
                  <a:t>b)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600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600" b="0" i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</m:t>
                        </m:r>
                        <m:r>
                          <m:rPr>
                            <m:sty m:val="p"/>
                          </m:rPr>
                          <a:rPr lang="cs-CZ" sz="2600" b="0" i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x</m:t>
                        </m:r>
                        <m:r>
                          <a:rPr lang="cs-CZ" sz="2600" b="0" i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+1</m:t>
                        </m:r>
                      </m:e>
                    </m:d>
                    <m:r>
                      <a:rPr lang="cs-CZ" sz="26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·(3</m:t>
                    </m:r>
                    <m:r>
                      <m:rPr>
                        <m:sty m:val="p"/>
                      </m:rPr>
                      <a:rPr lang="cs-CZ" sz="26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y</m:t>
                    </m:r>
                    <m:r>
                      <a:rPr lang="cs-CZ" sz="26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−4</m:t>
                    </m:r>
                    <m:r>
                      <m:rPr>
                        <m:sty m:val="p"/>
                      </m:rPr>
                      <a:rPr lang="cs-CZ" sz="26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z</m:t>
                    </m:r>
                    <m:r>
                      <a:rPr lang="cs-CZ" sz="26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−5)</m:t>
                    </m:r>
                  </m:oMath>
                </a14:m>
                <a:endParaRPr lang="cs-CZ" sz="26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4578" y="4823737"/>
                <a:ext cx="4637914" cy="492443"/>
              </a:xfrm>
              <a:prstGeom prst="rect">
                <a:avLst/>
              </a:prstGeom>
              <a:blipFill rotWithShape="1">
                <a:blip r:embed="rId6"/>
                <a:stretch>
                  <a:fillRect l="-3022" t="-17284" b="-370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1" name="Volný tvar 40"/>
          <p:cNvSpPr/>
          <p:nvPr/>
        </p:nvSpPr>
        <p:spPr>
          <a:xfrm>
            <a:off x="1020086" y="4698307"/>
            <a:ext cx="1346077" cy="203234"/>
          </a:xfrm>
          <a:custGeom>
            <a:avLst/>
            <a:gdLst>
              <a:gd name="connsiteX0" fmla="*/ 0 w 1117600"/>
              <a:gd name="connsiteY0" fmla="*/ 203234 h 203234"/>
              <a:gd name="connsiteX1" fmla="*/ 558800 w 1117600"/>
              <a:gd name="connsiteY1" fmla="*/ 34 h 203234"/>
              <a:gd name="connsiteX2" fmla="*/ 1117600 w 1117600"/>
              <a:gd name="connsiteY2" fmla="*/ 190534 h 203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17600" h="203234">
                <a:moveTo>
                  <a:pt x="0" y="203234"/>
                </a:moveTo>
                <a:cubicBezTo>
                  <a:pt x="186266" y="102692"/>
                  <a:pt x="372533" y="2151"/>
                  <a:pt x="558800" y="34"/>
                </a:cubicBezTo>
                <a:cubicBezTo>
                  <a:pt x="745067" y="-2083"/>
                  <a:pt x="931333" y="94225"/>
                  <a:pt x="1117600" y="190534"/>
                </a:cubicBezTo>
              </a:path>
            </a:pathLst>
          </a:custGeom>
          <a:noFill/>
          <a:ln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olný tvar 41"/>
          <p:cNvSpPr/>
          <p:nvPr/>
        </p:nvSpPr>
        <p:spPr>
          <a:xfrm>
            <a:off x="1108691" y="4529874"/>
            <a:ext cx="2024903" cy="336865"/>
          </a:xfrm>
          <a:custGeom>
            <a:avLst/>
            <a:gdLst>
              <a:gd name="connsiteX0" fmla="*/ 0 w 1117600"/>
              <a:gd name="connsiteY0" fmla="*/ 203234 h 203234"/>
              <a:gd name="connsiteX1" fmla="*/ 558800 w 1117600"/>
              <a:gd name="connsiteY1" fmla="*/ 34 h 203234"/>
              <a:gd name="connsiteX2" fmla="*/ 1117600 w 1117600"/>
              <a:gd name="connsiteY2" fmla="*/ 190534 h 203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17600" h="203234">
                <a:moveTo>
                  <a:pt x="0" y="203234"/>
                </a:moveTo>
                <a:cubicBezTo>
                  <a:pt x="186266" y="102692"/>
                  <a:pt x="372533" y="2151"/>
                  <a:pt x="558800" y="34"/>
                </a:cubicBezTo>
                <a:cubicBezTo>
                  <a:pt x="745067" y="-2083"/>
                  <a:pt x="931333" y="94225"/>
                  <a:pt x="1117600" y="190534"/>
                </a:cubicBezTo>
              </a:path>
            </a:pathLst>
          </a:custGeom>
          <a:noFill/>
          <a:ln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olný tvar 42"/>
          <p:cNvSpPr/>
          <p:nvPr/>
        </p:nvSpPr>
        <p:spPr>
          <a:xfrm>
            <a:off x="1024094" y="4419675"/>
            <a:ext cx="2795418" cy="481865"/>
          </a:xfrm>
          <a:custGeom>
            <a:avLst/>
            <a:gdLst>
              <a:gd name="connsiteX0" fmla="*/ 0 w 1270000"/>
              <a:gd name="connsiteY0" fmla="*/ 368318 h 368318"/>
              <a:gd name="connsiteX1" fmla="*/ 558800 w 1270000"/>
              <a:gd name="connsiteY1" fmla="*/ 18 h 368318"/>
              <a:gd name="connsiteX2" fmla="*/ 1270000 w 1270000"/>
              <a:gd name="connsiteY2" fmla="*/ 355618 h 3683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70000" h="368318">
                <a:moveTo>
                  <a:pt x="0" y="368318"/>
                </a:moveTo>
                <a:cubicBezTo>
                  <a:pt x="173566" y="185226"/>
                  <a:pt x="347133" y="2135"/>
                  <a:pt x="558800" y="18"/>
                </a:cubicBezTo>
                <a:cubicBezTo>
                  <a:pt x="770467" y="-2099"/>
                  <a:pt x="1020233" y="176759"/>
                  <a:pt x="1270000" y="355618"/>
                </a:cubicBezTo>
              </a:path>
            </a:pathLst>
          </a:custGeom>
          <a:noFill/>
          <a:ln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olný tvar 43"/>
          <p:cNvSpPr/>
          <p:nvPr/>
        </p:nvSpPr>
        <p:spPr>
          <a:xfrm>
            <a:off x="1693125" y="5320503"/>
            <a:ext cx="767122" cy="120650"/>
          </a:xfrm>
          <a:custGeom>
            <a:avLst/>
            <a:gdLst>
              <a:gd name="connsiteX0" fmla="*/ 0 w 1104900"/>
              <a:gd name="connsiteY0" fmla="*/ 0 h 241300"/>
              <a:gd name="connsiteX1" fmla="*/ 533400 w 1104900"/>
              <a:gd name="connsiteY1" fmla="*/ 241300 h 241300"/>
              <a:gd name="connsiteX2" fmla="*/ 1104900 w 1104900"/>
              <a:gd name="connsiteY2" fmla="*/ 0 h 241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04900" h="241300">
                <a:moveTo>
                  <a:pt x="0" y="0"/>
                </a:moveTo>
                <a:cubicBezTo>
                  <a:pt x="174625" y="120650"/>
                  <a:pt x="349250" y="241300"/>
                  <a:pt x="533400" y="241300"/>
                </a:cubicBezTo>
                <a:cubicBezTo>
                  <a:pt x="717550" y="241300"/>
                  <a:pt x="911225" y="120650"/>
                  <a:pt x="1104900" y="0"/>
                </a:cubicBezTo>
              </a:path>
            </a:pathLst>
          </a:custGeom>
          <a:noFill/>
          <a:ln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olný tvar 44"/>
          <p:cNvSpPr/>
          <p:nvPr/>
        </p:nvSpPr>
        <p:spPr>
          <a:xfrm>
            <a:off x="1698685" y="5316180"/>
            <a:ext cx="1434910" cy="304796"/>
          </a:xfrm>
          <a:custGeom>
            <a:avLst/>
            <a:gdLst>
              <a:gd name="connsiteX0" fmla="*/ 0 w 1104900"/>
              <a:gd name="connsiteY0" fmla="*/ 0 h 241300"/>
              <a:gd name="connsiteX1" fmla="*/ 533400 w 1104900"/>
              <a:gd name="connsiteY1" fmla="*/ 241300 h 241300"/>
              <a:gd name="connsiteX2" fmla="*/ 1104900 w 1104900"/>
              <a:gd name="connsiteY2" fmla="*/ 0 h 241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04900" h="241300">
                <a:moveTo>
                  <a:pt x="0" y="0"/>
                </a:moveTo>
                <a:cubicBezTo>
                  <a:pt x="174625" y="120650"/>
                  <a:pt x="349250" y="241300"/>
                  <a:pt x="533400" y="241300"/>
                </a:cubicBezTo>
                <a:cubicBezTo>
                  <a:pt x="717550" y="241300"/>
                  <a:pt x="911225" y="120650"/>
                  <a:pt x="1104900" y="0"/>
                </a:cubicBezTo>
              </a:path>
            </a:pathLst>
          </a:custGeom>
          <a:noFill/>
          <a:ln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olný tvar 46"/>
          <p:cNvSpPr/>
          <p:nvPr/>
        </p:nvSpPr>
        <p:spPr>
          <a:xfrm>
            <a:off x="1693125" y="5316180"/>
            <a:ext cx="2158795" cy="406416"/>
          </a:xfrm>
          <a:custGeom>
            <a:avLst/>
            <a:gdLst>
              <a:gd name="connsiteX0" fmla="*/ 0 w 1219200"/>
              <a:gd name="connsiteY0" fmla="*/ 0 h 406416"/>
              <a:gd name="connsiteX1" fmla="*/ 508000 w 1219200"/>
              <a:gd name="connsiteY1" fmla="*/ 406400 h 406416"/>
              <a:gd name="connsiteX2" fmla="*/ 1219200 w 1219200"/>
              <a:gd name="connsiteY2" fmla="*/ 12700 h 4064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19200" h="406416">
                <a:moveTo>
                  <a:pt x="0" y="0"/>
                </a:moveTo>
                <a:cubicBezTo>
                  <a:pt x="152400" y="202141"/>
                  <a:pt x="304800" y="404283"/>
                  <a:pt x="508000" y="406400"/>
                </a:cubicBezTo>
                <a:cubicBezTo>
                  <a:pt x="711200" y="408517"/>
                  <a:pt x="965200" y="210608"/>
                  <a:pt x="1219200" y="12700"/>
                </a:cubicBezTo>
              </a:path>
            </a:pathLst>
          </a:custGeom>
          <a:noFill/>
          <a:ln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4067944" y="4803586"/>
                <a:ext cx="5745939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=6</m:t>
                      </m:r>
                      <m:r>
                        <m:rPr>
                          <m:sty m:val="p"/>
                        </m:rPr>
                        <a:rPr lang="cs-CZ" sz="2600" b="0" i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xy</m:t>
                      </m:r>
                      <m:r>
                        <a:rPr lang="cs-CZ" sz="2600" b="0" i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−8</m:t>
                      </m:r>
                      <m:r>
                        <m:rPr>
                          <m:sty m:val="p"/>
                        </m:rPr>
                        <a:rPr lang="cs-CZ" sz="2600" b="0" i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xz</m:t>
                      </m:r>
                      <m:r>
                        <a:rPr lang="cs-CZ" sz="2600" b="0" i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−10</m:t>
                      </m:r>
                      <m:r>
                        <m:rPr>
                          <m:sty m:val="p"/>
                        </m:rPr>
                        <a:rPr lang="cs-CZ" sz="2600" b="0" i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x</m:t>
                      </m:r>
                      <m:r>
                        <a:rPr lang="cs-CZ" sz="2600" b="0" i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+3</m:t>
                      </m:r>
                      <m:r>
                        <m:rPr>
                          <m:sty m:val="p"/>
                        </m:rPr>
                        <a:rPr lang="cs-CZ" sz="2600" b="0" i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y</m:t>
                      </m:r>
                      <m:r>
                        <a:rPr lang="cs-CZ" sz="2600" b="0" i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−4</m:t>
                      </m:r>
                      <m:r>
                        <m:rPr>
                          <m:sty m:val="p"/>
                        </m:rPr>
                        <a:rPr lang="cs-CZ" sz="2600" b="0" i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z</m:t>
                      </m:r>
                      <m:r>
                        <a:rPr lang="cs-CZ" sz="2600" b="0" i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cs typeface="Arial" pitchFamily="34" charset="0"/>
                        </a:rPr>
                        <m:t>−5</m:t>
                      </m:r>
                    </m:oMath>
                  </m:oMathPara>
                </a14:m>
                <a:endParaRPr lang="cs-CZ" sz="26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7944" y="4803586"/>
                <a:ext cx="5745939" cy="49244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0BASIBLT\MC900432483[3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9300" y="2725738"/>
            <a:ext cx="1778000" cy="193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8434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  <p:bldP spid="25" grpId="0"/>
      <p:bldP spid="11" grpId="0" animBg="1"/>
      <p:bldP spid="12" grpId="0" animBg="1"/>
      <p:bldP spid="13" grpId="0" animBg="1"/>
      <p:bldP spid="14" grpId="0" animBg="1"/>
      <p:bldP spid="39" grpId="0"/>
      <p:bldP spid="40" grpId="0"/>
      <p:bldP spid="41" grpId="0" animBg="1"/>
      <p:bldP spid="42" grpId="0" animBg="1"/>
      <p:bldP spid="43" grpId="0" animBg="1"/>
      <p:bldP spid="44" grpId="0" animBg="1"/>
      <p:bldP spid="45" grpId="0" animBg="1"/>
      <p:bldP spid="47" grpId="0" animBg="1"/>
      <p:bldP spid="4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520" y="116632"/>
            <a:ext cx="8568952" cy="6552728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1270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286644" y="163392"/>
            <a:ext cx="1599032" cy="523220"/>
            <a:chOff x="-3291727" y="2349185"/>
            <a:chExt cx="1599032" cy="523220"/>
          </a:xfrm>
        </p:grpSpPr>
        <p:sp>
          <p:nvSpPr>
            <p:cNvPr id="4" name="Zaoblený obdélník 3"/>
            <p:cNvSpPr/>
            <p:nvPr/>
          </p:nvSpPr>
          <p:spPr>
            <a:xfrm>
              <a:off x="-3291727" y="2368654"/>
              <a:ext cx="1599032" cy="484282"/>
            </a:xfrm>
            <a:prstGeom prst="roundRect">
              <a:avLst/>
            </a:prstGeom>
            <a:solidFill>
              <a:schemeClr val="bg1"/>
            </a:solidFill>
            <a:ln w="6350">
              <a:solidFill>
                <a:srgbClr val="FFFF00"/>
              </a:solidFill>
            </a:ln>
            <a:scene3d>
              <a:camera prst="orthographicFront">
                <a:rot lat="0" lon="0" rev="0"/>
              </a:camera>
              <a:lightRig rig="balanced" dir="tr"/>
            </a:scene3d>
            <a:sp3d contourW="14605" prstMaterial="plastic">
              <a:bevelT w="95250" h="101600" prst="slope"/>
              <a:contourClr>
                <a:schemeClr val="accent2">
                  <a:shade val="30000"/>
                  <a:satMod val="120000"/>
                </a:schemeClr>
              </a:contourClr>
            </a:sp3d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/>
              <a:endParaRPr lang="cs-CZ" dirty="0">
                <a:solidFill>
                  <a:srgbClr val="FFFF00"/>
                </a:solidFill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-3183585" y="2349185"/>
              <a:ext cx="138274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solidFill>
                    <a:srgbClr val="FFFF00"/>
                  </a:solidFill>
                  <a:effectLst>
                    <a:glow rad="63500">
                      <a:schemeClr val="accent5">
                        <a:satMod val="175000"/>
                        <a:alpha val="40000"/>
                      </a:schemeClr>
                    </a:glow>
                  </a:effectLst>
                </a:rPr>
                <a:t>Řešení</a:t>
              </a:r>
              <a:endParaRPr lang="cs-CZ" sz="2800" dirty="0">
                <a:solidFill>
                  <a:srgbClr val="FFFF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</p:grpSp>
      <p:sp>
        <p:nvSpPr>
          <p:cNvPr id="33" name="TextovéPole 32"/>
          <p:cNvSpPr txBox="1"/>
          <p:nvPr/>
        </p:nvSpPr>
        <p:spPr>
          <a:xfrm>
            <a:off x="1069667" y="663103"/>
            <a:ext cx="5285986" cy="523220"/>
          </a:xfrm>
          <a:prstGeom prst="rect">
            <a:avLst/>
          </a:prstGeom>
          <a:noFill/>
          <a:effectLst>
            <a:glow rad="63500">
              <a:schemeClr val="bg1">
                <a:lumMod val="95000"/>
                <a:lumOff val="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) </a:t>
            </a:r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Roznásobte a upravte</a:t>
            </a:r>
            <a:r>
              <a:rPr lang="cs-CZ" sz="28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: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1042531" y="1130175"/>
                <a:ext cx="616681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Arial" pitchFamily="34" charset="0"/>
                    <a:cs typeface="Arial" pitchFamily="34" charset="0"/>
                  </a:rPr>
                  <a:t>a)  </a:t>
                </a:r>
                <a14:m>
                  <m:oMath xmlns:m="http://schemas.openxmlformats.org/officeDocument/2006/math"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cs typeface="Arial" pitchFamily="34" charset="0"/>
                      </a:rPr>
                      <m:t>4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cs typeface="Arial" pitchFamily="34" charset="0"/>
                      </a:rPr>
                      <m:t>𝑥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cs typeface="Arial" pitchFamily="34" charset="0"/>
                      </a:rPr>
                      <m:t>+2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cs typeface="Arial" pitchFamily="34" charset="0"/>
                      </a:rPr>
                      <m:t>𝑥𝑦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cs typeface="Arial" pitchFamily="34" charset="0"/>
                      </a:rPr>
                      <m:t>−2−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cs typeface="Arial" pitchFamily="34" charset="0"/>
                      </a:rPr>
                      <m:t>𝑦</m:t>
                    </m:r>
                  </m:oMath>
                </a14:m>
                <a:endParaRPr lang="cs-CZ" sz="2800" i="1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2531" y="1130175"/>
                <a:ext cx="6166810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2569" t="-17442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1042531" y="1653395"/>
                <a:ext cx="677133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b)  </a:t>
                </a:r>
                <a14:m>
                  <m:oMath xmlns:m="http://schemas.openxmlformats.org/officeDocument/2006/math"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3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𝑠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−3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𝑠𝑡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−7+7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𝑡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2531" y="1653395"/>
                <a:ext cx="6771334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2340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1042531" y="2176615"/>
                <a:ext cx="616681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c)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5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𝑢𝑣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+10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𝑢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−10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𝑣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−20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2531" y="2176615"/>
                <a:ext cx="6166810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2569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1069667" y="2716632"/>
                <a:ext cx="616681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d)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−21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𝑎𝑏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+15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𝑎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+14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𝑏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−10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9667" y="2716632"/>
                <a:ext cx="6166810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2569" t="-20000" b="-388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1069667" y="3239852"/>
                <a:ext cx="763328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e)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10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y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−30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z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+20−6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xy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+18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xz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−12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x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9667" y="3239852"/>
                <a:ext cx="7633289" cy="523220"/>
              </a:xfrm>
              <a:prstGeom prst="rect">
                <a:avLst/>
              </a:prstGeom>
              <a:blipFill rotWithShape="1">
                <a:blip r:embed="rId6"/>
                <a:stretch>
                  <a:fillRect l="-2075" t="-18605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1103079" y="3768240"/>
                <a:ext cx="850948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f)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 6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y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+15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x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+12−16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yz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−40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xz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−32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z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3079" y="3768240"/>
                <a:ext cx="8509481" cy="523220"/>
              </a:xfrm>
              <a:prstGeom prst="rect">
                <a:avLst/>
              </a:prstGeom>
              <a:blipFill rotWithShape="1">
                <a:blip r:embed="rId7"/>
                <a:stretch>
                  <a:fillRect l="-1862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1110843" y="4291460"/>
                <a:ext cx="830124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g)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7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s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−2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r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rs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−4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0843" y="4291460"/>
                <a:ext cx="8301245" cy="523220"/>
              </a:xfrm>
              <a:prstGeom prst="rect">
                <a:avLst/>
              </a:prstGeom>
              <a:blipFill rotWithShape="1">
                <a:blip r:embed="rId8"/>
                <a:stretch>
                  <a:fillRect l="-1909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1142116" y="4814680"/>
                <a:ext cx="711784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h)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12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p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−5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pq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+2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2116" y="4814680"/>
                <a:ext cx="7117844" cy="523220"/>
              </a:xfrm>
              <a:prstGeom prst="rect">
                <a:avLst/>
              </a:prstGeom>
              <a:blipFill rotWithShape="1">
                <a:blip r:embed="rId9"/>
                <a:stretch>
                  <a:fillRect l="-2226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1142116" y="5337900"/>
                <a:ext cx="606722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i)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 −4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e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+4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ef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+2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2116" y="5337900"/>
                <a:ext cx="6067225" cy="523220"/>
              </a:xfrm>
              <a:prstGeom prst="rect">
                <a:avLst/>
              </a:prstGeom>
              <a:blipFill rotWithShape="1">
                <a:blip r:embed="rId10"/>
                <a:stretch>
                  <a:fillRect l="-2610" t="-20000" b="-388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1142116" y="5877272"/>
                <a:ext cx="508606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j)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 15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x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−26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y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−23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2116" y="5877272"/>
                <a:ext cx="5086068" cy="523220"/>
              </a:xfrm>
              <a:prstGeom prst="rect">
                <a:avLst/>
              </a:prstGeom>
              <a:blipFill rotWithShape="1">
                <a:blip r:embed="rId11"/>
                <a:stretch>
                  <a:fillRect l="-3114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D1R1SU0N\MC900437791[8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9213" y="519113"/>
            <a:ext cx="2341073" cy="1919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7722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220246" y="232883"/>
            <a:ext cx="8549976" cy="6508485"/>
          </a:xfrm>
          <a:prstGeom prst="roundRect">
            <a:avLst>
              <a:gd name="adj" fmla="val 6012"/>
            </a:avLst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6134" y="276929"/>
            <a:ext cx="5285986" cy="523220"/>
          </a:xfrm>
          <a:prstGeom prst="rect">
            <a:avLst/>
          </a:prstGeom>
          <a:noFill/>
          <a:effectLst>
            <a:glow rad="63500">
              <a:schemeClr val="bg1">
                <a:lumMod val="95000"/>
                <a:lumOff val="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) </a:t>
            </a:r>
            <a:r>
              <a:rPr lang="cs-CZ" sz="2800" b="1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Roznásobte a upravte</a:t>
            </a:r>
            <a:r>
              <a:rPr lang="cs-CZ" sz="2800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:</a:t>
            </a:r>
            <a:endParaRPr lang="cs-CZ" sz="2800" dirty="0">
              <a:solidFill>
                <a:schemeClr val="bg1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85999" y="854228"/>
                <a:ext cx="616681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Arial" pitchFamily="34" charset="0"/>
                    <a:cs typeface="Arial" pitchFamily="34" charset="0"/>
                  </a:rPr>
                  <a:t>a)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x</m:t>
                        </m:r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−1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2+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y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5999" y="854228"/>
                <a:ext cx="6166810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2671" t="-18605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85999" y="1377448"/>
                <a:ext cx="677133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b)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3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𝑠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−7</m:t>
                        </m:r>
                      </m:e>
                    </m:d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1−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𝑡</m:t>
                        </m:r>
                      </m:e>
                    </m:d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5999" y="1377448"/>
                <a:ext cx="6771334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2432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85999" y="1900668"/>
                <a:ext cx="616681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c)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5·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𝑢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−2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v</m:t>
                        </m:r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+2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5999" y="1900668"/>
                <a:ext cx="6166810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2671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713135" y="2440685"/>
                <a:ext cx="616681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d)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−3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a</m:t>
                        </m:r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+2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7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b</m:t>
                        </m:r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−5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3135" y="2440685"/>
                <a:ext cx="6166810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2569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713135" y="2963905"/>
                <a:ext cx="531808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e)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5−3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x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y</m:t>
                        </m:r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−6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z</m:t>
                        </m:r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+4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3135" y="2963905"/>
                <a:ext cx="5318085" cy="523220"/>
              </a:xfrm>
              <a:prstGeom prst="rect">
                <a:avLst/>
              </a:prstGeom>
              <a:blipFill rotWithShape="1">
                <a:blip r:embed="rId6"/>
                <a:stretch>
                  <a:fillRect l="-2982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746547" y="3492293"/>
                <a:ext cx="650880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f)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 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1,5−4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z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4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y</m:t>
                        </m:r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+10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x</m:t>
                        </m:r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+8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547" y="3492293"/>
                <a:ext cx="6508809" cy="523220"/>
              </a:xfrm>
              <a:prstGeom prst="rect">
                <a:avLst/>
              </a:prstGeom>
              <a:blipFill rotWithShape="1">
                <a:blip r:embed="rId7"/>
                <a:stretch>
                  <a:fillRect l="-2434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754311" y="4015513"/>
                <a:ext cx="830124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g)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5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s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r</m:t>
                        </m:r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+2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2−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s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4311" y="4015513"/>
                <a:ext cx="8301245" cy="523220"/>
              </a:xfrm>
              <a:prstGeom prst="rect">
                <a:avLst/>
              </a:prstGeom>
              <a:blipFill rotWithShape="1">
                <a:blip r:embed="rId8"/>
                <a:stretch>
                  <a:fillRect l="-1984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785584" y="4538733"/>
                <a:ext cx="711784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h)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5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p</m:t>
                        </m:r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+1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2−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q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+2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p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q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5584" y="4538733"/>
                <a:ext cx="7117844" cy="523220"/>
              </a:xfrm>
              <a:prstGeom prst="rect">
                <a:avLst/>
              </a:prstGeom>
              <a:blipFill rotWithShape="1">
                <a:blip r:embed="rId9"/>
                <a:stretch>
                  <a:fillRect l="-2314" t="-20000" b="-376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785584" y="5061953"/>
                <a:ext cx="606722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i)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 4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e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f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4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e</m:t>
                        </m:r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−1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2−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f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5584" y="5061953"/>
                <a:ext cx="6067225" cy="523220"/>
              </a:xfrm>
              <a:prstGeom prst="rect">
                <a:avLst/>
              </a:prstGeom>
              <a:blipFill rotWithShape="1">
                <a:blip r:embed="rId10"/>
                <a:stretch>
                  <a:fillRect l="-2714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785584" y="5601325"/>
                <a:ext cx="826997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j)</a:t>
                </a:r>
                <a14:m>
                  <m:oMath xmlns:m="http://schemas.openxmlformats.org/officeDocument/2006/math">
                    <m:r>
                      <a:rPr lang="cs-CZ" sz="2800" spc="30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2−3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x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y</m:t>
                        </m:r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−4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6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y</m:t>
                        </m:r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+3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x</m:t>
                        </m:r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+5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5584" y="5601325"/>
                <a:ext cx="8269972" cy="523220"/>
              </a:xfrm>
              <a:prstGeom prst="rect">
                <a:avLst/>
              </a:prstGeom>
              <a:blipFill rotWithShape="1">
                <a:blip r:embed="rId11"/>
                <a:stretch>
                  <a:fillRect l="-1991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HGW68T4R\MC900440446[4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5614" y="708275"/>
            <a:ext cx="2119483" cy="2255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2830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  <p:bldP spid="10" grpId="0"/>
      <p:bldP spid="24" grpId="0"/>
      <p:bldP spid="25" grpId="0"/>
      <p:bldP spid="16" grpId="0"/>
      <p:bldP spid="17" grpId="0"/>
      <p:bldP spid="18" grpId="0"/>
      <p:bldP spid="19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7547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0" y="476672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682" y="1228287"/>
            <a:ext cx="874979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EMANOVSKÝ, Petr; LEPÍK, Libor a kol. </a:t>
            </a:r>
            <a:r>
              <a:rPr lang="cs-CZ" sz="1100" i="1" dirty="0">
                <a:solidFill>
                  <a:schemeClr val="bg1"/>
                </a:solidFill>
              </a:rPr>
              <a:t>Matematika 8</a:t>
            </a:r>
            <a:r>
              <a:rPr lang="cs-CZ" sz="1100" dirty="0">
                <a:solidFill>
                  <a:schemeClr val="bg1"/>
                </a:solidFill>
              </a:rPr>
              <a:t>. Olomouc: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2000, ISBN 80-7230-062-8.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BĚLOUN, František; BRANT, Jiří a kol. </a:t>
            </a:r>
            <a:r>
              <a:rPr lang="cs-CZ" sz="1100" i="1" dirty="0">
                <a:solidFill>
                  <a:schemeClr val="bg1"/>
                </a:solidFill>
              </a:rPr>
              <a:t>Matematika pro 8. ročník</a:t>
            </a:r>
            <a:r>
              <a:rPr lang="cs-CZ" sz="1100" dirty="0">
                <a:solidFill>
                  <a:schemeClr val="bg1"/>
                </a:solidFill>
              </a:rPr>
              <a:t>. Praha: Kvarta, 1999, ISBN 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  <a:p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79" y="620688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879</TotalTime>
  <Words>576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Lití písma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111</cp:revision>
  <dcterms:created xsi:type="dcterms:W3CDTF">2012-10-07T18:47:53Z</dcterms:created>
  <dcterms:modified xsi:type="dcterms:W3CDTF">2013-03-24T13:08:23Z</dcterms:modified>
</cp:coreProperties>
</file>