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81" r:id="rId4"/>
    <p:sldId id="282" r:id="rId5"/>
    <p:sldId id="283" r:id="rId6"/>
    <p:sldId id="284" r:id="rId7"/>
    <p:sldId id="285" r:id="rId8"/>
    <p:sldId id="28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1446" y="-1020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wmf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image" Target="../media/image26.pn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" Type="http://schemas.openxmlformats.org/officeDocument/2006/relationships/image" Target="../media/image25.png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Relationship Id="rId22" Type="http://schemas.openxmlformats.org/officeDocument/2006/relationships/image" Target="../media/image4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wmf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VY_32_INOVACE_03_08_M8_Hanak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4129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Rovnost a nerovnost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332656"/>
            <a:ext cx="8609307" cy="6264696"/>
          </a:xfrm>
          <a:prstGeom prst="roundRect">
            <a:avLst>
              <a:gd name="adj" fmla="val 1124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06068" y="188640"/>
            <a:ext cx="273186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184311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zavádí pojem rovnost a nerovnost. Také si zde zavedeme některé pojmy, které se budeme potřebovat při řešení lineárních rovnic.  Na začátku jsou řešené příklady a v další části jsou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07504" y="1196752"/>
            <a:ext cx="8928992" cy="496855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07505" y="154941"/>
            <a:ext cx="8793112" cy="81168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603104" y="267156"/>
            <a:ext cx="3537914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 !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6617" y="1407962"/>
            <a:ext cx="8609307" cy="132332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381" y="2879906"/>
            <a:ext cx="8609307" cy="186759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9382" y="5185379"/>
            <a:ext cx="8661476" cy="76703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-823292" y="1550063"/>
            <a:ext cx="2764656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Rovnost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70332" y="1550063"/>
            <a:ext cx="8160489" cy="13298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je složena z výrazu, který tvoří levou stranu a z výrazu , který tvoří pravou stranu.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70332" y="3046283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stranu rovnosti budeme značit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70332" y="3578528"/>
            <a:ext cx="8059104" cy="52090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Pravou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stranu rovnosti budeme značit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70332" y="4121056"/>
                <a:ext cx="8059104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rovnost vždy platí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𝑳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𝑷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332" y="4121056"/>
                <a:ext cx="8059104" cy="52090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13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205490" y="5313471"/>
                <a:ext cx="8059104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složena z výrazů, pro které platí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𝑳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𝑷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 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5490" y="5313471"/>
                <a:ext cx="8059104" cy="53224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589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obsah 2"/>
          <p:cNvSpPr>
            <a:spLocks noGrp="1"/>
          </p:cNvSpPr>
          <p:nvPr/>
        </p:nvSpPr>
        <p:spPr>
          <a:xfrm>
            <a:off x="-758440" y="5308342"/>
            <a:ext cx="2939646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Nerovnost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HGW68T4R\MC900440428[6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4133" y="281316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 animBg="1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0" y="10468"/>
            <a:ext cx="9010432" cy="1270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81440" y="1855556"/>
            <a:ext cx="8928992" cy="496855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41282" y="3068960"/>
            <a:ext cx="8609307" cy="160416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0553" y="2066766"/>
            <a:ext cx="8609307" cy="78617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5922" y="4927052"/>
            <a:ext cx="8609307" cy="146960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43317" y="188640"/>
                <a:ext cx="8661477" cy="13298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Porovnejte výraz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𝟖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𝟏𝟏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𝟒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a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𝟏𝟎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pomocí znaku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nebo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317" y="188640"/>
                <a:ext cx="8661477" cy="132984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478" t="-4587" r="-1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>
            <a:spLocks noGrp="1"/>
          </p:cNvSpPr>
          <p:nvPr/>
        </p:nvSpPr>
        <p:spPr>
          <a:xfrm>
            <a:off x="444268" y="2205568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Jeden výraz označíme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 druhý písmenem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46595" y="3132541"/>
                <a:ext cx="33887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8+11−4=15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595" y="3132541"/>
                <a:ext cx="3388755" cy="52090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597" t="-12941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48927" y="4143791"/>
                <a:ext cx="13326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27" y="4143791"/>
                <a:ext cx="1332656" cy="52090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ástupný symbol pro obsah 2"/>
          <p:cNvSpPr>
            <a:spLocks noGrp="1"/>
          </p:cNvSpPr>
          <p:nvPr/>
        </p:nvSpPr>
        <p:spPr>
          <a:xfrm>
            <a:off x="243318" y="1280468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48927" y="3653446"/>
                <a:ext cx="33887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10+5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=15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27" y="3653446"/>
                <a:ext cx="3388755" cy="52090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777" t="-12791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410231" y="5100517"/>
            <a:ext cx="1103396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Platí: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10231" y="5632762"/>
                <a:ext cx="33887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8+11−4=10+5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231" y="5632762"/>
                <a:ext cx="3388755" cy="52090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 descr="C:\Users\spravce\AppData\Local\Microsoft\Windows\Temporary Internet Files\Content.IE5\BL96J1IA\MC900437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74041"/>
            <a:ext cx="2162125" cy="226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05848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0" grpId="0" animBg="1"/>
      <p:bldP spid="14" grpId="0"/>
      <p:bldP spid="15" grpId="0" animBg="1"/>
      <p:bldP spid="16" grpId="0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0468"/>
            <a:ext cx="9010432" cy="1270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1440" y="1855556"/>
            <a:ext cx="8928992" cy="496855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1282" y="3068960"/>
            <a:ext cx="8609307" cy="160416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0553" y="2066766"/>
            <a:ext cx="8609307" cy="78617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5922" y="4927052"/>
            <a:ext cx="8609307" cy="146960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43317" y="188640"/>
                <a:ext cx="8661477" cy="13298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Zjistěte, pro která z čísel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 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 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si jsou výrazy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𝟓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𝟕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𝟕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rovny a pro která si nejsou rovny.</a:t>
                </a: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317" y="188640"/>
                <a:ext cx="8661477" cy="132984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478" t="-4587" r="-1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44268" y="2205568"/>
                <a:ext cx="8059104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a)  Pro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</m:t>
                    </m:r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268" y="2205568"/>
                <a:ext cx="8059104" cy="53224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589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46595" y="3132541"/>
                <a:ext cx="268524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595" y="3132541"/>
                <a:ext cx="2685245" cy="52090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535" t="-12941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48927" y="4143791"/>
                <a:ext cx="13326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27" y="4143791"/>
                <a:ext cx="1332656" cy="52090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2"/>
          <p:cNvSpPr>
            <a:spLocks noGrp="1"/>
          </p:cNvSpPr>
          <p:nvPr/>
        </p:nvSpPr>
        <p:spPr>
          <a:xfrm>
            <a:off x="243318" y="1280468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48927" y="3653446"/>
                <a:ext cx="239488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(−2)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27" y="3653446"/>
                <a:ext cx="2394881" cy="52090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5344" t="-12791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10230" y="5100517"/>
                <a:ext cx="4521809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Protože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𝑳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𝑷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platí: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230" y="5100517"/>
                <a:ext cx="4521809" cy="53224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2695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10231" y="5632762"/>
                <a:ext cx="33887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+7&lt;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+7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231" y="5632762"/>
                <a:ext cx="3388755" cy="52090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131197" y="3132540"/>
                <a:ext cx="201686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−10+7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197" y="3132540"/>
                <a:ext cx="2016867" cy="52090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004048" y="3132541"/>
                <a:ext cx="129942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132541"/>
                <a:ext cx="1299428" cy="52090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586567" y="3649496"/>
                <a:ext cx="140936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4+7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6567" y="3649496"/>
                <a:ext cx="1409369" cy="52090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924341" y="3622886"/>
                <a:ext cx="129942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11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4341" y="3622886"/>
                <a:ext cx="1299428" cy="52090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ový popisek 18"/>
          <p:cNvSpPr/>
          <p:nvPr/>
        </p:nvSpPr>
        <p:spPr>
          <a:xfrm>
            <a:off x="5508104" y="3681557"/>
            <a:ext cx="3194524" cy="924467"/>
          </a:xfrm>
          <a:prstGeom prst="wedgeRectCallout">
            <a:avLst>
              <a:gd name="adj1" fmla="val -115054"/>
              <a:gd name="adj2" fmla="val 2266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tomto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případě se jedná o nerovnost.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5" name="Picture 3" descr="C:\Users\spravce\AppData\Local\Microsoft\Windows\Temporary Internet Files\Content.IE5\0BASIBLT\MC90044043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1522" y="1562815"/>
            <a:ext cx="18288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3116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6346"/>
            <a:ext cx="8352928" cy="341265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2745" y="754734"/>
            <a:ext cx="7693673" cy="145242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22746" y="74183"/>
            <a:ext cx="7693672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746" y="2207155"/>
            <a:ext cx="7721155" cy="111030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96460" y="180949"/>
                <a:ext cx="8059104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b)  Pro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460" y="180949"/>
                <a:ext cx="8059104" cy="53224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10" t="-8046" b="-137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922213" y="817909"/>
                <a:ext cx="2313963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</a:t>
                </a:r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5·0+7</m:t>
                    </m:r>
                  </m:oMath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213" y="817909"/>
                <a:ext cx="2313963" cy="4716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947" t="-11538" b="-256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04741" y="1616503"/>
                <a:ext cx="1332656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741" y="1616503"/>
                <a:ext cx="1332656" cy="4716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906738" y="1245128"/>
                <a:ext cx="1941411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(0)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</m:t>
                    </m:r>
                  </m:oMath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6738" y="1245128"/>
                <a:ext cx="1941411" cy="4716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031" t="-10256" b="-26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82413" y="2264311"/>
                <a:ext cx="4521809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Protože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𝑳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𝑷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platí: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413" y="2264311"/>
                <a:ext cx="4521809" cy="53224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2695" t="-11364" b="-28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782414" y="2796556"/>
                <a:ext cx="33887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+7=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+7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414" y="2796556"/>
                <a:ext cx="3388755" cy="52090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602526" y="818314"/>
                <a:ext cx="1414151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0+7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2526" y="818314"/>
                <a:ext cx="1414151" cy="47163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740870" y="813418"/>
                <a:ext cx="1299428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7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0870" y="813418"/>
                <a:ext cx="1299428" cy="47163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531491" y="1229548"/>
                <a:ext cx="1409369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0+7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1491" y="1229548"/>
                <a:ext cx="1409369" cy="471631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625728" y="1231004"/>
                <a:ext cx="1299428" cy="4716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7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5728" y="1231004"/>
                <a:ext cx="1299428" cy="471631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ový popisek 15"/>
          <p:cNvSpPr/>
          <p:nvPr/>
        </p:nvSpPr>
        <p:spPr>
          <a:xfrm>
            <a:off x="5016094" y="1154269"/>
            <a:ext cx="3194524" cy="924467"/>
          </a:xfrm>
          <a:prstGeom prst="wedgeRectCallout">
            <a:avLst>
              <a:gd name="adj1" fmla="val -106705"/>
              <a:gd name="adj2" fmla="val 3090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tomto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případě se jedná o rovnost.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1520" y="3431326"/>
            <a:ext cx="8352928" cy="328369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22745" y="4101864"/>
            <a:ext cx="7693672" cy="137118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22746" y="3431326"/>
            <a:ext cx="7693672" cy="67053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22746" y="5473047"/>
            <a:ext cx="7721155" cy="111030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54929" y="3500472"/>
                <a:ext cx="2093220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c)  Pro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929" y="3500472"/>
                <a:ext cx="2093220" cy="532245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l="-4665" t="-11364" b="-28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828058" y="4165444"/>
                <a:ext cx="221526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</a:t>
                </a:r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5·3+7</m:t>
                    </m:r>
                  </m:oMath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058" y="4165444"/>
                <a:ext cx="2215260" cy="520905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l="-4408" t="-10465"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841295" y="4952142"/>
                <a:ext cx="133265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𝑳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295" y="4952142"/>
                <a:ext cx="1332656" cy="520905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841295" y="4633198"/>
                <a:ext cx="239488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</m:t>
                    </m:r>
                  </m:oMath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295" y="4633198"/>
                <a:ext cx="2394881" cy="520905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l="-3817" t="-9412" b="-164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782413" y="5530203"/>
                <a:ext cx="4521809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Protože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𝑳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𝑷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platí: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413" y="5530203"/>
                <a:ext cx="4521809" cy="532245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l="-2695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782414" y="6062448"/>
                <a:ext cx="338875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+7&gt;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+7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414" y="6062448"/>
                <a:ext cx="3388755" cy="520905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496551" y="4165443"/>
                <a:ext cx="201686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15+7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6551" y="4165443"/>
                <a:ext cx="2016867" cy="520905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819868" y="4165444"/>
                <a:ext cx="129942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9868" y="4165444"/>
                <a:ext cx="1299428" cy="520905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2355754" y="4632340"/>
                <a:ext cx="140936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9+7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5754" y="4632340"/>
                <a:ext cx="1409369" cy="520905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484115" y="4632339"/>
                <a:ext cx="129942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16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4115" y="4632339"/>
                <a:ext cx="1299428" cy="520905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délníkový popisek 30"/>
          <p:cNvSpPr/>
          <p:nvPr/>
        </p:nvSpPr>
        <p:spPr>
          <a:xfrm>
            <a:off x="4987054" y="4431416"/>
            <a:ext cx="3194524" cy="924467"/>
          </a:xfrm>
          <a:prstGeom prst="wedgeRectCallout">
            <a:avLst>
              <a:gd name="adj1" fmla="val -98356"/>
              <a:gd name="adj2" fmla="val 3777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tomto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případě se jedná o nerovnost.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HGW68T4R\MC900440450[7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39031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875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74182"/>
            <a:ext cx="8676052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25860" y="5962874"/>
            <a:ext cx="2805980" cy="60725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012161" y="5955577"/>
            <a:ext cx="2626816" cy="60725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131840" y="5962874"/>
            <a:ext cx="2880320" cy="60725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180949"/>
            <a:ext cx="8370474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5860" y="844579"/>
            <a:ext cx="8395091" cy="380855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87986" y="254769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86048" y="4653136"/>
            <a:ext cx="8352928" cy="130973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460473" y="959081"/>
                <a:ext cx="8086617" cy="8813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Př.1)  Porovnejte výrazy a zapište mezi ně znak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=; 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&lt;; &gt;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tak, abyste dostali správné zápisy: </a:t>
                </a:r>
              </a:p>
            </p:txBody>
          </p:sp>
        </mc:Choice>
        <mc:Fallback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473" y="959081"/>
                <a:ext cx="8086617" cy="88130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07" t="-5517" r="-1131" b="-89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587104" y="1832262"/>
                <a:ext cx="4858494" cy="7928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a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  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2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:5              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·1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104" y="1832262"/>
                <a:ext cx="4858494" cy="79284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597224" y="2735027"/>
                <a:ext cx="5774975" cy="7928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b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  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cs typeface="Calibri" pitchFamily="34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cs typeface="Calibri" pitchFamily="34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cs typeface="Calibri" pitchFamily="34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cs typeface="Calibri" pitchFamily="34" charset="0"/>
                                    </a:rPr>
                                    <m:t>7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+2                4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−1,3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224" y="2735027"/>
                <a:ext cx="5774975" cy="79284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587104" y="3960854"/>
                <a:ext cx="8133847" cy="7928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c</m:t>
                      </m:r>
                      <m:r>
                        <a:rPr lang="cs-CZ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  7−6·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0,3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·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cs typeface="Calibri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cs typeface="Calibri" pitchFamily="34" charset="0"/>
                                </a:rPr>
                                <m:t>−3·0,2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                 7+6·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cs typeface="Calibri" pitchFamily="34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cs typeface="Calibri" pitchFamily="34" charset="0"/>
                                </a:rPr>
                                <m:t>−3·0,2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cs typeface="Calibri" pitchFamily="34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104" y="3960854"/>
                <a:ext cx="8133847" cy="79284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405447" y="4785770"/>
                <a:ext cx="8059104" cy="10241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Př.2)  Zjistěte, pro které z čísel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 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𝟎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 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jsou si výrazy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𝟏𝟕</m:t>
                    </m:r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</m:oMath>
                </a14:m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𝟏𝟕</m:t>
                    </m:r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rovny a pro která čísla se nerovnají. 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447" y="4785770"/>
                <a:ext cx="8059104" cy="102414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210" t="-4167" r="-1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" name="Zaoblený obdélník 68"/>
          <p:cNvSpPr/>
          <p:nvPr/>
        </p:nvSpPr>
        <p:spPr>
          <a:xfrm>
            <a:off x="1998460" y="1928374"/>
            <a:ext cx="720080" cy="60725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59184" y="2950189"/>
            <a:ext cx="720080" cy="60725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355976" y="3861048"/>
            <a:ext cx="720080" cy="60725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42448" y="6030590"/>
                <a:ext cx="8601552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𝐱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=−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𝟑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:</m:t>
                      </m:r>
                      <m:r>
                        <a:rPr lang="cs-CZ" b="0" i="1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   26</m:t>
                      </m:r>
                      <m:r>
                        <a:rPr lang="cs-CZ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≠8         </m:t>
                      </m:r>
                      <m:r>
                        <a:rPr lang="cs-CZ" b="1" i="0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𝐱</m:t>
                      </m:r>
                      <m:r>
                        <a:rPr lang="cs-CZ" b="1" i="0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𝟎</m:t>
                      </m:r>
                      <m:r>
                        <a:rPr lang="cs-CZ" b="1" i="0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:</m:t>
                      </m:r>
                      <m:r>
                        <a:rPr lang="cs-CZ" i="1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   </m:t>
                      </m:r>
                      <m:r>
                        <a:rPr lang="cs-CZ" b="0" i="1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17</m:t>
                      </m:r>
                      <m:r>
                        <a:rPr lang="cs-CZ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𝟏𝟕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          </m:t>
                      </m:r>
                      <m:r>
                        <a:rPr lang="cs-CZ" b="1" i="0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𝐱</m:t>
                      </m:r>
                      <m:r>
                        <a:rPr lang="cs-CZ" b="1" i="0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b="1" i="0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𝟏</m:t>
                      </m:r>
                      <m:r>
                        <a:rPr lang="cs-CZ" b="1" i="0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:</m:t>
                      </m:r>
                      <m:r>
                        <a:rPr lang="cs-CZ" i="1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   </m:t>
                      </m:r>
                      <m:r>
                        <a:rPr lang="cs-CZ" b="0" i="1" dirty="0" smtClean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14</m:t>
                      </m:r>
                      <m:r>
                        <a:rPr lang="cs-CZ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=14</m:t>
                      </m:r>
                      <m:r>
                        <a:rPr lang="cs-CZ" i="1" dirty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  </m:t>
                      </m:r>
                      <m:r>
                        <a:rPr lang="cs-CZ" i="1" dirty="0">
                          <a:solidFill>
                            <a:srgbClr val="FFFF00"/>
                          </a:solidFill>
                          <a:latin typeface="Cambria Math"/>
                          <a:cs typeface="Calibri" pitchFamily="34" charset="0"/>
                        </a:rPr>
                        <m:t> </m:t>
                      </m:r>
                    </m:oMath>
                  </m:oMathPara>
                </a14:m>
                <a:endParaRPr lang="cs-CZ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448" y="6030590"/>
                <a:ext cx="8601552" cy="53224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133580" y="1962562"/>
                <a:ext cx="556360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&lt;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580" y="1962562"/>
                <a:ext cx="556360" cy="53224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677122" y="3000741"/>
                <a:ext cx="556360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&lt;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7122" y="3000741"/>
                <a:ext cx="556360" cy="532245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462512" y="3898554"/>
                <a:ext cx="556360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&lt;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2512" y="3898554"/>
                <a:ext cx="556360" cy="53224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40446[3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68116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680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14" grpId="0" animBg="1"/>
      <p:bldP spid="15" grpId="0" animBg="1"/>
      <p:bldP spid="18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8115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1089</TotalTime>
  <Words>305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142</cp:revision>
  <dcterms:created xsi:type="dcterms:W3CDTF">2012-10-07T18:47:53Z</dcterms:created>
  <dcterms:modified xsi:type="dcterms:W3CDTF">2013-11-08T07:53:40Z</dcterms:modified>
</cp:coreProperties>
</file>