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81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32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0" autoAdjust="0"/>
    <p:restoredTop sz="94660"/>
  </p:normalViewPr>
  <p:slideViewPr>
    <p:cSldViewPr>
      <p:cViewPr>
        <p:scale>
          <a:sx n="60" d="100"/>
          <a:sy n="60" d="100"/>
        </p:scale>
        <p:origin x="-845" y="-96"/>
      </p:cViewPr>
      <p:guideLst>
        <p:guide orient="horz" pos="202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5.wmf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8.wmf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5" Type="http://schemas.openxmlformats.org/officeDocument/2006/relationships/image" Target="../media/image9.wmf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Relationship Id="rId14" Type="http://schemas.openxmlformats.org/officeDocument/2006/relationships/image" Target="../media/image5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Relationship Id="rId14" Type="http://schemas.openxmlformats.org/officeDocument/2006/relationships/image" Target="../media/image10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247677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235969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6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708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74082" y="4604191"/>
            <a:ext cx="73637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ČÍSLO PROJEKTU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CZ.1.07/1.4.00/21.2364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74082" y="3038485"/>
            <a:ext cx="7632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NÁZEV</a:t>
            </a:r>
            <a:r>
              <a:rPr lang="cs-CZ" sz="280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VY_32_INOVACE_03_09_M8_Hanak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00277" y="2552432"/>
            <a:ext cx="45981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AUTOR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Ing. Roman Hanák</a:t>
            </a:r>
          </a:p>
        </p:txBody>
      </p:sp>
      <p:sp>
        <p:nvSpPr>
          <p:cNvPr id="10" name="Obdélník 9"/>
          <p:cNvSpPr/>
          <p:nvPr/>
        </p:nvSpPr>
        <p:spPr>
          <a:xfrm>
            <a:off x="698118" y="3561705"/>
            <a:ext cx="41294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TÉMA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Lineární rovnice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9704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</a:t>
            </a:r>
            <a:r>
              <a:rPr lang="cs-CZ" sz="1600"/>
              <a:t>: </a:t>
            </a:r>
            <a:r>
              <a:rPr lang="cs-CZ" sz="160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2" name="Obdélník 11"/>
          <p:cNvSpPr/>
          <p:nvPr/>
        </p:nvSpPr>
        <p:spPr>
          <a:xfrm>
            <a:off x="674082" y="4072225"/>
            <a:ext cx="79303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OBSAH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Jedno řešení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178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61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267346" y="260648"/>
            <a:ext cx="8609307" cy="6336704"/>
          </a:xfrm>
          <a:prstGeom prst="roundRect">
            <a:avLst>
              <a:gd name="adj" fmla="val 6846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245160" y="50844"/>
            <a:ext cx="2653680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ANOTACE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395536" y="1052736"/>
            <a:ext cx="8064896" cy="206212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 této hodině si ukážeme řešení lineárních rovnic, které mají pouze jednou řešení. Na začátku jsou </a:t>
            </a:r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řešené příklady a v další části jsou příklady na samostatné procvičení. 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Inovativnost </a:t>
            </a:r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se mohla být odučena v multimediální učebně nebo v počítačové učebně, které mají připojení k internetu. </a:t>
            </a:r>
          </a:p>
          <a:p>
            <a:pPr algn="just"/>
            <a:endParaRPr lang="cs-CZ" sz="1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7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07504" y="1196752"/>
            <a:ext cx="8928992" cy="4968552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Zaoblený obdélník 1"/>
          <p:cNvSpPr/>
          <p:nvPr/>
        </p:nvSpPr>
        <p:spPr>
          <a:xfrm>
            <a:off x="107505" y="154941"/>
            <a:ext cx="8793112" cy="811684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4">
                  <a:lumMod val="75000"/>
                </a:schemeClr>
              </a:gs>
              <a:gs pos="33000">
                <a:schemeClr val="accent5">
                  <a:lumMod val="60000"/>
                  <a:lumOff val="40000"/>
                </a:schemeClr>
              </a:gs>
              <a:gs pos="46750">
                <a:schemeClr val="accent6">
                  <a:lumMod val="60000"/>
                  <a:lumOff val="40000"/>
                </a:schemeClr>
              </a:gs>
              <a:gs pos="53000">
                <a:schemeClr val="accent6">
                  <a:lumMod val="60000"/>
                  <a:lumOff val="40000"/>
                </a:schemeClr>
              </a:gs>
              <a:gs pos="68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2603104" y="267156"/>
            <a:ext cx="3537914" cy="64346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Zapamatujte si !</a:t>
            </a:r>
            <a:endParaRPr lang="cs-CZ" b="1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69381" y="1407466"/>
            <a:ext cx="8584339" cy="1323320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69381" y="2871482"/>
            <a:ext cx="8609307" cy="1126714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30812" y="4208364"/>
            <a:ext cx="8661476" cy="1812924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-900608" y="1550063"/>
            <a:ext cx="2764656" cy="64346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Rovnice</a:t>
            </a:r>
            <a:endParaRPr lang="cs-CZ" b="1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481720" y="1570651"/>
            <a:ext cx="8278132" cy="99425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        je zápis dvou výrazů, ve kterém máme určit neznámé číslo x tak, aby daná rovnost platila.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296617" y="2871481"/>
            <a:ext cx="8059104" cy="53224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Levou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stranu rovnosti budeme značit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L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Zástupný symbol pro obsah 2"/>
          <p:cNvSpPr>
            <a:spLocks noGrp="1"/>
          </p:cNvSpPr>
          <p:nvPr/>
        </p:nvSpPr>
        <p:spPr>
          <a:xfrm>
            <a:off x="296617" y="3420575"/>
            <a:ext cx="8059104" cy="52090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Pravou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stranu rovnosti budeme značit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371016" y="4365104"/>
            <a:ext cx="8401967" cy="9770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Hledané číslo, pro které nastává rovnost, se nazývá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neznámá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alibri" pitchFamily="34" charset="0"/>
                <a:cs typeface="Calibri" pitchFamily="34" charset="0"/>
              </a:rPr>
              <a:t>Nalezené číslo se nazývá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alibri" pitchFamily="34" charset="0"/>
                <a:cs typeface="Calibri" pitchFamily="34" charset="0"/>
              </a:rPr>
              <a:t>kořen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alibri" pitchFamily="34" charset="0"/>
                <a:cs typeface="Calibri" pitchFamily="34" charset="0"/>
              </a:rPr>
              <a:t> nebo řešení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alibri" pitchFamily="34" charset="0"/>
                <a:cs typeface="Calibri" pitchFamily="34" charset="0"/>
              </a:rPr>
              <a:t>rovnice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alibri" pitchFamily="34" charset="0"/>
                <a:cs typeface="Calibri" pitchFamily="34" charset="0"/>
              </a:rPr>
              <a:t>.</a:t>
            </a:r>
          </a:p>
        </p:txBody>
      </p:sp>
      <p:pic>
        <p:nvPicPr>
          <p:cNvPr id="8194" name="Picture 2" descr="C:\Users\spravce\AppData\Local\Microsoft\Windows\Temporary Internet Files\Content.IE5\HGW68T4R\MC900440428[7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724" y="83655"/>
            <a:ext cx="1412130" cy="148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13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196752"/>
            <a:ext cx="8757492" cy="5472608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7505" y="154941"/>
            <a:ext cx="8793112" cy="755677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4">
                  <a:lumMod val="75000"/>
                </a:schemeClr>
              </a:gs>
              <a:gs pos="33000">
                <a:schemeClr val="accent5">
                  <a:lumMod val="60000"/>
                  <a:lumOff val="40000"/>
                </a:schemeClr>
              </a:gs>
              <a:gs pos="46750">
                <a:schemeClr val="accent6">
                  <a:lumMod val="60000"/>
                  <a:lumOff val="40000"/>
                </a:schemeClr>
              </a:gs>
              <a:gs pos="53000">
                <a:schemeClr val="accent6">
                  <a:lumMod val="60000"/>
                  <a:lumOff val="40000"/>
                </a:schemeClr>
              </a:gs>
              <a:gs pos="68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2603104" y="267156"/>
            <a:ext cx="3537914" cy="64346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Ekvivalentní úpravy.</a:t>
            </a:r>
            <a:endParaRPr lang="cs-CZ" b="1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17436" y="1952981"/>
            <a:ext cx="8584339" cy="1323320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04952" y="3513714"/>
            <a:ext cx="8609307" cy="1283437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61044" y="5074862"/>
            <a:ext cx="8661476" cy="1278676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449893" y="2115955"/>
            <a:ext cx="7716244" cy="99425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a) přičteme-li (odečteme-li) stejné číslo nebo stejný výraz k oběma stranám rovnice,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435581" y="5225691"/>
            <a:ext cx="8240875" cy="9770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c) zaměníme-li navzájem pravou a levou stranu rovnice.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167353" y="1231291"/>
            <a:ext cx="8684507" cy="609049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449893" y="1305500"/>
            <a:ext cx="4680520" cy="521148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Kořeny rovnice se nezmění,</a:t>
            </a:r>
            <a:endParaRPr lang="cs-CZ" b="1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" name="Zástupný symbol pro obsah 2"/>
          <p:cNvSpPr>
            <a:spLocks noGrp="1"/>
          </p:cNvSpPr>
          <p:nvPr/>
        </p:nvSpPr>
        <p:spPr>
          <a:xfrm>
            <a:off x="449892" y="3579944"/>
            <a:ext cx="8226563" cy="99425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b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 vynásobíme-li (vydělíme-li) obě strany rovnice stejným číslem nebo výrazem různým od nuly,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7170" name="Picture 2" descr="C:\Users\spravce\AppData\Local\Microsoft\Windows\Temporary Internet Files\Content.IE5\HGW68T4R\MC900440428[7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031" y="240392"/>
            <a:ext cx="1573286" cy="1656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5871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2" grpId="0"/>
      <p:bldP spid="8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344515" y="233016"/>
            <a:ext cx="8361130" cy="1251768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3000">
                <a:schemeClr val="accent5">
                  <a:lumMod val="60000"/>
                  <a:lumOff val="40000"/>
                </a:schemeClr>
              </a:gs>
              <a:gs pos="46750">
                <a:schemeClr val="accent6">
                  <a:lumMod val="40000"/>
                  <a:lumOff val="60000"/>
                </a:schemeClr>
              </a:gs>
              <a:gs pos="53000">
                <a:schemeClr val="accent6">
                  <a:lumMod val="40000"/>
                  <a:lumOff val="60000"/>
                </a:schemeClr>
              </a:gs>
              <a:gs pos="68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15100" y="2151143"/>
            <a:ext cx="8361131" cy="4541105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005543" y="2544228"/>
            <a:ext cx="6921419" cy="3556623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2"/>
              <p:cNvSpPr>
                <a:spLocks noGrp="1"/>
              </p:cNvSpPr>
              <p:nvPr/>
            </p:nvSpPr>
            <p:spPr>
              <a:xfrm>
                <a:off x="482523" y="418890"/>
                <a:ext cx="7473853" cy="92187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Př. 1)  Řešte rovnici v R a proveďte zkoušku      </a:t>
                </a:r>
                <a:b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</a:b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           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4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𝑦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−5=9−3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𝑦</m:t>
                    </m:r>
                  </m:oMath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523" y="418890"/>
                <a:ext cx="7473853" cy="921878"/>
              </a:xfrm>
              <a:prstGeom prst="rect">
                <a:avLst/>
              </a:prstGeom>
              <a:blipFill rotWithShape="1">
                <a:blip r:embed="rId2"/>
                <a:stretch>
                  <a:fillRect l="-1631" t="-6623" r="-17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Zástupný symbol pro obsah 2"/>
          <p:cNvSpPr>
            <a:spLocks noGrp="1"/>
          </p:cNvSpPr>
          <p:nvPr/>
        </p:nvSpPr>
        <p:spPr>
          <a:xfrm>
            <a:off x="329818" y="1576055"/>
            <a:ext cx="1583278" cy="64346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Řešení:</a:t>
            </a:r>
            <a:endParaRPr lang="cs-CZ" b="1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ástupný symbol pro obsah 2"/>
              <p:cNvSpPr>
                <a:spLocks noGrp="1"/>
              </p:cNvSpPr>
              <p:nvPr/>
            </p:nvSpPr>
            <p:spPr>
              <a:xfrm>
                <a:off x="1515039" y="2820655"/>
                <a:ext cx="3168352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4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𝑦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−5=9−3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5039" y="2820655"/>
                <a:ext cx="3168352" cy="52090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2080994" y="3494042"/>
                <a:ext cx="2470088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4</m:t>
                      </m:r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𝑦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14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−3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0994" y="3494042"/>
                <a:ext cx="2470088" cy="52090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4559838" y="2820654"/>
                <a:ext cx="1584176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ffectLst>
                      <a:glow rad="63500">
                        <a:srgbClr val="FFFF00">
                          <a:alpha val="40000"/>
                        </a:srgbClr>
                      </a:glow>
                    </a:effectLst>
                  </a:rPr>
                  <a:t>/</a:t>
                </a:r>
                <a14:m>
                  <m:oMath xmlns:m="http://schemas.openxmlformats.org/officeDocument/2006/math">
                    <m:r>
                      <a:rPr lang="cs-CZ" sz="2800" i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glow rad="63500">
                            <a:srgbClr val="FFFF00">
                              <a:alpha val="40000"/>
                            </a:srgbClr>
                          </a:glow>
                        </a:effectLst>
                        <a:latin typeface="Cambria Math"/>
                      </a:rPr>
                      <m:t>+</m:t>
                    </m:r>
                    <m:r>
                      <a:rPr lang="cs-CZ" sz="2800" b="0" i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glow rad="63500">
                            <a:srgbClr val="FFFF00">
                              <a:alpha val="40000"/>
                            </a:srgbClr>
                          </a:glow>
                        </a:effectLst>
                        <a:latin typeface="Cambria Math"/>
                      </a:rPr>
                      <m:t>5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effectLst>
                    <a:glow rad="63500">
                      <a:srgbClr val="FFFF00">
                        <a:alpha val="40000"/>
                      </a:srgbClr>
                    </a:glow>
                  </a:effectLst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9838" y="2820654"/>
                <a:ext cx="1584176" cy="520905"/>
              </a:xfrm>
              <a:prstGeom prst="rect">
                <a:avLst/>
              </a:prstGeom>
              <a:blipFill rotWithShape="1">
                <a:blip r:embed="rId5"/>
                <a:stretch>
                  <a:fillRect l="-4231" t="-18824" b="-4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2080994" y="4161242"/>
                <a:ext cx="1736505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7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𝑦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=14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0994" y="4161242"/>
                <a:ext cx="1736505" cy="52090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4559838" y="3492302"/>
                <a:ext cx="1584176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ffectLst>
                      <a:glow rad="63500">
                        <a:srgbClr val="FFFF00">
                          <a:alpha val="40000"/>
                        </a:srgbClr>
                      </a:glow>
                    </a:effectLst>
                  </a:rPr>
                  <a:t>/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glow rad="63500">
                            <a:srgbClr val="FFFF00">
                              <a:alpha val="40000"/>
                            </a:srgbClr>
                          </a:glow>
                        </a:effectLst>
                        <a:latin typeface="Cambria Math"/>
                      </a:rPr>
                      <m:t>+3</m:t>
                    </m:r>
                    <m:r>
                      <m:rPr>
                        <m:sty m:val="p"/>
                      </m:rPr>
                      <a:rPr lang="cs-CZ" sz="2800" b="0" i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glow rad="63500">
                            <a:srgbClr val="FFFF00">
                              <a:alpha val="40000"/>
                            </a:srgbClr>
                          </a:glow>
                        </a:effectLst>
                        <a:latin typeface="Cambria Math"/>
                      </a:rPr>
                      <m:t>y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effectLst>
                    <a:glow rad="63500">
                      <a:srgbClr val="FFFF00">
                        <a:alpha val="40000"/>
                      </a:srgbClr>
                    </a:glow>
                  </a:effectLst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9838" y="3492302"/>
                <a:ext cx="1584176" cy="520905"/>
              </a:xfrm>
              <a:prstGeom prst="rect">
                <a:avLst/>
              </a:prstGeom>
              <a:blipFill rotWithShape="1">
                <a:blip r:embed="rId7"/>
                <a:stretch>
                  <a:fillRect l="-4231" t="-18824" b="-4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4511023" y="4166995"/>
                <a:ext cx="1584176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ffectLst>
                      <a:glow rad="63500">
                        <a:srgbClr val="FFFF00">
                          <a:alpha val="40000"/>
                        </a:srgbClr>
                      </a:glow>
                    </a:effectLst>
                  </a:rPr>
                  <a:t>/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glow rad="63500">
                            <a:srgbClr val="FFFF00">
                              <a:alpha val="40000"/>
                            </a:srgbClr>
                          </a:glow>
                        </a:effectLst>
                        <a:latin typeface="Cambria Math"/>
                      </a:rPr>
                      <m:t>:7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effectLst>
                    <a:glow rad="63500">
                      <a:srgbClr val="FFFF00">
                        <a:alpha val="40000"/>
                      </a:srgbClr>
                    </a:glow>
                  </a:effectLst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1023" y="4166995"/>
                <a:ext cx="1584176" cy="520905"/>
              </a:xfrm>
              <a:prstGeom prst="rect">
                <a:avLst/>
              </a:prstGeom>
              <a:blipFill rotWithShape="1">
                <a:blip r:embed="rId8"/>
                <a:stretch>
                  <a:fillRect l="-4231" t="-18824" b="-388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2305798" y="4874303"/>
                <a:ext cx="1736505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𝑦</m:t>
                      </m:r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=2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5798" y="4874303"/>
                <a:ext cx="1736505" cy="52090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Obdélníkový popisek 21"/>
          <p:cNvSpPr/>
          <p:nvPr/>
        </p:nvSpPr>
        <p:spPr>
          <a:xfrm>
            <a:off x="4902626" y="4847884"/>
            <a:ext cx="2808312" cy="959972"/>
          </a:xfrm>
          <a:prstGeom prst="wedgeRectCallout">
            <a:avLst>
              <a:gd name="adj1" fmla="val -92706"/>
              <a:gd name="adj2" fmla="val -10473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Nalezené číslo je kořen rovnice.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146" name="Picture 2" descr="C:\Users\spravce\AppData\Local\Microsoft\Windows\Temporary Internet Files\Content.IE5\0BASIBLT\MC900440446[4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938" y="2544228"/>
            <a:ext cx="1828800" cy="194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258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  <p:bldP spid="16" grpId="0"/>
      <p:bldP spid="17" grpId="0"/>
      <p:bldP spid="18" grpId="0"/>
      <p:bldP spid="19" grpId="0"/>
      <p:bldP spid="20" grpId="0"/>
      <p:bldP spid="21" grpId="0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aoblený obdélník 11"/>
          <p:cNvSpPr/>
          <p:nvPr/>
        </p:nvSpPr>
        <p:spPr>
          <a:xfrm>
            <a:off x="344514" y="148949"/>
            <a:ext cx="8361131" cy="1263828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Zaoblený obdélník 1"/>
          <p:cNvSpPr/>
          <p:nvPr/>
        </p:nvSpPr>
        <p:spPr>
          <a:xfrm>
            <a:off x="344514" y="1925755"/>
            <a:ext cx="8312984" cy="4332906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16223" y="2385600"/>
            <a:ext cx="6921419" cy="3413215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1646320" y="2779591"/>
                <a:ext cx="2379475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𝑳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4·2−5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6320" y="2779591"/>
                <a:ext cx="2379475" cy="52090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Zástupný symbol pro obsah 2"/>
          <p:cNvSpPr>
            <a:spLocks noGrp="1"/>
          </p:cNvSpPr>
          <p:nvPr/>
        </p:nvSpPr>
        <p:spPr>
          <a:xfrm>
            <a:off x="611560" y="283919"/>
            <a:ext cx="7473853" cy="99388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Vypočtený kořen dosadíme za neznámou do levé i pravé strany lineární rovnice.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378826" y="1484784"/>
            <a:ext cx="1583278" cy="643462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Zkouška:</a:t>
            </a:r>
            <a:endParaRPr lang="cs-CZ" b="1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1621510" y="3574299"/>
                <a:ext cx="2379475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𝑷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9−3·2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1510" y="3574299"/>
                <a:ext cx="2379475" cy="52090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3782398" y="2779589"/>
                <a:ext cx="1742256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8−5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2398" y="2779589"/>
                <a:ext cx="1742256" cy="52090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3782398" y="3571303"/>
                <a:ext cx="1645964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9−6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2398" y="3571303"/>
                <a:ext cx="1645964" cy="52090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5185240" y="3571302"/>
                <a:ext cx="1034407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5240" y="3571302"/>
                <a:ext cx="1034407" cy="52090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5185240" y="2779587"/>
                <a:ext cx="1742256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5240" y="2779587"/>
                <a:ext cx="1742256" cy="52090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1672900" y="4327997"/>
                <a:ext cx="1515379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𝑳</m:t>
                      </m:r>
                      <m:r>
                        <a:rPr lang="cs-CZ" sz="2800" b="1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1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𝑷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2900" y="4327997"/>
                <a:ext cx="1515379" cy="52090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 descr="C:\Users\spravce\AppData\Local\Microsoft\Windows\Temporary Internet Files\Content.IE5\BL96J1IA\MC900440456[2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834751"/>
            <a:ext cx="1828800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02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28205" y="128327"/>
            <a:ext cx="8565797" cy="1233166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3000">
                <a:schemeClr val="accent5">
                  <a:lumMod val="60000"/>
                  <a:lumOff val="40000"/>
                </a:schemeClr>
              </a:gs>
              <a:gs pos="46750">
                <a:schemeClr val="accent6">
                  <a:lumMod val="40000"/>
                  <a:lumOff val="60000"/>
                </a:schemeClr>
              </a:gs>
              <a:gs pos="53000">
                <a:schemeClr val="accent6">
                  <a:lumMod val="40000"/>
                  <a:lumOff val="60000"/>
                </a:schemeClr>
              </a:gs>
              <a:gs pos="68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251682" y="1810668"/>
            <a:ext cx="8526133" cy="4767624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636939" y="2132398"/>
            <a:ext cx="7723246" cy="4156047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228205" y="237728"/>
                <a:ext cx="8148167" cy="95032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Př. 2)  Řešte rovnici v R a proveďte zkoušku   </a:t>
                </a: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            2</m:t>
                      </m:r>
                      <m:d>
                        <m:dPr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14−3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4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+5</m:t>
                          </m:r>
                        </m:e>
                      </m:d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6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−4(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−1)</m:t>
                          </m:r>
                        </m:e>
                      </m:d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205" y="237728"/>
                <a:ext cx="8148167" cy="950329"/>
              </a:xfrm>
              <a:prstGeom prst="rect">
                <a:avLst/>
              </a:prstGeom>
              <a:blipFill rotWithShape="1">
                <a:blip r:embed="rId2"/>
                <a:stretch>
                  <a:fillRect l="-1496" t="-64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Zástupný symbol pro obsah 2"/>
          <p:cNvSpPr>
            <a:spLocks noGrp="1"/>
          </p:cNvSpPr>
          <p:nvPr/>
        </p:nvSpPr>
        <p:spPr>
          <a:xfrm>
            <a:off x="251682" y="1375680"/>
            <a:ext cx="1583278" cy="64346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Řešení:</a:t>
            </a:r>
            <a:endParaRPr lang="cs-CZ" b="1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Zástupný symbol pro obsah 2"/>
              <p:cNvSpPr>
                <a:spLocks noGrp="1"/>
              </p:cNvSpPr>
              <p:nvPr/>
            </p:nvSpPr>
            <p:spPr>
              <a:xfrm>
                <a:off x="714974" y="2262358"/>
                <a:ext cx="7599547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2</m:t>
                      </m:r>
                      <m:d>
                        <m:dPr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14−3</m:t>
                          </m:r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4</m:t>
                          </m:r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+5</m:t>
                          </m:r>
                        </m:e>
                      </m: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6</m:t>
                          </m:r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−4(</m:t>
                          </m:r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−1)</m:t>
                          </m:r>
                        </m:e>
                      </m:d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974" y="2262358"/>
                <a:ext cx="7599547" cy="52090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6118096" y="4324879"/>
                <a:ext cx="1584176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ffectLst>
                      <a:glow rad="63500">
                        <a:srgbClr val="FFFF00">
                          <a:alpha val="40000"/>
                        </a:srgbClr>
                      </a:glow>
                    </a:effectLst>
                  </a:rPr>
                  <a:t>/</a:t>
                </a:r>
                <a14:m>
                  <m:oMath xmlns:m="http://schemas.openxmlformats.org/officeDocument/2006/math">
                    <m:r>
                      <a:rPr lang="cs-CZ" sz="2800" i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glow rad="63500">
                            <a:srgbClr val="FFFF00">
                              <a:alpha val="40000"/>
                            </a:srgbClr>
                          </a:glow>
                        </a:effectLst>
                        <a:latin typeface="Cambria Math"/>
                      </a:rPr>
                      <m:t>+</m:t>
                    </m:r>
                    <m:r>
                      <a:rPr lang="cs-CZ" sz="2800" b="0" i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glow rad="63500">
                            <a:srgbClr val="FFFF00">
                              <a:alpha val="40000"/>
                            </a:srgbClr>
                          </a:glow>
                        </a:effectLst>
                        <a:latin typeface="Cambria Math"/>
                      </a:rPr>
                      <m:t>𝑥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effectLst>
                    <a:glow rad="63500">
                      <a:srgbClr val="FFFF00">
                        <a:alpha val="40000"/>
                      </a:srgbClr>
                    </a:glow>
                  </a:effectLst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8096" y="4324879"/>
                <a:ext cx="1584176" cy="520905"/>
              </a:xfrm>
              <a:prstGeom prst="rect">
                <a:avLst/>
              </a:prstGeom>
              <a:blipFill rotWithShape="1">
                <a:blip r:embed="rId4"/>
                <a:stretch>
                  <a:fillRect l="-4633" t="-17442" b="-383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6086296" y="4779836"/>
                <a:ext cx="1584176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ffectLst>
                      <a:glow rad="63500">
                        <a:srgbClr val="FFFF00">
                          <a:alpha val="40000"/>
                        </a:srgbClr>
                      </a:glow>
                    </a:effectLst>
                  </a:rPr>
                  <a:t>/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glow rad="63500">
                            <a:srgbClr val="FFFF00">
                              <a:alpha val="40000"/>
                            </a:srgbClr>
                          </a:glow>
                        </a:effectLst>
                        <a:latin typeface="Cambria Math"/>
                      </a:rPr>
                      <m:t>−23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effectLst>
                    <a:glow rad="63500">
                      <a:srgbClr val="FFFF00">
                        <a:alpha val="40000"/>
                      </a:srgbClr>
                    </a:glow>
                  </a:effectLst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6296" y="4779836"/>
                <a:ext cx="1584176" cy="520905"/>
              </a:xfrm>
              <a:prstGeom prst="rect">
                <a:avLst/>
              </a:prstGeom>
              <a:blipFill rotWithShape="1">
                <a:blip r:embed="rId5"/>
                <a:stretch>
                  <a:fillRect l="-4231" t="-18605" b="-383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bdélníkový popisek 13"/>
          <p:cNvSpPr/>
          <p:nvPr/>
        </p:nvSpPr>
        <p:spPr>
          <a:xfrm>
            <a:off x="5969503" y="5808459"/>
            <a:ext cx="2808312" cy="959972"/>
          </a:xfrm>
          <a:prstGeom prst="wedgeRectCallout">
            <a:avLst>
              <a:gd name="adj1" fmla="val -72356"/>
              <a:gd name="adj2" fmla="val -25026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Nalezené číslo je kořen rovnice.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1520785" y="2783263"/>
                <a:ext cx="6630075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28−6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4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−5=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6</m:t>
                          </m:r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−4</m:t>
                          </m:r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+4</m:t>
                          </m:r>
                        </m:e>
                      </m:d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0785" y="2783263"/>
                <a:ext cx="6630075" cy="52090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2585636" y="3283069"/>
                <a:ext cx="4412906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−10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+23=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+4</m:t>
                          </m:r>
                        </m:e>
                      </m:d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5636" y="3283069"/>
                <a:ext cx="4412906" cy="52090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2572936" y="3803974"/>
                <a:ext cx="4412906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−10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+23=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2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−4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2936" y="3803974"/>
                <a:ext cx="4412906" cy="52090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2578120" y="4307736"/>
                <a:ext cx="3664361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−10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+23=−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−4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8120" y="4307736"/>
                <a:ext cx="3664361" cy="52090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2816929" y="4766649"/>
                <a:ext cx="2851856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−9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+23=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−4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6929" y="4766649"/>
                <a:ext cx="2851856" cy="52090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3599095" y="5243524"/>
                <a:ext cx="2069690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−9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−27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095" y="5243524"/>
                <a:ext cx="2069690" cy="52090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4097649" y="5720968"/>
                <a:ext cx="1363479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=3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7649" y="5720968"/>
                <a:ext cx="1363479" cy="52090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6110580" y="5243523"/>
                <a:ext cx="1584176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ffectLst>
                      <a:glow rad="63500">
                        <a:srgbClr val="FFFF00">
                          <a:alpha val="40000"/>
                        </a:srgbClr>
                      </a:glow>
                    </a:effectLst>
                  </a:rPr>
                  <a:t>/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glow rad="63500">
                            <a:srgbClr val="FFFF00">
                              <a:alpha val="40000"/>
                            </a:srgbClr>
                          </a:glow>
                        </a:effectLst>
                        <a:latin typeface="Cambria Math"/>
                      </a:rPr>
                      <m:t>:(−9)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effectLst>
                    <a:glow rad="63500">
                      <a:srgbClr val="FFFF00">
                        <a:alpha val="40000"/>
                      </a:srgbClr>
                    </a:glow>
                  </a:effectLst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0580" y="5243523"/>
                <a:ext cx="1584176" cy="520905"/>
              </a:xfrm>
              <a:prstGeom prst="rect">
                <a:avLst/>
              </a:prstGeom>
              <a:blipFill rotWithShape="1">
                <a:blip r:embed="rId13"/>
                <a:stretch>
                  <a:fillRect l="-4231" t="-18605" b="-383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 descr="C:\Users\spravce\AppData\Local\Microsoft\Windows\Temporary Internet Files\Content.IE5\D1R1SU0N\MC900440416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53" y="4585331"/>
            <a:ext cx="2031229" cy="1491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410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1" grpId="0"/>
      <p:bldP spid="14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148949"/>
            <a:ext cx="8964488" cy="1263828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-19273" y="1925755"/>
            <a:ext cx="8983761" cy="4332906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19348" y="2276872"/>
                <a:ext cx="4889981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𝑳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2</m:t>
                      </m:r>
                      <m:d>
                        <m:dPr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14−3·3</m:t>
                          </m:r>
                        </m:e>
                      </m:d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−(4·3+5)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48" y="2276872"/>
                <a:ext cx="4889981" cy="52090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Zástupný symbol pro obsah 2"/>
          <p:cNvSpPr>
            <a:spLocks noGrp="1"/>
          </p:cNvSpPr>
          <p:nvPr/>
        </p:nvSpPr>
        <p:spPr>
          <a:xfrm>
            <a:off x="291580" y="283918"/>
            <a:ext cx="8208912" cy="99388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Vypočtený kořen dosadíme za neznámou do levé i pravé strany lineární rovnice.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378826" y="1484784"/>
            <a:ext cx="1583278" cy="643462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Zkouška:</a:t>
            </a:r>
            <a:endParaRPr lang="cs-CZ" b="1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2"/>
              <p:cNvSpPr>
                <a:spLocks noGrp="1"/>
              </p:cNvSpPr>
              <p:nvPr/>
            </p:nvSpPr>
            <p:spPr>
              <a:xfrm>
                <a:off x="119863" y="3831755"/>
                <a:ext cx="4352744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𝑷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3−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6·3−4(3−1)</m:t>
                          </m:r>
                        </m:e>
                      </m:d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863" y="3831755"/>
                <a:ext cx="4352744" cy="52090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ástupný symbol pro obsah 2"/>
              <p:cNvSpPr>
                <a:spLocks noGrp="1"/>
              </p:cNvSpPr>
              <p:nvPr/>
            </p:nvSpPr>
            <p:spPr>
              <a:xfrm>
                <a:off x="119863" y="5196223"/>
                <a:ext cx="1515379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𝑳</m:t>
                      </m:r>
                      <m:r>
                        <a:rPr lang="cs-CZ" sz="2800" b="1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1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𝑷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863" y="5196223"/>
                <a:ext cx="1515379" cy="52090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4748188" y="2276872"/>
                <a:ext cx="4392488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2</m:t>
                      </m:r>
                      <m:d>
                        <m:dPr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14−9</m:t>
                          </m:r>
                        </m:e>
                      </m:d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12+5</m:t>
                          </m:r>
                        </m:e>
                      </m:d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8188" y="2276872"/>
                <a:ext cx="4392488" cy="52090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251520" y="2827369"/>
                <a:ext cx="2534469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2·5−17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2827369"/>
                <a:ext cx="2534469" cy="52090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2213719" y="2831351"/>
                <a:ext cx="2134767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10−17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3719" y="2831351"/>
                <a:ext cx="2134767" cy="52090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4067944" y="2831351"/>
                <a:ext cx="2134767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−7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44" y="2831351"/>
                <a:ext cx="2134767" cy="52090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4300514" y="3828110"/>
                <a:ext cx="3439838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3−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18−4·2</m:t>
                          </m:r>
                        </m:e>
                      </m:d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0514" y="3828110"/>
                <a:ext cx="3439838" cy="52090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467544" y="4468930"/>
                <a:ext cx="2608998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3−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18−8</m:t>
                          </m:r>
                        </m:e>
                      </m:d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4468930"/>
                <a:ext cx="2608998" cy="52090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2915816" y="4468930"/>
                <a:ext cx="1728192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3−10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4468930"/>
                <a:ext cx="1728192" cy="52090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4525079" y="4468930"/>
                <a:ext cx="1728192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−7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5079" y="4468930"/>
                <a:ext cx="1728192" cy="52090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C:\Users\spravce\AppData\Local\Microsoft\Windows\Temporary Internet Files\Content.IE5\HGW68T4R\MC90044042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884" y="4349014"/>
            <a:ext cx="2092158" cy="167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952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79512" y="74182"/>
            <a:ext cx="8676052" cy="6667185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11560" y="180949"/>
            <a:ext cx="7907799" cy="799779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11560" y="1196752"/>
            <a:ext cx="7907799" cy="5112568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796460" y="254769"/>
            <a:ext cx="7519956" cy="56519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Příklady na samostatné procvičení: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683568" y="1257936"/>
            <a:ext cx="7344816" cy="5977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alibri" pitchFamily="34" charset="0"/>
                <a:cs typeface="Calibri" pitchFamily="34" charset="0"/>
              </a:rPr>
              <a:t>Př.1)  Řešte rovnici v R a proveďte zkoušky: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1017014" y="1851816"/>
                <a:ext cx="4808910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𝑎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  2</m:t>
                      </m:r>
                      <m:d>
                        <m:dPr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5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+1</m:t>
                          </m:r>
                        </m:e>
                      </m:d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−3=−1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7014" y="1851816"/>
                <a:ext cx="4808910" cy="52090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1053626" y="2532053"/>
                <a:ext cx="4772298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b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 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𝑏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+7=−3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𝑏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−33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3626" y="2532053"/>
                <a:ext cx="4772298" cy="520905"/>
              </a:xfrm>
              <a:prstGeom prst="rect">
                <a:avLst/>
              </a:prstGeom>
              <a:blipFill rotWithShape="1">
                <a:blip r:embed="rId4"/>
                <a:stretch>
                  <a:fillRect l="-2682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ástupný symbol pro obsah 2"/>
              <p:cNvSpPr>
                <a:spLocks noGrp="1"/>
              </p:cNvSpPr>
              <p:nvPr/>
            </p:nvSpPr>
            <p:spPr>
              <a:xfrm>
                <a:off x="1043608" y="3204551"/>
                <a:ext cx="4772298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c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  3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𝑎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−4=4−(6−5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𝑎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3204551"/>
                <a:ext cx="4772298" cy="520905"/>
              </a:xfrm>
              <a:prstGeom prst="rect">
                <a:avLst/>
              </a:prstGeom>
              <a:blipFill rotWithShape="1">
                <a:blip r:embed="rId5"/>
                <a:stretch>
                  <a:fillRect l="-2554" t="-11765" b="-329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Zástupný symbol pro obsah 2"/>
              <p:cNvSpPr>
                <a:spLocks noGrp="1"/>
              </p:cNvSpPr>
              <p:nvPr/>
            </p:nvSpPr>
            <p:spPr>
              <a:xfrm>
                <a:off x="1028474" y="3877856"/>
                <a:ext cx="4772298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e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  4</m:t>
                    </m:r>
                    <m:d>
                      <m:dPr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−5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−7=13−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𝑥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8474" y="3877856"/>
                <a:ext cx="4772298" cy="520905"/>
              </a:xfrm>
              <a:prstGeom prst="rect">
                <a:avLst/>
              </a:prstGeom>
              <a:blipFill rotWithShape="1">
                <a:blip r:embed="rId6"/>
                <a:stretch>
                  <a:fillRect l="-2682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Zástupný symbol pro obsah 2"/>
              <p:cNvSpPr>
                <a:spLocks noGrp="1"/>
              </p:cNvSpPr>
              <p:nvPr/>
            </p:nvSpPr>
            <p:spPr>
              <a:xfrm>
                <a:off x="1035320" y="4594914"/>
                <a:ext cx="4772298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f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  5−5</m:t>
                    </m:r>
                    <m:d>
                      <m:dPr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𝑡</m:t>
                        </m:r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+4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=2(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𝑡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+3)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5320" y="4594914"/>
                <a:ext cx="4772298" cy="520905"/>
              </a:xfrm>
              <a:prstGeom prst="rect">
                <a:avLst/>
              </a:prstGeom>
              <a:blipFill rotWithShape="1">
                <a:blip r:embed="rId7"/>
                <a:stretch>
                  <a:fillRect l="-2682" t="-11765" b="-329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Zástupný symbol pro obsah 2"/>
              <p:cNvSpPr>
                <a:spLocks noGrp="1"/>
              </p:cNvSpPr>
              <p:nvPr/>
            </p:nvSpPr>
            <p:spPr>
              <a:xfrm>
                <a:off x="1043608" y="5268195"/>
                <a:ext cx="4772298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h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 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𝑟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−7</m:t>
                    </m:r>
                    <m:d>
                      <m:dPr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𝑟</m:t>
                        </m:r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−7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=9−5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𝑟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5268195"/>
                <a:ext cx="4772298" cy="520905"/>
              </a:xfrm>
              <a:prstGeom prst="rect">
                <a:avLst/>
              </a:prstGeom>
              <a:blipFill rotWithShape="1">
                <a:blip r:embed="rId8"/>
                <a:stretch>
                  <a:fillRect l="-2554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Zaoblený obdélník 28"/>
          <p:cNvSpPr/>
          <p:nvPr/>
        </p:nvSpPr>
        <p:spPr>
          <a:xfrm>
            <a:off x="5411178" y="1775615"/>
            <a:ext cx="1753109" cy="597106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5410187" y="2490461"/>
            <a:ext cx="1754100" cy="604091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2" name="Zaoblený obdélník 31"/>
          <p:cNvSpPr/>
          <p:nvPr/>
        </p:nvSpPr>
        <p:spPr>
          <a:xfrm>
            <a:off x="5410187" y="3176973"/>
            <a:ext cx="1754100" cy="576063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5436095" y="3850278"/>
            <a:ext cx="1728191" cy="576063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5433290" y="4539756"/>
            <a:ext cx="1730996" cy="576063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5410186" y="5268195"/>
            <a:ext cx="1754099" cy="576063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Zástupný symbol pro obsah 2"/>
              <p:cNvSpPr>
                <a:spLocks noGrp="1"/>
              </p:cNvSpPr>
              <p:nvPr/>
            </p:nvSpPr>
            <p:spPr>
              <a:xfrm>
                <a:off x="5573240" y="2520713"/>
                <a:ext cx="1872208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𝒃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=−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𝟏𝟎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3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3240" y="2520713"/>
                <a:ext cx="1872208" cy="53224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Zástupný symbol pro obsah 2"/>
              <p:cNvSpPr>
                <a:spLocks noGrp="1"/>
              </p:cNvSpPr>
              <p:nvPr/>
            </p:nvSpPr>
            <p:spPr>
              <a:xfrm>
                <a:off x="5597912" y="3894096"/>
                <a:ext cx="1289140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𝒙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=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𝟖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3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7912" y="3894096"/>
                <a:ext cx="1289140" cy="53224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Zástupný symbol pro obsah 2"/>
              <p:cNvSpPr>
                <a:spLocks noGrp="1"/>
              </p:cNvSpPr>
              <p:nvPr/>
            </p:nvSpPr>
            <p:spPr>
              <a:xfrm>
                <a:off x="5575820" y="3204551"/>
                <a:ext cx="1872208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𝒂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=−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𝟏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3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5820" y="3204551"/>
                <a:ext cx="1872208" cy="53224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Zástupný symbol pro obsah 2"/>
              <p:cNvSpPr>
                <a:spLocks noGrp="1"/>
              </p:cNvSpPr>
              <p:nvPr/>
            </p:nvSpPr>
            <p:spPr>
              <a:xfrm>
                <a:off x="5642665" y="1808045"/>
                <a:ext cx="1289140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𝒙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=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𝟎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3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2665" y="1808045"/>
                <a:ext cx="1289140" cy="53224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Zástupný symbol pro obsah 2"/>
              <p:cNvSpPr>
                <a:spLocks noGrp="1"/>
              </p:cNvSpPr>
              <p:nvPr/>
            </p:nvSpPr>
            <p:spPr>
              <a:xfrm>
                <a:off x="5642665" y="4561664"/>
                <a:ext cx="1289140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𝒕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=−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𝟑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3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2665" y="4561664"/>
                <a:ext cx="1289140" cy="53224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Zástupný symbol pro obsah 2"/>
              <p:cNvSpPr>
                <a:spLocks noGrp="1"/>
              </p:cNvSpPr>
              <p:nvPr/>
            </p:nvSpPr>
            <p:spPr>
              <a:xfrm>
                <a:off x="5655620" y="5290103"/>
                <a:ext cx="1289140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𝒓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=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𝟓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5620" y="5290103"/>
                <a:ext cx="1289140" cy="532245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spravce\AppData\Local\Microsoft\Windows\Temporary Internet Files\Content.IE5\0BASIBLT\MC900432461[3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539" y="153988"/>
            <a:ext cx="1978025" cy="190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302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23" grpId="0"/>
      <p:bldP spid="24" grpId="0"/>
      <p:bldP spid="25" grpId="0"/>
      <p:bldP spid="26" grpId="0"/>
      <p:bldP spid="27" grpId="0"/>
      <p:bldP spid="28" grpId="0"/>
      <p:bldP spid="29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0" grpId="0"/>
      <p:bldP spid="36" grpId="0"/>
      <p:bldP spid="37" grpId="0"/>
      <p:bldP spid="38" grpId="0"/>
      <p:bldP spid="39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40131" y="106767"/>
            <a:ext cx="9029157" cy="799779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0" y="1156717"/>
            <a:ext cx="9144000" cy="5112568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625969" y="180587"/>
            <a:ext cx="7519956" cy="56519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Příklady na samostatné procvičení: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108543" y="1303225"/>
            <a:ext cx="7344816" cy="5977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alibri" pitchFamily="34" charset="0"/>
                <a:cs typeface="Calibri" pitchFamily="34" charset="0"/>
              </a:rPr>
              <a:t>Př.2)  Řešte rovnici v R a proveďte zkoušky: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2"/>
              <p:cNvSpPr>
                <a:spLocks noGrp="1"/>
              </p:cNvSpPr>
              <p:nvPr/>
            </p:nvSpPr>
            <p:spPr>
              <a:xfrm>
                <a:off x="40131" y="1929566"/>
                <a:ext cx="7299402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𝑎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  3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5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+6</m:t>
                          </m:r>
                        </m:e>
                      </m:d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−4</m:t>
                      </m:r>
                      <m:d>
                        <m:dPr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1−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=2+9(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+1)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31" y="1929566"/>
                <a:ext cx="7299402" cy="52090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76743" y="2609803"/>
                <a:ext cx="7550822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b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  4+4</m:t>
                    </m:r>
                    <m:d>
                      <m:dPr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−8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=6</m:t>
                    </m:r>
                    <m:d>
                      <m:dPr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−4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−5</m:t>
                    </m:r>
                    <m:d>
                      <m:dPr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8−5</m:t>
                        </m:r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𝑦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−3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𝑦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43" y="2609803"/>
                <a:ext cx="7550822" cy="520905"/>
              </a:xfrm>
              <a:prstGeom prst="rect">
                <a:avLst/>
              </a:prstGeom>
              <a:blipFill rotWithShape="1">
                <a:blip r:embed="rId3"/>
                <a:stretch>
                  <a:fillRect l="-1696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ástupný symbol pro obsah 2"/>
              <p:cNvSpPr>
                <a:spLocks noGrp="1"/>
              </p:cNvSpPr>
              <p:nvPr/>
            </p:nvSpPr>
            <p:spPr>
              <a:xfrm>
                <a:off x="66725" y="3282301"/>
                <a:ext cx="6192688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c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  4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𝑥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+</m:t>
                    </m:r>
                    <m:d>
                      <m:dPr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7−2</m:t>
                        </m:r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+3=2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𝑥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−5(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𝑥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−9)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5" y="3282301"/>
                <a:ext cx="6192688" cy="520905"/>
              </a:xfrm>
              <a:prstGeom prst="rect">
                <a:avLst/>
              </a:prstGeom>
              <a:blipFill rotWithShape="1">
                <a:blip r:embed="rId4"/>
                <a:stretch>
                  <a:fillRect l="-2067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51591" y="3955606"/>
                <a:ext cx="6711878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e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  4−2</m:t>
                    </m:r>
                    <m:d>
                      <m:dPr>
                        <m:begChr m:val="["/>
                        <m:endChr m:val="]"/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  <m:t>8</m:t>
                            </m:r>
                            <m: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  <m:t>𝑐</m:t>
                            </m:r>
                            <m: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  <m:t>−5</m:t>
                            </m:r>
                          </m:e>
                        </m:d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−2</m:t>
                        </m:r>
                        <m:d>
                          <m:dPr>
                            <m:ctrlP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  <m:t>3</m:t>
                            </m:r>
                            <m: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  <m:t>𝑐</m:t>
                            </m:r>
                            <m: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  <m:t>+4</m:t>
                            </m:r>
                          </m:e>
                        </m:d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=12−7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𝑐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91" y="3955606"/>
                <a:ext cx="6711878" cy="520905"/>
              </a:xfrm>
              <a:prstGeom prst="rect">
                <a:avLst/>
              </a:prstGeom>
              <a:blipFill rotWithShape="1">
                <a:blip r:embed="rId5"/>
                <a:stretch>
                  <a:fillRect l="-1817" t="-11765" b="-329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58437" y="4672664"/>
                <a:ext cx="7281096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f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  3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𝑥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−</m:t>
                    </m:r>
                    <m:d>
                      <m:dPr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4</m:t>
                        </m:r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−15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+2</m:t>
                    </m:r>
                    <m:d>
                      <m:dPr>
                        <m:begChr m:val="["/>
                        <m:endChr m:val="]"/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  <m:d>
                          <m:dPr>
                            <m:ctrlP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  <m:t>13−</m:t>
                            </m:r>
                            <m: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</m:d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𝑥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+3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37" y="4672664"/>
                <a:ext cx="7281096" cy="520905"/>
              </a:xfrm>
              <a:prstGeom prst="rect">
                <a:avLst/>
              </a:prstGeom>
              <a:blipFill rotWithShape="1">
                <a:blip r:embed="rId6"/>
                <a:stretch>
                  <a:fillRect l="-1759" t="-11765" b="-329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ástupný symbol pro obsah 2"/>
              <p:cNvSpPr>
                <a:spLocks noGrp="1"/>
              </p:cNvSpPr>
              <p:nvPr/>
            </p:nvSpPr>
            <p:spPr>
              <a:xfrm>
                <a:off x="66724" y="5345945"/>
                <a:ext cx="7632849" cy="5209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h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  3</m:t>
                    </m:r>
                    <m:d>
                      <m:dPr>
                        <m:begChr m:val="["/>
                        <m:endChr m:val="]"/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  <m:t>7</m:t>
                            </m:r>
                            <m: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  <m:t>𝑧</m:t>
                            </m:r>
                            <m:r>
                              <a:rPr lang="cs-CZ" sz="2800" b="0" i="1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  <m:t>−8</m:t>
                            </m:r>
                          </m:e>
                        </m:d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−(9−2</m:t>
                        </m:r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𝑧</m:t>
                        </m:r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)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−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𝑧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=3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𝑧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−5(4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𝑧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−7)</m:t>
                    </m:r>
                  </m:oMath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4" y="5345945"/>
                <a:ext cx="7632849" cy="520905"/>
              </a:xfrm>
              <a:prstGeom prst="rect">
                <a:avLst/>
              </a:prstGeom>
              <a:blipFill rotWithShape="1">
                <a:blip r:embed="rId7"/>
                <a:stretch>
                  <a:fillRect l="-1677" t="-11765" b="-329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Zaoblený obdélník 13"/>
          <p:cNvSpPr/>
          <p:nvPr/>
        </p:nvSpPr>
        <p:spPr>
          <a:xfrm>
            <a:off x="7568094" y="1816560"/>
            <a:ext cx="1501195" cy="597106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7567103" y="2531406"/>
            <a:ext cx="1502186" cy="604091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7567102" y="3217918"/>
            <a:ext cx="1502187" cy="576063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7593010" y="3891223"/>
            <a:ext cx="1476279" cy="576063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7590205" y="4580701"/>
            <a:ext cx="1479084" cy="576063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7567102" y="5309140"/>
            <a:ext cx="1502187" cy="576063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7812535" y="2561658"/>
                <a:ext cx="1872208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0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𝐲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=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𝟏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2535" y="2561658"/>
                <a:ext cx="1872208" cy="53224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7677662" y="3916995"/>
                <a:ext cx="1566373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𝒄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=−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𝟔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7662" y="3916995"/>
                <a:ext cx="1566373" cy="53224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7732735" y="3245496"/>
                <a:ext cx="1872208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𝒙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=</m:t>
                      </m:r>
                      <m:r>
                        <a:rPr lang="cs-CZ" sz="2800" b="0" i="0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7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32735" y="3245496"/>
                <a:ext cx="1872208" cy="53224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7696295" y="1848990"/>
                <a:ext cx="1521620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𝒙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=−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𝟑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96295" y="1848990"/>
                <a:ext cx="1521620" cy="53224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7799579" y="4602609"/>
                <a:ext cx="1521619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0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𝐱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=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𝟗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99579" y="4602609"/>
                <a:ext cx="1521619" cy="53224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ástupný symbol pro obsah 2"/>
              <p:cNvSpPr>
                <a:spLocks noGrp="1"/>
              </p:cNvSpPr>
              <p:nvPr/>
            </p:nvSpPr>
            <p:spPr>
              <a:xfrm>
                <a:off x="7812534" y="5331048"/>
                <a:ext cx="1508663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𝒛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=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𝟐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2534" y="5331048"/>
                <a:ext cx="1508663" cy="53224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BL96J1IA\MC900437791[6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3" y="87313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540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ZŠ Dobřichovice – pracovní listy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Matematické hry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B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304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50370" y="476672"/>
            <a:ext cx="8886125" cy="3744416"/>
          </a:xfrm>
          <a:prstGeom prst="roundRect">
            <a:avLst/>
          </a:prstGeom>
          <a:gradFill>
            <a:gsLst>
              <a:gs pos="0">
                <a:schemeClr val="bg2">
                  <a:lumMod val="40000"/>
                  <a:lumOff val="60000"/>
                </a:schemeClr>
              </a:gs>
              <a:gs pos="72000">
                <a:schemeClr val="accent2">
                  <a:tint val="90000"/>
                  <a:satMod val="135000"/>
                </a:schemeClr>
              </a:gs>
              <a:gs pos="100000">
                <a:schemeClr val="accent2">
                  <a:tint val="80000"/>
                  <a:satMod val="155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05695" y="1228287"/>
            <a:ext cx="8965813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MOLNÁR, Josef; EMANOVSKÝ, Petr; LEPÍK, Libor a kol. </a:t>
            </a:r>
            <a:r>
              <a:rPr lang="cs-CZ" sz="1100" i="1" dirty="0">
                <a:solidFill>
                  <a:schemeClr val="bg1"/>
                </a:solidFill>
              </a:rPr>
              <a:t>Matematika 8</a:t>
            </a:r>
            <a:r>
              <a:rPr lang="cs-CZ" sz="1100" dirty="0">
                <a:solidFill>
                  <a:schemeClr val="bg1"/>
                </a:solidFill>
              </a:rPr>
              <a:t>. Olomouc: </a:t>
            </a:r>
            <a:r>
              <a:rPr lang="cs-CZ" sz="1100" dirty="0" err="1">
                <a:solidFill>
                  <a:schemeClr val="bg1"/>
                </a:solidFill>
              </a:rPr>
              <a:t>Prodos</a:t>
            </a:r>
            <a:r>
              <a:rPr lang="cs-CZ" sz="1100" dirty="0">
                <a:solidFill>
                  <a:schemeClr val="bg1"/>
                </a:solidFill>
              </a:rPr>
              <a:t>, 2000, ISBN 80-7230-062-8.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MULLEROVÁ, Jana; BĚLOUN, František; BRANT, Jiří a kol. </a:t>
            </a:r>
            <a:r>
              <a:rPr lang="cs-CZ" sz="1100" i="1" dirty="0">
                <a:solidFill>
                  <a:schemeClr val="bg1"/>
                </a:solidFill>
              </a:rPr>
              <a:t>Matematika pro 8. ročník</a:t>
            </a:r>
            <a:r>
              <a:rPr lang="cs-CZ" sz="1100" dirty="0">
                <a:solidFill>
                  <a:schemeClr val="bg1"/>
                </a:solidFill>
              </a:rPr>
              <a:t>. Praha: Kvarta, 1999, ISBN 80-85570-93-9.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DYTRYCH, Martin; DOBIASOVÁ, Irena; LIVŇANSKÁ, Libuše. Sbírka úloh z matematiky –početní úlohy. Pohořelice: Fortuna, 2001, ISBN 80-7168-766-9.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Galerie klipart MS Office 2010</a:t>
            </a:r>
          </a:p>
          <a:p>
            <a:endParaRPr lang="cs-CZ" sz="1100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49879" y="620688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Použité zdroje: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909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1303</TotalTime>
  <Words>951</Words>
  <Application>Microsoft Office PowerPoint</Application>
  <PresentationFormat>Předvádění na obrazovce (4:3)</PresentationFormat>
  <Paragraphs>113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Vrchol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170</cp:revision>
  <dcterms:created xsi:type="dcterms:W3CDTF">2012-10-07T18:47:53Z</dcterms:created>
  <dcterms:modified xsi:type="dcterms:W3CDTF">2013-03-24T13:30:25Z</dcterms:modified>
</cp:coreProperties>
</file>