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81" r:id="rId4"/>
    <p:sldId id="286" r:id="rId5"/>
    <p:sldId id="287" r:id="rId6"/>
    <p:sldId id="289" r:id="rId7"/>
    <p:sldId id="291" r:id="rId8"/>
    <p:sldId id="292" r:id="rId9"/>
    <p:sldId id="293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5.wmf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6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7.wmf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8.wmf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7677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470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74082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74082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VY_32_INOVACE_03_10_M8_Hanak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00277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98118" y="3561705"/>
            <a:ext cx="412940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Lineární 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2" name="Obdélník 11"/>
          <p:cNvSpPr/>
          <p:nvPr/>
        </p:nvSpPr>
        <p:spPr>
          <a:xfrm>
            <a:off x="674082" y="4072225"/>
            <a:ext cx="81829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Žádné řešení a nekonečně mnoho řešení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67346" y="332656"/>
            <a:ext cx="8609307" cy="6120680"/>
          </a:xfrm>
          <a:prstGeom prst="roundRect">
            <a:avLst>
              <a:gd name="adj" fmla="val 752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276253"/>
            <a:ext cx="3168352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88008" y="1152059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si ukážeme lineární rovnice, které mají nekonečně mnoho řešení nebo nemají žádné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řešení. Na začátku jsou řešené příklady a v další části jsou příklady na samostatné procvičení.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07504" y="1196752"/>
            <a:ext cx="8928992" cy="4968552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07505" y="154941"/>
            <a:ext cx="8793112" cy="81168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603104" y="267156"/>
            <a:ext cx="3537914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 !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9381" y="1407466"/>
            <a:ext cx="8584339" cy="132332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9381" y="2871482"/>
            <a:ext cx="8609307" cy="112671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30812" y="4208364"/>
            <a:ext cx="8661476" cy="18129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-900608" y="1550063"/>
            <a:ext cx="2764656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Rovnice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81720" y="1570651"/>
            <a:ext cx="8278132" cy="9942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je zápis dvou výrazů, ve kterém máme určit neznámé číslo x tak, aby daná rovnost platila.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96617" y="2871481"/>
            <a:ext cx="8059104" cy="53224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Levou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stranu rovnosti budeme značit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96617" y="3420575"/>
            <a:ext cx="8059104" cy="52090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Pravou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stranu rovnosti budeme značit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71016" y="4365104"/>
            <a:ext cx="8401967" cy="97701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Hledané číslo, pro které nastává rovnost, se nazývá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neznámá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Nalezené číslo se nazývá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kořen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 nebo řešení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rovnice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.</a:t>
            </a:r>
          </a:p>
        </p:txBody>
      </p:sp>
      <p:pic>
        <p:nvPicPr>
          <p:cNvPr id="1026" name="Picture 2" descr="C:\Users\spravce\AppData\Local\Microsoft\Windows\Temporary Internet Files\Content.IE5\D1R1SU0N\MC900440428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749" y="2537532"/>
            <a:ext cx="1617424" cy="1703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132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1196752"/>
            <a:ext cx="8757492" cy="54726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7505" y="154941"/>
            <a:ext cx="8793112" cy="755677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4">
                  <a:lumMod val="75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60000"/>
                  <a:lumOff val="40000"/>
                </a:schemeClr>
              </a:gs>
              <a:gs pos="53000">
                <a:schemeClr val="accent6">
                  <a:lumMod val="60000"/>
                  <a:lumOff val="4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603104" y="267156"/>
            <a:ext cx="3537914" cy="643462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Ekvivalentní úpravy.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7436" y="1952981"/>
            <a:ext cx="8584339" cy="132332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04952" y="3513714"/>
            <a:ext cx="8609307" cy="12834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1044" y="5074862"/>
            <a:ext cx="8661476" cy="127867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49893" y="2115955"/>
            <a:ext cx="7716244" cy="9942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 přičteme-li (odečteme-li) stejné číslo nebo stejný výraz k oběma stranám rovnice,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35581" y="5225691"/>
            <a:ext cx="8240875" cy="97701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c) zaměníme-li navzájem pravou a levou stranu rovnice.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67353" y="1231291"/>
            <a:ext cx="8684507" cy="60904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49893" y="1305500"/>
            <a:ext cx="4680520" cy="521148"/>
          </a:xfrm>
          <a:prstGeom prst="rect">
            <a:avLst/>
          </a:prstGeom>
        </p:spPr>
        <p:txBody>
          <a:bodyPr vert="horz">
            <a:normAutofit fontScale="925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Kořeny rovnice se nezmění,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49892" y="3579944"/>
            <a:ext cx="8226563" cy="9942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b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vynásobíme-li (vydělíme-li) obě strany rovnice stejným číslem nebo výrazem různým od nuly,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D1R1SU0N\MC900440428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738" y="762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87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2" grpId="0"/>
      <p:bldP spid="8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62112" y="96617"/>
            <a:ext cx="8517403" cy="1251768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1802549"/>
            <a:ext cx="8592133" cy="479480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2975" y="2124279"/>
            <a:ext cx="7747457" cy="339295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93115" y="282491"/>
                <a:ext cx="7473853" cy="9218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Řešte rovnici v R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        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𝑟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3,5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𝑟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+09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=5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0,2−0,5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𝑟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−1,9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115" y="282491"/>
                <a:ext cx="7473853" cy="921878"/>
              </a:xfrm>
              <a:prstGeom prst="rect">
                <a:avLst/>
              </a:prstGeom>
              <a:blipFill rotWithShape="1">
                <a:blip r:embed="rId2"/>
                <a:stretch>
                  <a:fillRect l="-1713" t="-65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ástupný symbol pro obsah 2"/>
          <p:cNvSpPr>
            <a:spLocks noGrp="1"/>
          </p:cNvSpPr>
          <p:nvPr/>
        </p:nvSpPr>
        <p:spPr>
          <a:xfrm>
            <a:off x="262112" y="1368702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712975" y="2219517"/>
                <a:ext cx="615330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3,5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𝑟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+09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=5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0,2−0,5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𝑟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−1,9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975" y="2219517"/>
                <a:ext cx="6153305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368428" y="4205943"/>
                <a:ext cx="386175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68428" y="4205943"/>
                <a:ext cx="3861753" cy="52090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004168" y="3598568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−0,9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68" y="3598568"/>
                <a:ext cx="15841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4231" t="-17442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125421" y="4854541"/>
                <a:ext cx="173650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800" b="1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5421" y="4854541"/>
                <a:ext cx="1736505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6004168" y="4170478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+2,5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r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4168" y="4170478"/>
                <a:ext cx="1584176" cy="520905"/>
              </a:xfrm>
              <a:prstGeom prst="rect">
                <a:avLst/>
              </a:prstGeom>
              <a:blipFill rotWithShape="1">
                <a:blip r:embed="rId7"/>
                <a:stretch>
                  <a:fillRect l="-423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Obdélníkový popisek 21"/>
          <p:cNvSpPr/>
          <p:nvPr/>
        </p:nvSpPr>
        <p:spPr>
          <a:xfrm>
            <a:off x="406138" y="5351533"/>
            <a:ext cx="8361130" cy="1133717"/>
          </a:xfrm>
          <a:prstGeom prst="wedgeRectCallout">
            <a:avLst>
              <a:gd name="adj1" fmla="val -49890"/>
              <a:gd name="adj2" fmla="val -16895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Řešením lineární rovnice je libovolné reálné číslo.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Rovnice má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nekonečně mnoho řešení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66860" y="2958220"/>
                <a:ext cx="615330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−0,9=1−2,5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−1,9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860" y="2958220"/>
                <a:ext cx="6153305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66860" y="3648376"/>
                <a:ext cx="615330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−0,9=−2,5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𝑟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,9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860" y="3648376"/>
                <a:ext cx="6153305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BL96J1IA\MC90043245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732" y="2149004"/>
            <a:ext cx="15367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25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  <p:bldP spid="16" grpId="0"/>
      <p:bldP spid="17" grpId="0"/>
      <p:bldP spid="18" grpId="0"/>
      <p:bldP spid="19" grpId="0"/>
      <p:bldP spid="22" grpId="0" animBg="1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5289" y="46384"/>
            <a:ext cx="8697191" cy="123316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95289" y="1714536"/>
            <a:ext cx="8697191" cy="488281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682" y="1714537"/>
            <a:ext cx="8578672" cy="387470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51682" y="169699"/>
                <a:ext cx="8148167" cy="9503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Řešte rovnici v R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         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−7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5−2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−4</m:t>
                          </m:r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𝑡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+8</m:t>
                              </m:r>
                            </m:e>
                          </m:d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682" y="169699"/>
                <a:ext cx="8148167" cy="950329"/>
              </a:xfrm>
              <a:prstGeom prst="rect">
                <a:avLst/>
              </a:prstGeom>
              <a:blipFill rotWithShape="1">
                <a:blip r:embed="rId2"/>
                <a:stretch>
                  <a:fillRect l="-1496" t="-6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251682" y="127955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882862" y="1826881"/>
                <a:ext cx="7599547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−7</m:t>
                      </m:r>
                      <m:d>
                        <m:d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5−2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</m:d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−4</m:t>
                          </m:r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𝑡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+8</m:t>
                              </m:r>
                            </m:e>
                          </m:d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2862" y="1826881"/>
                <a:ext cx="7599547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275350" y="4002218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+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35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5350" y="4002218"/>
                <a:ext cx="1584176" cy="520905"/>
              </a:xfrm>
              <a:prstGeom prst="rect">
                <a:avLst/>
              </a:prstGeom>
              <a:blipFill rotWithShape="1">
                <a:blip r:embed="rId4"/>
                <a:stretch>
                  <a:fillRect l="-4231" t="-18824" b="-388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253546" y="4512025"/>
                <a:ext cx="15841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effectLst>
                      <a:glow rad="63500">
                        <a:srgbClr val="FFFF00">
                          <a:alpha val="40000"/>
                        </a:srgbClr>
                      </a:glow>
                    </a:effectLst>
                  </a:rPr>
                  <a:t>/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−15</m:t>
                    </m:r>
                    <m:r>
                      <m:rPr>
                        <m:sty m:val="p"/>
                      </m:rPr>
                      <a:rPr lang="cs-CZ" sz="28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>
                          <a:glow rad="63500">
                            <a:srgbClr val="FFFF00">
                              <a:alpha val="40000"/>
                            </a:srgbClr>
                          </a:glow>
                        </a:effectLst>
                        <a:latin typeface="Cambria Math"/>
                      </a:rPr>
                      <m:t>t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effectLst>
                    <a:glow rad="63500">
                      <a:srgbClr val="FFFF00">
                        <a:alpha val="40000"/>
                      </a:srgbClr>
                    </a:glow>
                  </a:effectLst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3546" y="4512025"/>
                <a:ext cx="15841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4231" t="-18605" b="-38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026591" y="2401395"/>
                <a:ext cx="6147559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−35+14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−12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−32−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6591" y="2401395"/>
                <a:ext cx="6147559" cy="5209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1608855" y="2938266"/>
                <a:ext cx="489063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−35=2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−13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𝑡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−32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8855" y="2938266"/>
                <a:ext cx="4890631" cy="52090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591219" y="3481314"/>
                <a:ext cx="4890631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−35=2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+13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+32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1219" y="3481314"/>
                <a:ext cx="4890631" cy="52090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1591219" y="4002219"/>
                <a:ext cx="354011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−35=15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+32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1219" y="4002219"/>
                <a:ext cx="3540116" cy="52090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330312" y="4512026"/>
                <a:ext cx="2801023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15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=15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+67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0312" y="4512026"/>
                <a:ext cx="2801023" cy="52090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699858" y="4962126"/>
                <a:ext cx="179451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𝟔𝟕</m:t>
                      </m:r>
                    </m:oMath>
                  </m:oMathPara>
                </a14:m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858" y="4962126"/>
                <a:ext cx="1794515" cy="52090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ový popisek 27"/>
          <p:cNvSpPr/>
          <p:nvPr/>
        </p:nvSpPr>
        <p:spPr>
          <a:xfrm>
            <a:off x="251682" y="5373216"/>
            <a:ext cx="8578672" cy="1133717"/>
          </a:xfrm>
          <a:prstGeom prst="wedgeRectCallout">
            <a:avLst>
              <a:gd name="adj1" fmla="val -49890"/>
              <a:gd name="adj2" fmla="val -16895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Neexistuje žádné reálné číslo, které vyhovuje rovnici.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Rovnice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nemá žádné řešení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spravce\AppData\Local\Microsoft\Windows\Temporary Internet Files\Content.IE5\0BASIBLT\MC90043247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829" y="2938266"/>
            <a:ext cx="15843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0410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1" grpId="0"/>
      <p:bldP spid="15" grpId="0"/>
      <p:bldP spid="23" grpId="0"/>
      <p:bldP spid="24" grpId="0"/>
      <p:bldP spid="25" grpId="0"/>
      <p:bldP spid="26" grpId="0"/>
      <p:bldP spid="27" grpId="0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7028" y="74182"/>
            <a:ext cx="8811570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22796" y="99509"/>
            <a:ext cx="8759102" cy="6390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0881" y="959383"/>
            <a:ext cx="8757717" cy="476575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679213" y="19949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69042" y="1042140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  Řešte rovnici v R 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32430" y="1667815"/>
                <a:ext cx="480891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12−3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𝑧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=6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𝑧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+3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𝑧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430" y="1667815"/>
                <a:ext cx="4808910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69042" y="2348052"/>
                <a:ext cx="477229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14+3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=6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+23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042" y="2348052"/>
                <a:ext cx="4772298" cy="520905"/>
              </a:xfrm>
              <a:prstGeom prst="rect">
                <a:avLst/>
              </a:prstGeom>
              <a:blipFill rotWithShape="1">
                <a:blip r:embed="rId4"/>
                <a:stretch>
                  <a:fillRect l="-268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59024" y="3020550"/>
                <a:ext cx="87849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c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4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5−2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−5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+4=3−2(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𝑘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−3)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024" y="3020550"/>
                <a:ext cx="87849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145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43890" y="3693855"/>
                <a:ext cx="782709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e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5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8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𝑢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−13</m:t>
                            </m:r>
                          </m:e>
                        </m:d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−(5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−9)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𝑢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=−2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890" y="3693855"/>
                <a:ext cx="7827090" cy="520905"/>
              </a:xfrm>
              <a:prstGeom prst="rect">
                <a:avLst/>
              </a:prstGeom>
              <a:blipFill rotWithShape="1">
                <a:blip r:embed="rId6"/>
                <a:stretch>
                  <a:fillRect l="-1558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50736" y="4410913"/>
                <a:ext cx="864924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6</m:t>
                        </m:r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𝑓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−2</m:t>
                            </m:r>
                          </m:e>
                        </m:d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+(10−3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𝑓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𝑓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−4</m:t>
                            </m:r>
                          </m:e>
                        </m:d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+2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=18−3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736" y="4410913"/>
                <a:ext cx="8649248" cy="520905"/>
              </a:xfrm>
              <a:prstGeom prst="rect">
                <a:avLst/>
              </a:prstGeom>
              <a:blipFill rotWithShape="1">
                <a:blip r:embed="rId7"/>
                <a:stretch>
                  <a:fillRect l="-1481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359024" y="5084194"/>
                <a:ext cx="816033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h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0,3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𝑣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−0,4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0,5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𝑣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−1</m:t>
                            </m:r>
                          </m:e>
                        </m:d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=0,1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2−(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𝑣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−2)</m:t>
                        </m:r>
                      </m:e>
                    </m:d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024" y="5084194"/>
                <a:ext cx="8160335" cy="520905"/>
              </a:xfrm>
              <a:prstGeom prst="rect">
                <a:avLst/>
              </a:prstGeom>
              <a:blipFill rotWithShape="1">
                <a:blip r:embed="rId8"/>
                <a:stretch>
                  <a:fillRect l="-1568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Zaoblený obdélník 28"/>
          <p:cNvSpPr/>
          <p:nvPr/>
        </p:nvSpPr>
        <p:spPr>
          <a:xfrm>
            <a:off x="316971" y="5831289"/>
            <a:ext cx="8503501" cy="597106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389653" y="5896150"/>
                <a:ext cx="8430819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ř.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𝟏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𝒈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  −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nekone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n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ě 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mnoho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 ř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e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en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í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653" y="5896150"/>
                <a:ext cx="8430819" cy="53224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HGW68T4R\MC900437571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884" y="959383"/>
            <a:ext cx="1675646" cy="2143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30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23" grpId="0"/>
      <p:bldP spid="24" grpId="0"/>
      <p:bldP spid="25" grpId="0"/>
      <p:bldP spid="26" grpId="0"/>
      <p:bldP spid="27" grpId="0"/>
      <p:bldP spid="28" grpId="0"/>
      <p:bldP spid="29" grpId="0" animBg="1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-17016" y="74182"/>
            <a:ext cx="916101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8752" y="99509"/>
            <a:ext cx="9125248" cy="6390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837" y="959383"/>
            <a:ext cx="9107163" cy="476575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5169" y="19949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64998" y="1042140"/>
            <a:ext cx="7344816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  Řešte rovnici v R 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28386" y="1667815"/>
                <a:ext cx="480891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6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+6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−(5−4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386" y="1667815"/>
                <a:ext cx="4808910" cy="52090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164998" y="2348052"/>
                <a:ext cx="477229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4+3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+3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=6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4998" y="2348052"/>
                <a:ext cx="4772298" cy="520905"/>
              </a:xfrm>
              <a:prstGeom prst="rect">
                <a:avLst/>
              </a:prstGeom>
              <a:blipFill rotWithShape="1">
                <a:blip r:embed="rId4"/>
                <a:stretch>
                  <a:fillRect l="-2554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54980" y="3020550"/>
                <a:ext cx="8784976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c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2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+4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3−2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+5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=3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−7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−5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980" y="3020550"/>
                <a:ext cx="8784976" cy="520905"/>
              </a:xfrm>
              <a:prstGeom prst="rect">
                <a:avLst/>
              </a:prstGeom>
              <a:blipFill rotWithShape="1">
                <a:blip r:embed="rId5"/>
                <a:stretch>
                  <a:fillRect l="-1387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39846" y="3693855"/>
                <a:ext cx="9268670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e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  <m:r>
                      <a:rPr lang="cs-CZ" sz="2800" b="0" i="1" spc="-9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12−5</m:t>
                    </m:r>
                    <m:d>
                      <m:dPr>
                        <m:ctrlP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−4</m:t>
                        </m:r>
                      </m:e>
                    </m:d>
                    <m:r>
                      <a:rPr lang="cs-CZ" sz="2800" b="0" i="1" spc="-9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8−5</m:t>
                        </m:r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b="0" i="1" spc="-9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=2</m:t>
                    </m:r>
                    <m:d>
                      <m:dPr>
                        <m:ctrlP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+1</m:t>
                        </m:r>
                      </m:e>
                    </m:d>
                    <m:r>
                      <a:rPr lang="cs-CZ" sz="2800" b="0" i="1" spc="-9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+4</m:t>
                    </m:r>
                    <m:d>
                      <m:dPr>
                        <m:ctrlP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3−7</m:t>
                        </m:r>
                        <m:r>
                          <a:rPr lang="cs-CZ" sz="2800" b="0" i="1" spc="-9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b="0" i="1" spc="-9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</m:t>
                    </m:r>
                  </m:oMath>
                </a14:m>
                <a:endParaRPr lang="cs-CZ" sz="2800" spc="-9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846" y="3693855"/>
                <a:ext cx="9268670" cy="520905"/>
              </a:xfrm>
              <a:prstGeom prst="rect">
                <a:avLst/>
              </a:prstGeom>
              <a:blipFill rotWithShape="1">
                <a:blip r:embed="rId6"/>
                <a:stretch>
                  <a:fillRect l="-1382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46692" y="4410913"/>
                <a:ext cx="8649248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3−5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=2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4−2</m:t>
                        </m:r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+3</m:t>
                            </m:r>
                          </m:e>
                        </m:d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𝑦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692" y="4410913"/>
                <a:ext cx="8649248" cy="520905"/>
              </a:xfrm>
              <a:prstGeom prst="rect">
                <a:avLst/>
              </a:prstGeom>
              <a:blipFill rotWithShape="1">
                <a:blip r:embed="rId7"/>
                <a:stretch>
                  <a:fillRect l="-1409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54980" y="5084194"/>
                <a:ext cx="8160335" cy="52090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h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7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1−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d>
                      <m:d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−6</m:t>
                        </m:r>
                      </m:e>
                    </m:d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=1−</m:t>
                    </m:r>
                    <m:d>
                      <m:dPr>
                        <m:begChr m:val="["/>
                        <m:endChr m:val="]"/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−(2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𝑦</m:t>
                        </m:r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+11)</m:t>
                        </m:r>
                      </m:e>
                    </m:d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980" y="5084194"/>
                <a:ext cx="8160335" cy="520905"/>
              </a:xfrm>
              <a:prstGeom prst="rect">
                <a:avLst/>
              </a:prstGeom>
              <a:blipFill rotWithShape="1">
                <a:blip r:embed="rId8"/>
                <a:stretch>
                  <a:fillRect l="-1494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112927" y="5831289"/>
            <a:ext cx="8503501" cy="597106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85609" y="5896150"/>
                <a:ext cx="8430819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𝑷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ř.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𝟐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)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𝒂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𝒃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𝒄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𝒅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𝒆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𝒇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;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𝒈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  −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nem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á žá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dn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é ř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e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en</m:t>
                      </m:r>
                      <m:r>
                        <a:rPr lang="cs-CZ" sz="2800" b="0" i="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í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609" y="5896150"/>
                <a:ext cx="8430819" cy="53224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D1R1SU0N\MC900437791[9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613" y="14081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4024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 animBg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81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14697" y="1340768"/>
            <a:ext cx="8821798" cy="127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1354</TotalTime>
  <Words>873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181</cp:revision>
  <dcterms:created xsi:type="dcterms:W3CDTF">2012-10-07T18:47:53Z</dcterms:created>
  <dcterms:modified xsi:type="dcterms:W3CDTF">2013-03-24T13:36:03Z</dcterms:modified>
</cp:coreProperties>
</file>