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81" r:id="rId4"/>
    <p:sldId id="287" r:id="rId5"/>
    <p:sldId id="295" r:id="rId6"/>
    <p:sldId id="296" r:id="rId7"/>
    <p:sldId id="297" r:id="rId8"/>
    <p:sldId id="298" r:id="rId9"/>
    <p:sldId id="302" r:id="rId10"/>
    <p:sldId id="299" r:id="rId11"/>
    <p:sldId id="300" r:id="rId12"/>
    <p:sldId id="303" r:id="rId13"/>
    <p:sldId id="304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3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6.wmf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6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10" Type="http://schemas.openxmlformats.org/officeDocument/2006/relationships/image" Target="../media/image8.wmf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VY_32_INOVACE_03_11_M8_Hanak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41294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Lineární rovnice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81829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Obecné slovní úlohy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242020"/>
            <a:ext cx="8609307" cy="6336704"/>
          </a:xfrm>
          <a:prstGeom prst="roundRect">
            <a:avLst>
              <a:gd name="adj" fmla="val 704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16632"/>
            <a:ext cx="237626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23528" y="119675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si ukážeme slovní úlohy, které budeme řešit pomocí lineárních rovnic. V první části jsou řešené určité typy úloh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další části jsou příklady na samostatné procvičení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Hodina je tvořena tak, aby se mohla být odučena v multimediální učebně nebo v počítačové učebně, které mají připojení k internetu. </a:t>
            </a: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9565" y="919450"/>
            <a:ext cx="8928992" cy="58219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9141" y="1062253"/>
            <a:ext cx="8584339" cy="95527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6169" y="2017526"/>
            <a:ext cx="8609307" cy="127282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9141" y="3290349"/>
            <a:ext cx="8661476" cy="9157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42365" y="4206059"/>
            <a:ext cx="8661476" cy="159513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42365" y="5801193"/>
            <a:ext cx="8661476" cy="78519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07505" y="154941"/>
            <a:ext cx="8793112" cy="60976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02061" y="267156"/>
            <a:ext cx="8248216" cy="49754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řešení slovních úloh rovnicemi postupujeme takto: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96428" y="1121647"/>
            <a:ext cx="8278132" cy="8697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1. Nejdříve si pozorně přečteme text úlohy a zapíšeme, co je dáno a co máme vypočítat.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61015" y="2090797"/>
            <a:ext cx="8059104" cy="53224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2. Označíme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neznámou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podmínky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úlohy vyjádříme pomocí této neznámé. Vyhledáme výrazy, které se sobě rovnají a sestavíme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rovnici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76861" y="3290349"/>
            <a:ext cx="8059104" cy="78778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 Sestavenou rovnici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vyřešíme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 provedeme zkoušku správnosti řešení rovnice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70121" y="5866246"/>
            <a:ext cx="8401967" cy="48850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5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Získaný výsledek zapíšeme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slovní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odpovědí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370122" y="4206060"/>
            <a:ext cx="8401967" cy="16601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4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O správnosti sestavení rovnice se přesvědčíme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zkouškou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slovní úlohy tak, že dosadíme získanou hodnotu přímo do textu úlohy. Zjistíme, zda vypočítaná hodnota neznáme vyhovuje podmínkám úlohy.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42" name="Picture 2" descr="C:\Users\spravce\AppData\Local\Microsoft\Windows\Temporary Internet Files\Content.IE5\0BASIBLT\MC900437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057" y="5641681"/>
            <a:ext cx="1453035" cy="88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3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-29097" y="219349"/>
            <a:ext cx="9032942" cy="125176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9" y="2132855"/>
            <a:ext cx="8424936" cy="427850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64163" y="2481915"/>
            <a:ext cx="7774778" cy="217122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111366" y="405223"/>
            <a:ext cx="8892479" cy="92187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Př. 1)  V 8. ročníku je ve dvou třídách 61 žáků. V 8. A je o 3 žáky více než v 8. B. Kolik žáků je v jednotlivých třídách?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56980" y="1602866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716689" y="2721945"/>
            <a:ext cx="1439251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ž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áci 8.A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2002237" y="2721945"/>
                <a:ext cx="633670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2237" y="2721945"/>
                <a:ext cx="6336702" cy="5209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ástupný symbol pro obsah 2"/>
          <p:cNvSpPr>
            <a:spLocks noGrp="1"/>
          </p:cNvSpPr>
          <p:nvPr/>
        </p:nvSpPr>
        <p:spPr>
          <a:xfrm>
            <a:off x="716689" y="3303789"/>
            <a:ext cx="1439251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ž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áci 8.B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716689" y="3865993"/>
            <a:ext cx="1439251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celkem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002236" y="3303789"/>
                <a:ext cx="65076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2236" y="3303789"/>
                <a:ext cx="6507676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000748" y="3865993"/>
                <a:ext cx="633819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····61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0748" y="3865993"/>
                <a:ext cx="6338192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aoblený obdélník 27"/>
          <p:cNvSpPr/>
          <p:nvPr/>
        </p:nvSpPr>
        <p:spPr>
          <a:xfrm>
            <a:off x="534378" y="5271404"/>
            <a:ext cx="7804562" cy="94762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583710" y="4725144"/>
            <a:ext cx="3672408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Sestavíme rovnici: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1037999" y="5437675"/>
                <a:ext cx="295319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=61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7999" y="5437675"/>
                <a:ext cx="2953195" cy="5209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8" name="Picture 2" descr="C:\Users\spravce\AppData\Local\Microsoft\Windows\Temporary Internet Files\Content.IE5\D1R1SU0N\MC900432485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895850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1258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24" grpId="0"/>
      <p:bldP spid="20" grpId="0"/>
      <p:bldP spid="21" grpId="0"/>
      <p:bldP spid="26" grpId="0"/>
      <p:bldP spid="27" grpId="0"/>
      <p:bldP spid="29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958" y="116632"/>
            <a:ext cx="8960648" cy="655272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22097" y="2726124"/>
            <a:ext cx="8220328" cy="93610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2140" y="3842550"/>
            <a:ext cx="8200284" cy="180145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513627" y="2942148"/>
            <a:ext cx="8128797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Zkouška se provádí jako ověření textu slovní úlohy.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699088" y="3979047"/>
            <a:ext cx="1439251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ž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áci 8.A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1872058" y="3979047"/>
                <a:ext cx="620960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·32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2058" y="3979047"/>
                <a:ext cx="6209602" cy="5209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ástupný symbol pro obsah 2"/>
          <p:cNvSpPr>
            <a:spLocks noGrp="1"/>
          </p:cNvSpPr>
          <p:nvPr/>
        </p:nvSpPr>
        <p:spPr>
          <a:xfrm>
            <a:off x="699088" y="4560891"/>
            <a:ext cx="1439251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ž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áci 8.B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699088" y="5123095"/>
            <a:ext cx="1439251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celkem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1832928" y="4560891"/>
                <a:ext cx="624873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·62−3=29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2928" y="4560891"/>
                <a:ext cx="6248732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1872058" y="5081796"/>
                <a:ext cx="620960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··32+29=61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2058" y="5081796"/>
                <a:ext cx="6209602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442141" y="5786523"/>
            <a:ext cx="8204743" cy="75238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513627" y="5957812"/>
            <a:ext cx="5803281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V 8.A je 32 žáků a v 8.B je 29 žáků.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22097" y="313503"/>
            <a:ext cx="8224787" cy="223747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1313610" y="507958"/>
                <a:ext cx="295319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=61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3610" y="507958"/>
                <a:ext cx="2953195" cy="5209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1954227" y="1027151"/>
                <a:ext cx="231257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−3=61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4227" y="1027151"/>
                <a:ext cx="2312578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593132" y="1535355"/>
                <a:ext cx="163386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=64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3132" y="1535355"/>
                <a:ext cx="1633861" cy="52090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2790207" y="2030067"/>
                <a:ext cx="133214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0207" y="2030067"/>
                <a:ext cx="1332149" cy="52090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005972" y="1041006"/>
                <a:ext cx="119650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6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3</m:t>
                    </m:r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05972" y="1041006"/>
                <a:ext cx="1196504" cy="520905"/>
              </a:xfrm>
              <a:prstGeom prst="rect">
                <a:avLst/>
              </a:prstGeom>
              <a:blipFill rotWithShape="1">
                <a:blip r:embed="rId9"/>
                <a:stretch>
                  <a:fillRect l="-4592" t="-16471" b="-305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3978340" y="1504307"/>
                <a:ext cx="119650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6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: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2</m:t>
                    </m:r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8340" y="1504307"/>
                <a:ext cx="1196504" cy="520905"/>
              </a:xfrm>
              <a:prstGeom prst="rect">
                <a:avLst/>
              </a:prstGeom>
              <a:blipFill rotWithShape="1">
                <a:blip r:embed="rId10"/>
                <a:stretch>
                  <a:fillRect l="-5102" t="-16471" b="-305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spravce\AppData\Local\Microsoft\Windows\Temporary Internet Files\Content.IE5\HGW68T4R\MC900438000[9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838" y="9779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18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5" grpId="0"/>
      <p:bldP spid="28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134" y="-13692"/>
            <a:ext cx="9032942" cy="148478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03606" y="1916833"/>
            <a:ext cx="8424936" cy="449453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1560" y="2132855"/>
            <a:ext cx="7560840" cy="247648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11366" y="116632"/>
            <a:ext cx="8892479" cy="12241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Př. 2) Za čokoládu, mléko a sýr jsme zaplatili 28,60 Kč. Mléko bylo dvakrát dražší než sýr a čokoláda o 1,60 Kč dražší než mléko. Určete cenu zakoupených potravin.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0900" y="1489393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724095" y="2196517"/>
            <a:ext cx="188893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ena sýra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2343686" y="2225505"/>
                <a:ext cx="359646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························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𝐾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č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3686" y="2225505"/>
                <a:ext cx="3596466" cy="5209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724095" y="2704706"/>
            <a:ext cx="188893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ena mléka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735366" y="3215544"/>
            <a:ext cx="2464996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ena čokolády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602682" y="2725611"/>
                <a:ext cx="369751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·····················2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2682" y="2725611"/>
                <a:ext cx="3697510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768980" y="3842399"/>
                <a:ext cx="381924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28,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0  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8980" y="3842399"/>
                <a:ext cx="3819243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659750" y="5211167"/>
            <a:ext cx="7512649" cy="88213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693535" y="4666733"/>
            <a:ext cx="3672408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Sestavíme rovnici: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1053141" y="5368587"/>
                <a:ext cx="495901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+1,6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=28,6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3141" y="5368587"/>
                <a:ext cx="4959019" cy="5209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ástupný symbol pro obsah 2"/>
          <p:cNvSpPr>
            <a:spLocks noGrp="1"/>
          </p:cNvSpPr>
          <p:nvPr/>
        </p:nvSpPr>
        <p:spPr>
          <a:xfrm>
            <a:off x="772203" y="3796938"/>
            <a:ext cx="2240156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celková cena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859006" y="3276033"/>
                <a:ext cx="444929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+1,6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9006" y="3276033"/>
                <a:ext cx="4449298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772203" y="3866455"/>
            <a:ext cx="7184173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C:\Users\spravce\AppData\Local\Microsoft\Windows\Temporary Internet Files\Content.IE5\HGW68T4R\MC900438000[9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538" y="20193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0270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645" y="116632"/>
            <a:ext cx="8960648" cy="674136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66499" y="149424"/>
            <a:ext cx="8490939" cy="291953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55804" y="6021288"/>
            <a:ext cx="8490939" cy="76143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343883" y="6152211"/>
            <a:ext cx="8116549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Čokoláda stála 12,40 Kč, mléko 10,80 Kč a sýr 5,40 Kč.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611559" y="260648"/>
                <a:ext cx="561413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+1,6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=28,6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59" y="260648"/>
                <a:ext cx="5614130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899592" y="750911"/>
                <a:ext cx="470346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+1,6=28,6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750911"/>
                <a:ext cx="4703465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2339752" y="1308515"/>
                <a:ext cx="309634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+1,6=28,6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1308515"/>
                <a:ext cx="3096344" cy="5209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3251324" y="1829420"/>
                <a:ext cx="196530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=27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1324" y="1829420"/>
                <a:ext cx="1965300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3418624" y="2350324"/>
                <a:ext cx="196530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=5,4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8624" y="2350324"/>
                <a:ext cx="1965300" cy="52090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5355076" y="1292107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−1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,6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5076" y="1292107"/>
                <a:ext cx="1584176" cy="520905"/>
              </a:xfrm>
              <a:prstGeom prst="rect">
                <a:avLst/>
              </a:prstGeom>
              <a:blipFill rotWithShape="1">
                <a:blip r:embed="rId8"/>
                <a:stretch>
                  <a:fillRect l="-4231" t="-18824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5333620" y="1829420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:5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3620" y="1829420"/>
                <a:ext cx="1584176" cy="520905"/>
              </a:xfrm>
              <a:prstGeom prst="rect">
                <a:avLst/>
              </a:prstGeom>
              <a:blipFill rotWithShape="1">
                <a:blip r:embed="rId9"/>
                <a:stretch>
                  <a:fillRect l="-4231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aoblený obdélník 28"/>
          <p:cNvSpPr/>
          <p:nvPr/>
        </p:nvSpPr>
        <p:spPr>
          <a:xfrm>
            <a:off x="245926" y="3244295"/>
            <a:ext cx="8511512" cy="247648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358461" y="3307957"/>
            <a:ext cx="188893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ena sýra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1978051" y="3336945"/>
                <a:ext cx="666869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·················································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5,40  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𝐾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č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8051" y="3336945"/>
                <a:ext cx="6668691" cy="5209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ástupný symbol pro obsah 2"/>
          <p:cNvSpPr>
            <a:spLocks noGrp="1"/>
          </p:cNvSpPr>
          <p:nvPr/>
        </p:nvSpPr>
        <p:spPr>
          <a:xfrm>
            <a:off x="358461" y="3816146"/>
            <a:ext cx="1888932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ena mléka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369732" y="4326984"/>
            <a:ext cx="2464996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ena čokolády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2237047" y="3837051"/>
                <a:ext cx="640969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·5,40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č=10,80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7047" y="3837051"/>
                <a:ext cx="6409695" cy="52090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2403346" y="4953839"/>
                <a:ext cx="624339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28,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0  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3346" y="4953839"/>
                <a:ext cx="6243397" cy="52090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ástupný symbol pro obsah 2"/>
          <p:cNvSpPr>
            <a:spLocks noGrp="1"/>
          </p:cNvSpPr>
          <p:nvPr/>
        </p:nvSpPr>
        <p:spPr>
          <a:xfrm>
            <a:off x="406569" y="4908378"/>
            <a:ext cx="2240156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celková cena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2493371" y="4387473"/>
                <a:ext cx="615337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·5,40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+1,6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č=12,40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3371" y="4387473"/>
                <a:ext cx="6153371" cy="52090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>
            <a:off x="483879" y="4914033"/>
            <a:ext cx="803560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C:\Users\spravce\AppData\Local\Microsoft\Windows\Temporary Internet Files\Content.IE5\0BASIBLT\MC900440446[5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8572" y="661413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201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1134" y="1882164"/>
            <a:ext cx="9032942" cy="497583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99879" y="5525652"/>
            <a:ext cx="8803965" cy="110779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78776" y="4199704"/>
            <a:ext cx="8825068" cy="132594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41134" y="-13693"/>
            <a:ext cx="9032942" cy="1853589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1134" y="2452116"/>
            <a:ext cx="9032942" cy="169696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111365" y="116632"/>
                <a:ext cx="8892479" cy="17232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3) </a:t>
                </a:r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Obvod rovnoramenného lichoběžníku je 24 cm. Základna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</m:oMath>
                </a14:m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je o 2 cm delší než základna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</m:oMath>
                </a14:m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rameno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𝑏</m:t>
                    </m:r>
                  </m:oMath>
                </a14:m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je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 </a:t>
                </a:r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 cm kratší než základna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</m:oMath>
                </a14:m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Určete délky jednotlivých stran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lichoběžníků.</a:t>
                </a:r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365" y="116632"/>
                <a:ext cx="8892479" cy="1723264"/>
              </a:xfrm>
              <a:prstGeom prst="rect">
                <a:avLst/>
              </a:prstGeom>
              <a:blipFill rotWithShape="1">
                <a:blip r:embed="rId2"/>
                <a:stretch>
                  <a:fillRect l="-1165" t="-3180" r="-1302" b="-60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176587" y="1955619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73224" y="2570109"/>
            <a:ext cx="3058616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délka základny c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2629845" y="2586658"/>
                <a:ext cx="619366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····················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·····························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9845" y="2586658"/>
                <a:ext cx="6193661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73224" y="3078298"/>
            <a:ext cx="3058616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élka základny 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84494" y="3589136"/>
            <a:ext cx="4158703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élka strany b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629845" y="3078298"/>
                <a:ext cx="637399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+2)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9845" y="3078298"/>
                <a:ext cx="6373999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408839" y="4875678"/>
                <a:ext cx="541466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24 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8839" y="4875678"/>
                <a:ext cx="5414668" cy="5209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ástupný symbol pro obsah 2"/>
          <p:cNvSpPr>
            <a:spLocks noGrp="1"/>
          </p:cNvSpPr>
          <p:nvPr/>
        </p:nvSpPr>
        <p:spPr>
          <a:xfrm>
            <a:off x="352516" y="5601515"/>
            <a:ext cx="3672408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Sestavíme rovnici: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95085" y="4875678"/>
            <a:ext cx="3113754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bvod lichoběžníku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188720" y="3577690"/>
                <a:ext cx="712760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</m:t>
                      </m:r>
                      <m:r>
                        <a:rPr lang="cs-CZ" sz="280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 </m:t>
                      </m:r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d>
                        <m:dPr>
                          <m:ctrlP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−3)</m:t>
                      </m:r>
                      <m:r>
                        <a:rPr lang="en-US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+2−3</m:t>
                          </m:r>
                        </m:e>
                      </m:d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800" spc="-15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8720" y="3577690"/>
                <a:ext cx="7127603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ástupný symbol pro obsah 2"/>
          <p:cNvSpPr>
            <a:spLocks noGrp="1"/>
          </p:cNvSpPr>
          <p:nvPr/>
        </p:nvSpPr>
        <p:spPr>
          <a:xfrm>
            <a:off x="252837" y="4322699"/>
            <a:ext cx="3113754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bvod lichoběžníku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131840" y="4348909"/>
                <a:ext cx="569166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</m:t>
                      </m:r>
                      <m:r>
                        <a:rPr lang="cs-CZ" sz="2800" i="1" spc="-19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</m:t>
                      </m:r>
                      <m:r>
                        <a:rPr lang="cs-CZ" sz="280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800" b="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800" b="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+(</m:t>
                      </m:r>
                      <m:r>
                        <a:rPr lang="cs-CZ" sz="2800" b="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+2)</m:t>
                      </m:r>
                    </m:oMath>
                  </m:oMathPara>
                </a14:m>
                <a:endParaRPr lang="cs-CZ" sz="2800" spc="-19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4348909"/>
                <a:ext cx="5691667" cy="52090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ový popisek 18"/>
              <p:cNvSpPr/>
              <p:nvPr/>
            </p:nvSpPr>
            <p:spPr>
              <a:xfrm>
                <a:off x="1851962" y="5230225"/>
                <a:ext cx="6663264" cy="1041546"/>
              </a:xfrm>
              <a:prstGeom prst="wedgeRectCallout">
                <a:avLst>
                  <a:gd name="adj1" fmla="val 23863"/>
                  <a:gd name="adj2" fmla="val -77355"/>
                </a:avLst>
              </a:prstGeom>
            </p:spPr>
            <p:style>
              <a:lnRef idx="0">
                <a:schemeClr val="accent4"/>
              </a:lnRef>
              <a:fillRef idx="3">
                <a:schemeClr val="accent4"/>
              </a:fillRef>
              <a:effectRef idx="3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Obvod rovnoramenného lichoběžníku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𝑜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𝑏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𝑏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Obdélníkový popise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1962" y="5230225"/>
                <a:ext cx="6663264" cy="1041546"/>
              </a:xfrm>
              <a:prstGeom prst="wedgeRectCallout">
                <a:avLst>
                  <a:gd name="adj1" fmla="val 23863"/>
                  <a:gd name="adj2" fmla="val -77355"/>
                </a:avLst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384430" y="6011319"/>
                <a:ext cx="829202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800" b="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pc="-19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800" b="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+(</m:t>
                      </m:r>
                      <m:r>
                        <a:rPr lang="cs-CZ" sz="2800" b="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pc="-19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+2)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=24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430" y="6011319"/>
                <a:ext cx="8292026" cy="5209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BL96J1IA\MC900440424[4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98250"/>
            <a:ext cx="1594585" cy="1314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79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6" grpId="0"/>
      <p:bldP spid="17" grpId="0"/>
      <p:bldP spid="20" grpId="0"/>
      <p:bldP spid="21" grpId="0"/>
      <p:bldP spid="19" grpId="0" animBg="1"/>
      <p:bldP spid="19" grpId="1" animBg="1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1645" y="116632"/>
            <a:ext cx="8960648" cy="674136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66499" y="332656"/>
            <a:ext cx="8490939" cy="245315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9465" y="5500466"/>
            <a:ext cx="8490939" cy="116889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42998" y="5616895"/>
            <a:ext cx="8414440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Délka strany základny c je 6 cm, délka základny a 8 cm a délka ramena b je 5 cm. 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804119" y="428142"/>
                <a:ext cx="642979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9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 spc="-19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800" i="1" spc="-19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 spc="-19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i="1" spc="-19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800" i="1" spc="-19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800" i="1" spc="-19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 spc="-19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i="1" spc="-19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800" i="1" spc="-19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+(</m:t>
                      </m:r>
                      <m:r>
                        <a:rPr lang="cs-CZ" sz="2800" i="1" spc="-19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 spc="-19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+2)</m:t>
                      </m:r>
                      <m:r>
                        <a:rPr lang="cs-CZ" sz="280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=24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4119" y="428142"/>
                <a:ext cx="6429798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362322" y="946710"/>
                <a:ext cx="625509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+2=24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2322" y="946710"/>
                <a:ext cx="6255098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926333" y="1405301"/>
                <a:ext cx="182165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=24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333" y="1405301"/>
                <a:ext cx="1821653" cy="5209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5159170" y="1921507"/>
                <a:ext cx="196530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9170" y="1921507"/>
                <a:ext cx="1965300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6720644" y="1405300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:4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0644" y="1405300"/>
                <a:ext cx="1584176" cy="520905"/>
              </a:xfrm>
              <a:prstGeom prst="rect">
                <a:avLst/>
              </a:prstGeom>
              <a:blipFill rotWithShape="1">
                <a:blip r:embed="rId7"/>
                <a:stretch>
                  <a:fillRect l="-4231" t="-18824" b="-3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 24"/>
          <p:cNvSpPr/>
          <p:nvPr/>
        </p:nvSpPr>
        <p:spPr>
          <a:xfrm>
            <a:off x="205258" y="2851755"/>
            <a:ext cx="8687425" cy="252146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343883" y="2953199"/>
            <a:ext cx="3058616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délka základny c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900505" y="2969748"/>
                <a:ext cx="597816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·············································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6  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0505" y="2969748"/>
                <a:ext cx="5978166" cy="52090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ástupný symbol pro obsah 2"/>
          <p:cNvSpPr>
            <a:spLocks noGrp="1"/>
          </p:cNvSpPr>
          <p:nvPr/>
        </p:nvSpPr>
        <p:spPr>
          <a:xfrm>
            <a:off x="343883" y="3461388"/>
            <a:ext cx="3058616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élka základny 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355153" y="3972226"/>
            <a:ext cx="4158703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d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élka strany b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2900504" y="3461388"/>
                <a:ext cx="597816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6+2=8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0504" y="3461388"/>
                <a:ext cx="5978167" cy="5209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2649081" y="3972226"/>
                <a:ext cx="6243602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······································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6−1=5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9081" y="3972226"/>
                <a:ext cx="6243602" cy="5209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ástupný symbol pro obsah 2"/>
          <p:cNvSpPr>
            <a:spLocks noGrp="1"/>
          </p:cNvSpPr>
          <p:nvPr/>
        </p:nvSpPr>
        <p:spPr>
          <a:xfrm>
            <a:off x="342998" y="4679954"/>
            <a:ext cx="3113754" cy="409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bvod lichoběžníku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3275856" y="4679954"/>
                <a:ext cx="571643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···············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+5+5+8=24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4679954"/>
                <a:ext cx="5716437" cy="52090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33"/>
          <p:cNvCxnSpPr/>
          <p:nvPr/>
        </p:nvCxnSpPr>
        <p:spPr>
          <a:xfrm>
            <a:off x="496053" y="4609821"/>
            <a:ext cx="803560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spravce\AppData\Local\Microsoft\Windows\Temporary Internet Files\Content.IE5\D1R1SU0N\MC90043800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138" y="1385888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1476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2" grpId="0"/>
      <p:bldP spid="14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409" y="980729"/>
            <a:ext cx="8928992" cy="558848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11736" y="1221315"/>
            <a:ext cx="8584339" cy="107060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5088" y="2561587"/>
            <a:ext cx="8609307" cy="147244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88841" y="4408974"/>
            <a:ext cx="8661476" cy="180009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409" y="98068"/>
            <a:ext cx="8923543" cy="75407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33966" y="210283"/>
            <a:ext cx="8248216" cy="4975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pro samostatné procvičení: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69023" y="1280709"/>
            <a:ext cx="8278132" cy="8697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Přičteme-li k neznámému číslu jeho čtvrtinu, dostaneme 210. Určete neznámé číslo.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59934" y="2634858"/>
            <a:ext cx="8411074" cy="11995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Pavel utratil na pouti během tří dnů 315 Kč tak, že každý následující den svoji útratu zdvojnásobil. Kolik korun utratil první den?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16598" y="4613937"/>
            <a:ext cx="8401967" cy="16601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Průměrný věk tří dcer 12 let. První je dvakrát starší než druhá a ta je o 4 roky starší než třetí. Kolik let je nejstarší z nich?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HGW68T4R\MC900440450[8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199" y="84139"/>
            <a:ext cx="1574956" cy="118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349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409" y="980729"/>
            <a:ext cx="8928992" cy="558848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11736" y="1221315"/>
            <a:ext cx="8584339" cy="107060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5088" y="2420888"/>
            <a:ext cx="8609307" cy="184738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88841" y="4408974"/>
            <a:ext cx="8661476" cy="180009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409" y="98068"/>
            <a:ext cx="8923543" cy="75407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33966" y="210283"/>
            <a:ext cx="8248216" cy="4975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pro samostatné procvičení: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69023" y="1280709"/>
            <a:ext cx="8278132" cy="8697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Součet dvou po sobě jdoucích přirozených čísel a jejich trojnásobků je 92. Určete tato čísla.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59934" y="2494159"/>
            <a:ext cx="8411074" cy="11995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</a:t>
            </a:r>
            <a:r>
              <a:rPr lang="cs-CZ" sz="2800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 kalendář, lepidlo a dvě plnící pera jsme zaplatili 196 Kč. Kalendář byl čtyřikrát dražší než lepidlo a plnící pero bylo o 19 Kč levnější než kalendář. Stačila by nám na nákup kalendáře a lepidla jedna stokoruna?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16598" y="4613937"/>
            <a:ext cx="8401967" cy="16601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Romana snědla za 8 dní všech 44 bonbónů a to tak, že si každý následující den vzala o jeden bonbón méně. Kolik bonbónů ji zbylo poslední den?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1" name="Picture 3" descr="C:\Users\spravce\AppData\Local\Microsoft\Windows\Temporary Internet Files\Content.IE5\HGW68T4R\MC900440450[8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800" y="43410"/>
            <a:ext cx="1638355" cy="123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531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409" y="980729"/>
            <a:ext cx="8928992" cy="558848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26609" y="1221315"/>
            <a:ext cx="8609306" cy="70776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6608" y="2002353"/>
            <a:ext cx="8609307" cy="67304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6608" y="3599462"/>
            <a:ext cx="8609307" cy="7482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409" y="98068"/>
            <a:ext cx="8923543" cy="75407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33966" y="210283"/>
            <a:ext cx="8248216" cy="4975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Výsledky: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40688" y="1280709"/>
            <a:ext cx="6895265" cy="47590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1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Neznámé číslo je 168.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40688" y="2058112"/>
            <a:ext cx="4549212" cy="5997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800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První den utratil 45 Kč.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40688" y="3737947"/>
            <a:ext cx="8401967" cy="47124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4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Čísla jsou 11 a 12.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26608" y="2785547"/>
            <a:ext cx="8609307" cy="67304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53010" y="2819331"/>
            <a:ext cx="4549212" cy="5997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</a:t>
            </a:r>
            <a:r>
              <a:rPr lang="cs-CZ" sz="2800" spc="-19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Nejstarší dceři je 20 let.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38930" y="4450766"/>
            <a:ext cx="8609307" cy="7482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53010" y="4589251"/>
            <a:ext cx="8401967" cy="47124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Ano, cena je 90 Kč.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38930" y="5378747"/>
            <a:ext cx="8609307" cy="7482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353010" y="5517232"/>
            <a:ext cx="8401967" cy="47124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Poslední den jí zbyly 2 Kč. 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BL96J1IA\MC9004324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952" y="1032390"/>
            <a:ext cx="2185487" cy="2384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7895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2" grpId="0"/>
      <p:bldP spid="14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1102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4697" y="1228287"/>
            <a:ext cx="8821798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1666</TotalTime>
  <Words>1035</Words>
  <Application>Microsoft Office PowerPoint</Application>
  <PresentationFormat>Předvádění na obrazovce (4:3)</PresentationFormat>
  <Paragraphs>129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223</cp:revision>
  <dcterms:created xsi:type="dcterms:W3CDTF">2012-10-07T18:47:53Z</dcterms:created>
  <dcterms:modified xsi:type="dcterms:W3CDTF">2013-03-24T13:47:04Z</dcterms:modified>
</cp:coreProperties>
</file>