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81" r:id="rId4"/>
    <p:sldId id="298" r:id="rId5"/>
    <p:sldId id="299" r:id="rId6"/>
    <p:sldId id="303" r:id="rId7"/>
    <p:sldId id="309" r:id="rId8"/>
    <p:sldId id="306" r:id="rId9"/>
    <p:sldId id="307" r:id="rId10"/>
    <p:sldId id="308" r:id="rId11"/>
    <p:sldId id="310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70" autoAdjust="0"/>
    <p:restoredTop sz="94660"/>
  </p:normalViewPr>
  <p:slideViewPr>
    <p:cSldViewPr>
      <p:cViewPr>
        <p:scale>
          <a:sx n="60" d="100"/>
          <a:sy n="60" d="100"/>
        </p:scale>
        <p:origin x="-1382" y="-96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39.png"/><Relationship Id="rId10" Type="http://schemas.openxmlformats.org/officeDocument/2006/relationships/image" Target="../media/image5.wmf"/><Relationship Id="rId4" Type="http://schemas.openxmlformats.org/officeDocument/2006/relationships/image" Target="../media/image6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13" Type="http://schemas.openxmlformats.org/officeDocument/2006/relationships/image" Target="../media/image52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11" Type="http://schemas.openxmlformats.org/officeDocument/2006/relationships/image" Target="../media/image50.png"/><Relationship Id="rId5" Type="http://schemas.openxmlformats.org/officeDocument/2006/relationships/image" Target="../media/image44.png"/><Relationship Id="rId10" Type="http://schemas.openxmlformats.org/officeDocument/2006/relationships/image" Target="../media/image49.png"/><Relationship Id="rId4" Type="http://schemas.openxmlformats.org/officeDocument/2006/relationships/image" Target="../media/image43.png"/><Relationship Id="rId9" Type="http://schemas.openxmlformats.org/officeDocument/2006/relationships/image" Target="../media/image48.png"/><Relationship Id="rId1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10" Type="http://schemas.openxmlformats.org/officeDocument/2006/relationships/image" Target="../media/image7.wmf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openxmlformats.org/officeDocument/2006/relationships/image" Target="../media/image6.wmf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47677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35969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4708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4082" y="4604191"/>
            <a:ext cx="736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4082" y="3038485"/>
            <a:ext cx="76322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VY_32_INOVACE_03_12_M8_Hanak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0277" y="2552432"/>
            <a:ext cx="4598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98118" y="3561705"/>
            <a:ext cx="41294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Lineární rovnice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704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2" name="Obdélník 11"/>
          <p:cNvSpPr/>
          <p:nvPr/>
        </p:nvSpPr>
        <p:spPr>
          <a:xfrm>
            <a:off x="674082" y="4072225"/>
            <a:ext cx="818290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Slovní úlohy 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na procenta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1178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3173" y="332656"/>
            <a:ext cx="8609307" cy="6408712"/>
          </a:xfrm>
          <a:prstGeom prst="roundRect">
            <a:avLst>
              <a:gd name="adj" fmla="val 9884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203848" y="274721"/>
            <a:ext cx="273630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39552" y="1126376"/>
            <a:ext cx="8064896" cy="206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této hodině si ukážeme slovní úlohy, ve  kterých se bude budou vyskytovat procenta. Řešení těchto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slovních úloh provedeme pomocí lineárních rovnic. V první části jsou řešené určité typy úloh. V další části jsou příklady na samostatné procvičení.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9565" y="919450"/>
            <a:ext cx="8928992" cy="582191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39141" y="1062253"/>
            <a:ext cx="8584339" cy="955273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56169" y="2017526"/>
            <a:ext cx="8609307" cy="1272823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39141" y="3290349"/>
            <a:ext cx="8661476" cy="91571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42365" y="4206059"/>
            <a:ext cx="8661476" cy="159513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42365" y="5801193"/>
            <a:ext cx="8661476" cy="78519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107505" y="154941"/>
            <a:ext cx="8793112" cy="609763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4">
                  <a:lumMod val="75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60000"/>
                  <a:lumOff val="40000"/>
                </a:schemeClr>
              </a:gs>
              <a:gs pos="53000">
                <a:schemeClr val="accent6">
                  <a:lumMod val="60000"/>
                  <a:lumOff val="4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202061" y="267156"/>
            <a:ext cx="8248216" cy="49754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Při řešení slovních úloh rovnicemi postupujeme takto: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96428" y="1121647"/>
            <a:ext cx="8278132" cy="8697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1. Nejdříve si pozorně přečteme text úlohy a zapíšeme, co je dáno a co máme vypočítat.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61015" y="2090797"/>
            <a:ext cx="8059104" cy="53224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2. Označíme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neznámou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a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podmínky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úlohy vyjádříme pomocí této neznámé. Vyhledáme výrazy, které se sobě rovnají a sestavíme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rovnici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376861" y="3290349"/>
            <a:ext cx="8059104" cy="78778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3. Sestavenou rovnici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vyřešíme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a provedeme zkoušku správnosti řešení rovnice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370121" y="5866246"/>
            <a:ext cx="8401967" cy="48850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5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Získaný výsledek zapíšeme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slovní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odpovědí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370122" y="4206060"/>
            <a:ext cx="8401967" cy="166018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4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O správnosti sestavení rovnice se přesvědčíme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zkouškou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slovní úlohy tak, že dosadíme získanou hodnotu přímo do textu úlohy. Zjistíme, zda vypočítaná hodnota neznáme vyhovuje podmínkám úlohy.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BL96J1IA\MC90043799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3770" y="5360170"/>
            <a:ext cx="1286966" cy="1226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132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  <p:bldP spid="10" grpId="0"/>
      <p:bldP spid="11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1134" y="-13692"/>
            <a:ext cx="9032942" cy="1484784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0900" y="1916833"/>
            <a:ext cx="8577642" cy="449453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69512" y="2132854"/>
            <a:ext cx="7795257" cy="2664297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11367" y="116632"/>
            <a:ext cx="8517176" cy="12241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Př. </a:t>
            </a: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1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 Ve třídě je polovina atletů, 10</a:t>
            </a:r>
            <a:r>
              <a:rPr lang="en-US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%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gymnastů, </a:t>
            </a:r>
            <a:b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5</a:t>
            </a:r>
            <a:r>
              <a:rPr lang="en-US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%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cyklistů a 7 žáků neprovozuje žádný z těchto </a:t>
            </a:r>
            <a:b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sportů. Kolik žáků chodí do třídy? 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50900" y="1489393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87504" y="2634542"/>
            <a:ext cx="2623769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očet atletů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2508896" y="2635309"/>
                <a:ext cx="5565471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······························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:2=0,5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8896" y="2635309"/>
                <a:ext cx="5565471" cy="52090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ástupný symbol pro obsah 2"/>
          <p:cNvSpPr>
            <a:spLocks noGrp="1"/>
          </p:cNvSpPr>
          <p:nvPr/>
        </p:nvSpPr>
        <p:spPr>
          <a:xfrm>
            <a:off x="487504" y="3135415"/>
            <a:ext cx="2983809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počet gymnastů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502018" y="3638221"/>
            <a:ext cx="3822239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očet cyklistů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2858295" y="3135415"/>
                <a:ext cx="5306474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······································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0,1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58295" y="3135415"/>
                <a:ext cx="5306474" cy="52090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3308683" y="4117309"/>
                <a:ext cx="5289300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7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8683" y="4117309"/>
                <a:ext cx="5289300" cy="52090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Zaoblený obdélník 13"/>
          <p:cNvSpPr/>
          <p:nvPr/>
        </p:nvSpPr>
        <p:spPr>
          <a:xfrm>
            <a:off x="369512" y="5368587"/>
            <a:ext cx="7802887" cy="796717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693535" y="4797151"/>
            <a:ext cx="3672408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Sestavíme rovnici: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693535" y="5506492"/>
                <a:ext cx="6902801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=0,5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+0,1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+0,05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+7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535" y="5506492"/>
                <a:ext cx="6902801" cy="52090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Zástupný symbol pro obsah 2"/>
          <p:cNvSpPr>
            <a:spLocks noGrp="1"/>
          </p:cNvSpPr>
          <p:nvPr/>
        </p:nvSpPr>
        <p:spPr>
          <a:xfrm>
            <a:off x="487504" y="2154601"/>
            <a:ext cx="3670053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c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elkový počet žáků 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2819443" y="3646031"/>
                <a:ext cx="5254923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0,05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x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9443" y="3646031"/>
                <a:ext cx="5254923" cy="52090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Zástupný symbol pro obsah 2"/>
          <p:cNvSpPr>
            <a:spLocks noGrp="1"/>
          </p:cNvSpPr>
          <p:nvPr/>
        </p:nvSpPr>
        <p:spPr>
          <a:xfrm>
            <a:off x="502017" y="4095184"/>
            <a:ext cx="3822239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očet nesportovců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3308683" y="2154601"/>
                <a:ext cx="4647693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·······························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8683" y="2154601"/>
                <a:ext cx="4647693" cy="52090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20"/>
          <p:cNvCxnSpPr/>
          <p:nvPr/>
        </p:nvCxnSpPr>
        <p:spPr>
          <a:xfrm flipV="1">
            <a:off x="598144" y="2655407"/>
            <a:ext cx="7118825" cy="401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Obdélníkový popisek 23"/>
              <p:cNvSpPr/>
              <p:nvPr/>
            </p:nvSpPr>
            <p:spPr>
              <a:xfrm>
                <a:off x="3308683" y="3843123"/>
                <a:ext cx="5220749" cy="814039"/>
              </a:xfrm>
              <a:prstGeom prst="wedgeRectCallout">
                <a:avLst>
                  <a:gd name="adj1" fmla="val 28504"/>
                  <a:gd name="adj2" fmla="val -80737"/>
                </a:avLst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𝟏𝟎</m:t>
                    </m:r>
                    <m:r>
                      <a:rPr lang="en-US" sz="2800" b="1" i="1" dirty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en-US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%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</a:rPr>
                  <a:t> z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𝒙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</a:rPr>
                  <a:t>  zapíšeme jako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𝟎</m:t>
                    </m:r>
                    <m:r>
                      <a:rPr lang="cs-CZ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,</m:t>
                    </m:r>
                    <m:r>
                      <a:rPr lang="cs-CZ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𝟏</m:t>
                    </m:r>
                    <m:r>
                      <a:rPr lang="cs-CZ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𝒙</m:t>
                    </m:r>
                  </m:oMath>
                </a14:m>
                <a:endParaRPr lang="cs-CZ" sz="2800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24" name="Obdélníkový popise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8683" y="3843123"/>
                <a:ext cx="5220749" cy="814039"/>
              </a:xfrm>
              <a:prstGeom prst="wedgeRectCallout">
                <a:avLst>
                  <a:gd name="adj1" fmla="val 28504"/>
                  <a:gd name="adj2" fmla="val -80737"/>
                </a:avLst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Obdélníkový popisek 24"/>
              <p:cNvSpPr/>
              <p:nvPr/>
            </p:nvSpPr>
            <p:spPr>
              <a:xfrm>
                <a:off x="3111273" y="4377761"/>
                <a:ext cx="5220749" cy="814039"/>
              </a:xfrm>
              <a:prstGeom prst="wedgeRectCallout">
                <a:avLst>
                  <a:gd name="adj1" fmla="val 28504"/>
                  <a:gd name="adj2" fmla="val -80737"/>
                </a:avLst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𝟓</m:t>
                    </m:r>
                    <m:r>
                      <a:rPr lang="en-US" sz="2800" b="1" i="1" dirty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en-US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%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</a:rPr>
                  <a:t> z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𝒙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</a:rPr>
                  <a:t>  zapíšeme jako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𝟎</m:t>
                    </m:r>
                    <m:r>
                      <a:rPr lang="cs-CZ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,</m:t>
                    </m:r>
                    <m:r>
                      <a:rPr lang="cs-CZ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𝟎𝟓</m:t>
                    </m:r>
                    <m:r>
                      <a:rPr lang="cs-CZ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𝒙</m:t>
                    </m:r>
                  </m:oMath>
                </a14:m>
                <a:endParaRPr lang="cs-CZ" sz="2800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25" name="Obdélníkový popisek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11273" y="4377761"/>
                <a:ext cx="5220749" cy="814039"/>
              </a:xfrm>
              <a:prstGeom prst="wedgeRectCallout">
                <a:avLst>
                  <a:gd name="adj1" fmla="val 28504"/>
                  <a:gd name="adj2" fmla="val -80737"/>
                </a:avLst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0BASIBLT\MC900440424[4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2195" y="918429"/>
            <a:ext cx="1762313" cy="1453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7762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17" grpId="0"/>
      <p:bldP spid="18" grpId="0"/>
      <p:bldP spid="19" grpId="0"/>
      <p:bldP spid="20" grpId="0"/>
      <p:bldP spid="24" grpId="0" animBg="1"/>
      <p:bldP spid="24" grpId="1" animBg="1"/>
      <p:bldP spid="25" grpId="0" animBg="1"/>
      <p:bldP spid="25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1645" y="116632"/>
            <a:ext cx="8960648" cy="674136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66499" y="149424"/>
            <a:ext cx="8490939" cy="248748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55804" y="5800581"/>
            <a:ext cx="8601634" cy="76143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366380" y="5947309"/>
            <a:ext cx="8116549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Do třídy chodí 20 žáků.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1286239" y="787031"/>
                <a:ext cx="348357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=0,65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+7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6239" y="787031"/>
                <a:ext cx="3483576" cy="52090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611560" y="1294242"/>
                <a:ext cx="3096344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0,35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=7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1294242"/>
                <a:ext cx="3096344" cy="52090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1254397" y="1829086"/>
                <a:ext cx="1965300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=20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4397" y="1829086"/>
                <a:ext cx="1965300" cy="52090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5216624" y="821838"/>
                <a:ext cx="1737204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rgbClr val="FFFF00">
                          <a:alpha val="40000"/>
                        </a:srgbClr>
                      </a:glow>
                    </a:effectLst>
                  </a:rPr>
                  <a:t>/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rgbClr val="FFFF00">
                              <a:alpha val="40000"/>
                            </a:srgb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rgbClr val="FFFF00">
                              <a:alpha val="40000"/>
                            </a:srgbClr>
                          </a:glow>
                        </a:effectLst>
                        <a:latin typeface="Cambria Math"/>
                      </a:rPr>
                      <m:t>0,65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rgbClr val="FFFF00">
                              <a:alpha val="40000"/>
                            </a:srgbClr>
                          </a:glow>
                        </a:effectLst>
                        <a:latin typeface="Cambria Math"/>
                      </a:rPr>
                      <m:t>𝑥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rgbClr val="FFFF00">
                        <a:alpha val="40000"/>
                      </a:srgbClr>
                    </a:glow>
                  </a:effectLst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6624" y="821838"/>
                <a:ext cx="1737204" cy="520905"/>
              </a:xfrm>
              <a:prstGeom prst="rect">
                <a:avLst/>
              </a:prstGeom>
              <a:blipFill rotWithShape="1">
                <a:blip r:embed="rId6"/>
                <a:stretch>
                  <a:fillRect l="-4211" t="-18824" b="-4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5216624" y="1348739"/>
                <a:ext cx="158417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rgbClr val="FFFF00">
                          <a:alpha val="40000"/>
                        </a:srgbClr>
                      </a:glow>
                    </a:effectLst>
                  </a:rPr>
                  <a:t>/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rgbClr val="FFFF00">
                              <a:alpha val="40000"/>
                            </a:srgbClr>
                          </a:glow>
                        </a:effectLst>
                        <a:latin typeface="Cambria Math"/>
                      </a:rPr>
                      <m:t>:0,35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rgbClr val="FFFF00">
                        <a:alpha val="40000"/>
                      </a:srgbClr>
                    </a:glow>
                  </a:effectLst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6624" y="1348739"/>
                <a:ext cx="1584176" cy="520905"/>
              </a:xfrm>
              <a:prstGeom prst="rect">
                <a:avLst/>
              </a:prstGeom>
              <a:blipFill rotWithShape="1">
                <a:blip r:embed="rId7"/>
                <a:stretch>
                  <a:fillRect l="-4615" t="-18605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1286239" y="341694"/>
                <a:ext cx="6902801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=0,5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+0,1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+0,05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+7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6239" y="341694"/>
                <a:ext cx="6902801" cy="52090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Zaoblený obdélník 23"/>
          <p:cNvSpPr/>
          <p:nvPr/>
        </p:nvSpPr>
        <p:spPr>
          <a:xfrm>
            <a:off x="266499" y="2883446"/>
            <a:ext cx="8490939" cy="2664297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Zástupný symbol pro obsah 2"/>
          <p:cNvSpPr>
            <a:spLocks noGrp="1"/>
          </p:cNvSpPr>
          <p:nvPr/>
        </p:nvSpPr>
        <p:spPr>
          <a:xfrm>
            <a:off x="384491" y="3385134"/>
            <a:ext cx="2623769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očet atletů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2405883" y="3385901"/>
                <a:ext cx="6240860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························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20 :2=10 žá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ů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5883" y="3385901"/>
                <a:ext cx="6240860" cy="52090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Zástupný symbol pro obsah 2"/>
          <p:cNvSpPr>
            <a:spLocks noGrp="1"/>
          </p:cNvSpPr>
          <p:nvPr/>
        </p:nvSpPr>
        <p:spPr>
          <a:xfrm>
            <a:off x="384491" y="3886007"/>
            <a:ext cx="2983809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počet gymnastů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399005" y="4388813"/>
            <a:ext cx="3822239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očet cyklistů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2755281" y="3886007"/>
                <a:ext cx="5891461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 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0,1·20=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 žá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ci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55281" y="3886007"/>
                <a:ext cx="5891461" cy="52090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3219697" y="4852872"/>
                <a:ext cx="5410512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7žá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ů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9697" y="4852872"/>
                <a:ext cx="5410512" cy="52090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Zástupný symbol pro obsah 2"/>
          <p:cNvSpPr>
            <a:spLocks noGrp="1"/>
          </p:cNvSpPr>
          <p:nvPr/>
        </p:nvSpPr>
        <p:spPr>
          <a:xfrm>
            <a:off x="384492" y="2905193"/>
            <a:ext cx="2370790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c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elkový počet  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2716431" y="4396623"/>
                <a:ext cx="5930312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0,05·20=1žá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k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6431" y="4396623"/>
                <a:ext cx="5930312" cy="52090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Zástupný symbol pro obsah 2"/>
          <p:cNvSpPr>
            <a:spLocks noGrp="1"/>
          </p:cNvSpPr>
          <p:nvPr/>
        </p:nvSpPr>
        <p:spPr>
          <a:xfrm>
            <a:off x="366380" y="4852872"/>
            <a:ext cx="3822239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očet nesportovců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2589242" y="2892790"/>
                <a:ext cx="5799181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20 žá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ů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9242" y="2892790"/>
                <a:ext cx="5799181" cy="52090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5" name="Přímá spojnice 34"/>
          <p:cNvCxnSpPr/>
          <p:nvPr/>
        </p:nvCxnSpPr>
        <p:spPr>
          <a:xfrm flipV="1">
            <a:off x="584176" y="3345703"/>
            <a:ext cx="7118825" cy="401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Users\spravce\AppData\Local\Microsoft\Windows\Temporary Internet Files\Content.IE5\HGW68T4R\MC900440446[5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1600" y="369605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0863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0" grpId="0"/>
      <p:bldP spid="12" grpId="0"/>
      <p:bldP spid="13" grpId="0"/>
      <p:bldP spid="23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134" y="-13692"/>
            <a:ext cx="9032942" cy="221855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3804" y="2711318"/>
            <a:ext cx="9030271" cy="402126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11366" y="2711319"/>
            <a:ext cx="8822555" cy="2797157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11366" y="116632"/>
            <a:ext cx="8853121" cy="208823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Př. </a:t>
            </a: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 Za tři představení bylo vybráno celkem 15 744 Kč. Zisk ze druhého představení byl o 20</a:t>
            </a:r>
            <a:r>
              <a:rPr lang="en-US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%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vyšší než zisk z prvního představení. Zisk ze třetího představení byl o 10</a:t>
            </a:r>
            <a:r>
              <a:rPr lang="en-US" sz="2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%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nižší než zisk ze druhého představení. Kolik vstupenek v ceně 64 Kč se prodalo na jednotlivá představení?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3805" y="2204864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97901" y="2796222"/>
            <a:ext cx="3366523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rvní představení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3042171" y="3263571"/>
                <a:ext cx="5891750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··············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+0,2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=1,2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vstupenek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  <a:p>
                <a:pPr marL="0" indent="0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2171" y="3263571"/>
                <a:ext cx="5891750" cy="520905"/>
              </a:xfrm>
              <a:prstGeom prst="rect">
                <a:avLst/>
              </a:prstGeom>
              <a:blipFill rotWithShape="1">
                <a:blip r:embed="rId2"/>
                <a:stretch>
                  <a:fillRect t="-10465" r="-827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ástupný symbol pro obsah 2"/>
          <p:cNvSpPr>
            <a:spLocks noGrp="1"/>
          </p:cNvSpPr>
          <p:nvPr/>
        </p:nvSpPr>
        <p:spPr>
          <a:xfrm>
            <a:off x="297901" y="3304076"/>
            <a:ext cx="2983809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druhé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představení</a:t>
            </a: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288205" y="3812496"/>
            <a:ext cx="3822239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třetí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představení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2948702" y="3810989"/>
                <a:ext cx="6324324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·······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,2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−0,12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=1,08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vstupenek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8702" y="3810989"/>
                <a:ext cx="6324324" cy="520905"/>
              </a:xfrm>
              <a:prstGeom prst="rect">
                <a:avLst/>
              </a:prstGeom>
              <a:blipFill rotWithShape="1">
                <a:blip r:embed="rId3"/>
                <a:stretch>
                  <a:fillRect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3776720" y="4880696"/>
                <a:ext cx="5348552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15 744 :64=246 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6720" y="4880696"/>
                <a:ext cx="5348552" cy="52090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aoblený obdélník 12"/>
          <p:cNvSpPr/>
          <p:nvPr/>
        </p:nvSpPr>
        <p:spPr>
          <a:xfrm>
            <a:off x="209000" y="5975665"/>
            <a:ext cx="8755487" cy="65881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209000" y="5519392"/>
            <a:ext cx="3672408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Sestavíme rovnici: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325318" y="6044618"/>
                <a:ext cx="6902801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+1,2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+1,08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=246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5318" y="6044618"/>
                <a:ext cx="6902801" cy="52090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Zástupný symbol pro obsah 2"/>
          <p:cNvSpPr>
            <a:spLocks noGrp="1"/>
          </p:cNvSpPr>
          <p:nvPr/>
        </p:nvSpPr>
        <p:spPr>
          <a:xfrm>
            <a:off x="288205" y="4403480"/>
            <a:ext cx="3670053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c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ena všech vstupenek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3631631" y="4387987"/>
                <a:ext cx="5442443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15 744 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K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1631" y="4387987"/>
                <a:ext cx="5442443" cy="52090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Zástupný symbol pro obsah 2"/>
          <p:cNvSpPr>
            <a:spLocks noGrp="1"/>
          </p:cNvSpPr>
          <p:nvPr/>
        </p:nvSpPr>
        <p:spPr>
          <a:xfrm>
            <a:off x="297901" y="4881146"/>
            <a:ext cx="3822239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očet všech vstupenek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2991686" y="2811415"/>
                <a:ext cx="594223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········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····················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·········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 vstupenek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1686" y="2811415"/>
                <a:ext cx="5942236" cy="520905"/>
              </a:xfrm>
              <a:prstGeom prst="rect">
                <a:avLst/>
              </a:prstGeom>
              <a:blipFill rotWithShape="1">
                <a:blip r:embed="rId7"/>
                <a:stretch>
                  <a:fillRect t="-10465" r="-923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 flipV="1">
            <a:off x="505369" y="4369289"/>
            <a:ext cx="8315103" cy="373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Obdélníkový popisek 22"/>
              <p:cNvSpPr/>
              <p:nvPr/>
            </p:nvSpPr>
            <p:spPr>
              <a:xfrm>
                <a:off x="1597863" y="4053482"/>
                <a:ext cx="5220749" cy="814039"/>
              </a:xfrm>
              <a:prstGeom prst="wedgeRectCallout">
                <a:avLst>
                  <a:gd name="adj1" fmla="val 24855"/>
                  <a:gd name="adj2" fmla="val -85417"/>
                </a:avLst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𝟐𝟎</m:t>
                    </m:r>
                    <m:r>
                      <a:rPr lang="en-US" sz="2800" b="1" i="1" dirty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en-US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%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</a:rPr>
                  <a:t> z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𝒙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</a:rPr>
                  <a:t>  zapíšeme jako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𝟎</m:t>
                    </m:r>
                    <m:r>
                      <a:rPr lang="cs-CZ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,</m:t>
                    </m:r>
                    <m:r>
                      <a:rPr lang="cs-CZ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𝟐</m:t>
                    </m:r>
                    <m:r>
                      <a:rPr lang="cs-CZ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𝒙</m:t>
                    </m:r>
                  </m:oMath>
                </a14:m>
                <a:endParaRPr lang="cs-CZ" sz="2800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23" name="Obdélníkový popise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7863" y="4053482"/>
                <a:ext cx="5220749" cy="814039"/>
              </a:xfrm>
              <a:prstGeom prst="wedgeRectCallout">
                <a:avLst>
                  <a:gd name="adj1" fmla="val 24855"/>
                  <a:gd name="adj2" fmla="val -85417"/>
                </a:avLst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Obdélníkový popisek 23"/>
              <p:cNvSpPr/>
              <p:nvPr/>
            </p:nvSpPr>
            <p:spPr>
              <a:xfrm>
                <a:off x="937905" y="4813284"/>
                <a:ext cx="5887006" cy="814039"/>
              </a:xfrm>
              <a:prstGeom prst="wedgeRectCallout">
                <a:avLst>
                  <a:gd name="adj1" fmla="val 23758"/>
                  <a:gd name="adj2" fmla="val -116620"/>
                </a:avLst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𝟏𝟎</m:t>
                    </m:r>
                    <m:r>
                      <a:rPr lang="en-US" sz="2800" b="1" i="1" dirty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en-US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%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</a:rPr>
                  <a:t> z 1,2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𝒙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</a:rPr>
                  <a:t>  zapíšeme jako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𝟎</m:t>
                    </m:r>
                    <m:r>
                      <a:rPr lang="cs-CZ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,</m:t>
                    </m:r>
                    <m:r>
                      <a:rPr lang="cs-CZ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𝟏𝟐</m:t>
                    </m:r>
                    <m:r>
                      <a:rPr lang="cs-CZ" sz="2800" b="1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𝒙</m:t>
                    </m:r>
                  </m:oMath>
                </a14:m>
                <a:endParaRPr lang="cs-CZ" sz="2800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24" name="Obdélníkový popise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905" y="4813284"/>
                <a:ext cx="5887006" cy="814039"/>
              </a:xfrm>
              <a:prstGeom prst="wedgeRectCallout">
                <a:avLst>
                  <a:gd name="adj1" fmla="val 23758"/>
                  <a:gd name="adj2" fmla="val -116620"/>
                </a:avLst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D1R1SU0N\MC900440450[5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2810" y="1739336"/>
            <a:ext cx="1517972" cy="1146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4826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  <p:bldP spid="18" grpId="0"/>
      <p:bldP spid="19" grpId="0"/>
      <p:bldP spid="23" grpId="0" animBg="1"/>
      <p:bldP spid="23" grpId="1" animBg="1"/>
      <p:bldP spid="24" grpId="0" animBg="1"/>
      <p:bldP spid="24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1645" y="116632"/>
            <a:ext cx="8960648" cy="655272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5805" y="149424"/>
            <a:ext cx="8601634" cy="191484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7378" y="5383205"/>
            <a:ext cx="8601634" cy="107013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334413" y="5406726"/>
            <a:ext cx="8423026" cy="90543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Na první představení se prodalo 75 vstupenek, na druhé 90 vstupenek a na třetí 81 vstupenek.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2359275" y="773337"/>
                <a:ext cx="2857349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3,28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=246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9275" y="773337"/>
                <a:ext cx="2857349" cy="52090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3084278" y="1280383"/>
                <a:ext cx="1548172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=7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5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84278" y="1280383"/>
                <a:ext cx="1548172" cy="520905"/>
              </a:xfrm>
              <a:prstGeom prst="rect">
                <a:avLst/>
              </a:prstGeom>
              <a:blipFill rotWithShape="1">
                <a:blip r:embed="rId4"/>
                <a:stretch>
                  <a:fillRect t="-10588" b="-3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4734225" y="827134"/>
                <a:ext cx="158417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rgbClr val="FFFF00">
                          <a:alpha val="40000"/>
                        </a:srgbClr>
                      </a:glow>
                    </a:effectLst>
                  </a:rPr>
                  <a:t>/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rgbClr val="FFFF00">
                              <a:alpha val="40000"/>
                            </a:srgbClr>
                          </a:glow>
                        </a:effectLst>
                        <a:latin typeface="Cambria Math"/>
                      </a:rPr>
                      <m:t>:3,28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rgbClr val="FFFF00">
                        <a:alpha val="40000"/>
                      </a:srgbClr>
                    </a:glow>
                  </a:effectLst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34225" y="827134"/>
                <a:ext cx="1584176" cy="520905"/>
              </a:xfrm>
              <a:prstGeom prst="rect">
                <a:avLst/>
              </a:prstGeom>
              <a:blipFill rotWithShape="1">
                <a:blip r:embed="rId5"/>
                <a:stretch>
                  <a:fillRect l="-4633" t="-18824" b="-388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642244" y="306229"/>
                <a:ext cx="4884069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+1,2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+1,08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=246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2244" y="306229"/>
                <a:ext cx="4884069" cy="52090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Zaoblený obdélník 25"/>
          <p:cNvSpPr/>
          <p:nvPr/>
        </p:nvSpPr>
        <p:spPr>
          <a:xfrm>
            <a:off x="155805" y="2430794"/>
            <a:ext cx="8653208" cy="2797157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" name="Zástupný symbol pro obsah 2"/>
          <p:cNvSpPr>
            <a:spLocks noGrp="1"/>
          </p:cNvSpPr>
          <p:nvPr/>
        </p:nvSpPr>
        <p:spPr>
          <a:xfrm>
            <a:off x="286441" y="2608197"/>
            <a:ext cx="3366523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rvní představení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3030711" y="3075546"/>
                <a:ext cx="5891750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·················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1,2·75=90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vstupenek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  <a:p>
                <a:pPr marL="0" indent="0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30711" y="3075546"/>
                <a:ext cx="5891750" cy="520905"/>
              </a:xfrm>
              <a:prstGeom prst="rect">
                <a:avLst/>
              </a:prstGeom>
              <a:blipFill rotWithShape="1">
                <a:blip r:embed="rId7"/>
                <a:stretch>
                  <a:fillRect t="-10588" b="-3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Zástupný symbol pro obsah 2"/>
          <p:cNvSpPr>
            <a:spLocks noGrp="1"/>
          </p:cNvSpPr>
          <p:nvPr/>
        </p:nvSpPr>
        <p:spPr>
          <a:xfrm>
            <a:off x="286441" y="3116051"/>
            <a:ext cx="2983809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druhé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představení</a:t>
            </a: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276745" y="3624471"/>
            <a:ext cx="3822239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třetí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představení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2937242" y="3622964"/>
                <a:ext cx="6324324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·················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1,08·75=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81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vstupenek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7242" y="3622964"/>
                <a:ext cx="6324324" cy="520905"/>
              </a:xfrm>
              <a:prstGeom prst="rect">
                <a:avLst/>
              </a:prstGeom>
              <a:blipFill rotWithShape="1">
                <a:blip r:embed="rId8"/>
                <a:stretch>
                  <a:fillRect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3774884" y="4315580"/>
                <a:ext cx="5348552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··························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246  vstupenek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4884" y="4315580"/>
                <a:ext cx="5348552" cy="520905"/>
              </a:xfrm>
              <a:prstGeom prst="rect">
                <a:avLst/>
              </a:prstGeom>
              <a:blipFill rotWithShape="1">
                <a:blip r:embed="rId9"/>
                <a:stretch>
                  <a:fillRect t="-10588" b="-3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Zástupný symbol pro obsah 2"/>
          <p:cNvSpPr>
            <a:spLocks noGrp="1"/>
          </p:cNvSpPr>
          <p:nvPr/>
        </p:nvSpPr>
        <p:spPr>
          <a:xfrm>
            <a:off x="286441" y="4315088"/>
            <a:ext cx="3822239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očet všech vstupenek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2980226" y="2623390"/>
                <a:ext cx="594223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········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···················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·······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75  vstupenek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0226" y="2623390"/>
                <a:ext cx="5942236" cy="520905"/>
              </a:xfrm>
              <a:prstGeom prst="rect">
                <a:avLst/>
              </a:prstGeom>
              <a:blipFill rotWithShape="1">
                <a:blip r:embed="rId10"/>
                <a:stretch>
                  <a:fillRect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7" name="Přímá spojnice 36"/>
          <p:cNvCxnSpPr/>
          <p:nvPr/>
        </p:nvCxnSpPr>
        <p:spPr>
          <a:xfrm flipV="1">
            <a:off x="493909" y="4181264"/>
            <a:ext cx="8315103" cy="373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C:\Users\spravce\AppData\Local\Microsoft\Windows\Temporary Internet Files\Content.IE5\HGW68T4R\MC900440446[5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85207"/>
            <a:ext cx="1584176" cy="168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6816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11" grpId="0"/>
      <p:bldP spid="25" grpId="0"/>
      <p:bldP spid="27" grpId="0"/>
      <p:bldP spid="28" grpId="0"/>
      <p:bldP spid="29" grpId="0"/>
      <p:bldP spid="30" grpId="0"/>
      <p:bldP spid="31" grpId="0"/>
      <p:bldP spid="32" grpId="0"/>
      <p:bldP spid="35" grpId="0"/>
      <p:bldP spid="3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409" y="980729"/>
            <a:ext cx="8928992" cy="558848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15919" y="980729"/>
            <a:ext cx="8847033" cy="144015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55088" y="2561587"/>
            <a:ext cx="8807864" cy="147244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88840" y="4293095"/>
            <a:ext cx="8774111" cy="227611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409" y="98068"/>
            <a:ext cx="8923543" cy="75407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4">
                  <a:lumMod val="75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60000"/>
                  <a:lumOff val="40000"/>
                </a:schemeClr>
              </a:gs>
              <a:gs pos="53000">
                <a:schemeClr val="accent6">
                  <a:lumMod val="60000"/>
                  <a:lumOff val="4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133966" y="210283"/>
            <a:ext cx="8248216" cy="49754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pro samostatné procvičení:</a:t>
            </a: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173205" y="1040123"/>
            <a:ext cx="8677111" cy="15214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1. 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Do knihovny bylo během roku zakoupeno 115 nových knih. Za II. pololetí jich při tom přibylo 0 30 </a:t>
            </a:r>
            <a:r>
              <a:rPr lang="en-US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%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více než za I. pololetí. Kolik knih bylo zakoupeno ve II. pololetí.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259934" y="2634858"/>
            <a:ext cx="8411074" cy="119955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Osobní automobil byl třikrát zdražen. Nejprve 0 10</a:t>
            </a:r>
            <a:r>
              <a:rPr lang="en-US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%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, potom znovu o 10</a:t>
            </a:r>
            <a:r>
              <a:rPr lang="en-US" sz="2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%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a nakonec ještě o 5</a:t>
            </a:r>
            <a:r>
              <a:rPr lang="en-US" sz="2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%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Nyní stojí 355 740 Kč. Jaká byla původní cena?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292161" y="4395306"/>
            <a:ext cx="8533718" cy="207169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3. 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 cukrárně prodali za 4 dny 7 570 kopečků zmrzliny po 6 Kč. Kolik Kč inkasovali za zmrzlinu v jednotlivých dnech, když první a třetí den prodali stejné množství, druhý den o 12</a:t>
            </a:r>
            <a:r>
              <a:rPr lang="en-US" sz="2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%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kopečků méně než první den a čtvrtý den o 50 kopečků více než druhý den?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6146" name="Picture 2" descr="C:\Users\spravce\AppData\Local\Microsoft\Windows\Temporary Internet Files\Content.IE5\D1R1SU0N\MC900440450[5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9242" y="43899"/>
            <a:ext cx="1365448" cy="1031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6608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409" y="150712"/>
            <a:ext cx="8928992" cy="6418503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15919" y="150712"/>
            <a:ext cx="8852482" cy="219816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55088" y="2420889"/>
            <a:ext cx="8813313" cy="136815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88841" y="4005064"/>
            <a:ext cx="8779560" cy="220400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173205" y="210106"/>
            <a:ext cx="8677111" cy="21387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4. 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Za tři roky své existence vykázala firma zisk celkem </a:t>
            </a:r>
            <a:b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2 121 750 Kč. Určete výši zisku za poslední rok, víme-li, že zisk za druhý rok byl o 30</a:t>
            </a:r>
            <a:r>
              <a:rPr lang="en-US" sz="2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%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vyšší než zisk za první rok a že zisk za třetí rok byl dokonce ještě o 5</a:t>
            </a:r>
            <a:r>
              <a:rPr lang="en-US" sz="2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%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vyšší než zisk za oba předešlé roky dohromady.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259934" y="2494159"/>
            <a:ext cx="8609926" cy="119955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spc="-19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5</a:t>
            </a:r>
            <a:r>
              <a:rPr lang="cs-CZ" sz="2600" spc="-19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Obvod trojúhelníku ABC je 18 cm. Strana a je o 10</a:t>
            </a:r>
            <a:r>
              <a:rPr lang="en-US" sz="2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%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kratší než strana b a strana c je o 65</a:t>
            </a:r>
            <a:r>
              <a:rPr lang="en-US" sz="2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%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kratší než strana b. Určete délky jednotlivých stran.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259934" y="4149080"/>
            <a:ext cx="8609926" cy="166018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6. 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Kalkulačka byla během jednoho měsíce dvakrát zlevněna. Nejprve o 10</a:t>
            </a:r>
            <a:r>
              <a:rPr lang="en-US" sz="2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%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a potom ještě jednou o 14</a:t>
            </a:r>
            <a:r>
              <a:rPr lang="en-US" sz="2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%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Její cena po dvojím zlevnění je 387 Kč. Vypočítejte cenu kalkulačky před prvním zlevněním a po prvním zlevněním.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8389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409" y="980729"/>
            <a:ext cx="8928992" cy="558848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26608" y="1221315"/>
            <a:ext cx="8736343" cy="707767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26608" y="2002353"/>
            <a:ext cx="8736344" cy="673047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99251" y="3915564"/>
            <a:ext cx="8769150" cy="74821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9409" y="98068"/>
            <a:ext cx="8923543" cy="75407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4">
                  <a:lumMod val="75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60000"/>
                  <a:lumOff val="40000"/>
                </a:schemeClr>
              </a:gs>
              <a:gs pos="53000">
                <a:schemeClr val="accent6">
                  <a:lumMod val="60000"/>
                  <a:lumOff val="4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33966" y="210283"/>
            <a:ext cx="8248216" cy="49754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Výsledky:</a:t>
            </a: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40688" y="1280709"/>
            <a:ext cx="6895265" cy="47590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1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Za II. pololetí bylo zakoupeno 65 knih. 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40688" y="2058112"/>
            <a:ext cx="5887496" cy="5997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9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2800" spc="-19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Původní cena byla 280 000 Kč.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313331" y="4054049"/>
            <a:ext cx="8401967" cy="47124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4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Za poslední rok získali 1 086 750 Kč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26608" y="2785547"/>
            <a:ext cx="8741793" cy="98942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353009" y="2819331"/>
            <a:ext cx="8389645" cy="5997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spc="-19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3.</a:t>
            </a:r>
            <a:r>
              <a:rPr lang="cs-CZ" sz="2600" spc="-19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První a třetí den vydělali 6000 Kč, druhý 5 280 Kč a čtvrtý 5 430 Kč.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11573" y="4766868"/>
            <a:ext cx="8756828" cy="74821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325653" y="4905353"/>
            <a:ext cx="8401967" cy="47124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5.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Strana a=7,2cm; b=8 cm; c= 2,8 cm.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11573" y="5694849"/>
            <a:ext cx="8751379" cy="74821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242261" y="5833334"/>
            <a:ext cx="8818347" cy="47124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6.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Před prvním zlevněním stála 500Kč a po prvním stála 450 Kč. 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7170" name="Picture 2" descr="C:\Users\spravce\AppData\Local\Microsoft\Windows\Temporary Internet Files\Content.IE5\BL96J1IA\MC900437791[7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876" y="239713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7291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2" grpId="0"/>
      <p:bldP spid="14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2959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0" y="476672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2" y="1228287"/>
            <a:ext cx="8893806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1999, ISBN 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Galerie klipart MS Office 2010</a:t>
            </a: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79" y="620688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1641</TotalTime>
  <Words>974</Words>
  <Application>Microsoft Office PowerPoint</Application>
  <PresentationFormat>Předvádění na obrazovce (4:3)</PresentationFormat>
  <Paragraphs>109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Vrchol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222</cp:revision>
  <dcterms:created xsi:type="dcterms:W3CDTF">2012-10-07T18:47:53Z</dcterms:created>
  <dcterms:modified xsi:type="dcterms:W3CDTF">2013-04-24T16:00:47Z</dcterms:modified>
</cp:coreProperties>
</file>