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81" r:id="rId4"/>
    <p:sldId id="310" r:id="rId5"/>
    <p:sldId id="311" r:id="rId6"/>
    <p:sldId id="314" r:id="rId7"/>
    <p:sldId id="315" r:id="rId8"/>
    <p:sldId id="320" r:id="rId9"/>
    <p:sldId id="321" r:id="rId10"/>
    <p:sldId id="306" r:id="rId11"/>
    <p:sldId id="307" r:id="rId12"/>
    <p:sldId id="308" r:id="rId13"/>
    <p:sldId id="322" r:id="rId14"/>
    <p:sldId id="26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32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>
        <p:scale>
          <a:sx n="60" d="100"/>
          <a:sy n="60" d="100"/>
        </p:scale>
        <p:origin x="-845" y="-96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6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11" Type="http://schemas.openxmlformats.org/officeDocument/2006/relationships/image" Target="../media/image13.png"/><Relationship Id="rId15" Type="http://schemas.openxmlformats.org/officeDocument/2006/relationships/image" Target="../media/image1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6.wmf"/><Relationship Id="rId3" Type="http://schemas.openxmlformats.org/officeDocument/2006/relationships/image" Target="../media/image19.png"/><Relationship Id="rId7" Type="http://schemas.openxmlformats.org/officeDocument/2006/relationships/image" Target="../media/image7.png"/><Relationship Id="rId12" Type="http://schemas.openxmlformats.org/officeDocument/2006/relationships/image" Target="../media/image28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openxmlformats.org/officeDocument/2006/relationships/image" Target="../media/image25.png"/><Relationship Id="rId5" Type="http://schemas.openxmlformats.org/officeDocument/2006/relationships/image" Target="../media/image21.png"/><Relationship Id="rId10" Type="http://schemas.openxmlformats.org/officeDocument/2006/relationships/image" Target="../media/image24.png"/><Relationship Id="rId4" Type="http://schemas.openxmlformats.org/officeDocument/2006/relationships/image" Target="../media/image20.png"/><Relationship Id="rId9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38.png"/><Relationship Id="rId3" Type="http://schemas.openxmlformats.org/officeDocument/2006/relationships/image" Target="../media/image27.png"/><Relationship Id="rId7" Type="http://schemas.openxmlformats.org/officeDocument/2006/relationships/image" Target="../media/image32.png"/><Relationship Id="rId12" Type="http://schemas.openxmlformats.org/officeDocument/2006/relationships/image" Target="../media/image37.png"/><Relationship Id="rId2" Type="http://schemas.openxmlformats.org/officeDocument/2006/relationships/image" Target="../media/image26.png"/><Relationship Id="rId16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5" Type="http://schemas.openxmlformats.org/officeDocument/2006/relationships/image" Target="../media/image40.png"/><Relationship Id="rId10" Type="http://schemas.openxmlformats.org/officeDocument/2006/relationships/image" Target="../media/image35.png"/><Relationship Id="rId4" Type="http://schemas.openxmlformats.org/officeDocument/2006/relationships/image" Target="../media/image29.png"/><Relationship Id="rId9" Type="http://schemas.openxmlformats.org/officeDocument/2006/relationships/image" Target="../media/image34.png"/><Relationship Id="rId14" Type="http://schemas.openxmlformats.org/officeDocument/2006/relationships/image" Target="../media/image3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13" Type="http://schemas.openxmlformats.org/officeDocument/2006/relationships/image" Target="../media/image52.pn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12" Type="http://schemas.openxmlformats.org/officeDocument/2006/relationships/image" Target="../media/image51.png"/><Relationship Id="rId17" Type="http://schemas.openxmlformats.org/officeDocument/2006/relationships/image" Target="../media/image7.wmf"/><Relationship Id="rId2" Type="http://schemas.openxmlformats.org/officeDocument/2006/relationships/image" Target="../media/image41.png"/><Relationship Id="rId16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11" Type="http://schemas.openxmlformats.org/officeDocument/2006/relationships/image" Target="../media/image50.png"/><Relationship Id="rId5" Type="http://schemas.openxmlformats.org/officeDocument/2006/relationships/image" Target="../media/image44.png"/><Relationship Id="rId15" Type="http://schemas.openxmlformats.org/officeDocument/2006/relationships/image" Target="../media/image54.png"/><Relationship Id="rId10" Type="http://schemas.openxmlformats.org/officeDocument/2006/relationships/image" Target="../media/image49.png"/><Relationship Id="rId4" Type="http://schemas.openxmlformats.org/officeDocument/2006/relationships/image" Target="../media/image43.png"/><Relationship Id="rId9" Type="http://schemas.openxmlformats.org/officeDocument/2006/relationships/image" Target="../media/image48.png"/><Relationship Id="rId14" Type="http://schemas.openxmlformats.org/officeDocument/2006/relationships/image" Target="../media/image5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0.png"/><Relationship Id="rId13" Type="http://schemas.openxmlformats.org/officeDocument/2006/relationships/image" Target="../media/image57.png"/><Relationship Id="rId3" Type="http://schemas.openxmlformats.org/officeDocument/2006/relationships/image" Target="../media/image300.png"/><Relationship Id="rId7" Type="http://schemas.openxmlformats.org/officeDocument/2006/relationships/image" Target="../media/image340.png"/><Relationship Id="rId12" Type="http://schemas.openxmlformats.org/officeDocument/2006/relationships/image" Target="../media/image390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0.png"/><Relationship Id="rId11" Type="http://schemas.openxmlformats.org/officeDocument/2006/relationships/image" Target="../media/image380.png"/><Relationship Id="rId5" Type="http://schemas.openxmlformats.org/officeDocument/2006/relationships/image" Target="../media/image320.png"/><Relationship Id="rId15" Type="http://schemas.openxmlformats.org/officeDocument/2006/relationships/image" Target="../media/image5.wmf"/><Relationship Id="rId10" Type="http://schemas.openxmlformats.org/officeDocument/2006/relationships/image" Target="../media/image370.png"/><Relationship Id="rId4" Type="http://schemas.openxmlformats.org/officeDocument/2006/relationships/image" Target="../media/image310.png"/><Relationship Id="rId9" Type="http://schemas.openxmlformats.org/officeDocument/2006/relationships/image" Target="../media/image360.png"/><Relationship Id="rId14" Type="http://schemas.openxmlformats.org/officeDocument/2006/relationships/image" Target="../media/image5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0.png"/><Relationship Id="rId13" Type="http://schemas.openxmlformats.org/officeDocument/2006/relationships/image" Target="../media/image540.png"/><Relationship Id="rId3" Type="http://schemas.openxmlformats.org/officeDocument/2006/relationships/image" Target="../media/image440.png"/><Relationship Id="rId7" Type="http://schemas.openxmlformats.org/officeDocument/2006/relationships/image" Target="../media/image480.png"/><Relationship Id="rId12" Type="http://schemas.openxmlformats.org/officeDocument/2006/relationships/image" Target="../media/image60.png"/><Relationship Id="rId17" Type="http://schemas.openxmlformats.org/officeDocument/2006/relationships/image" Target="../media/image8.wmf"/><Relationship Id="rId2" Type="http://schemas.openxmlformats.org/officeDocument/2006/relationships/image" Target="../media/image430.png"/><Relationship Id="rId16" Type="http://schemas.openxmlformats.org/officeDocument/2006/relationships/image" Target="../media/image57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0.png"/><Relationship Id="rId11" Type="http://schemas.openxmlformats.org/officeDocument/2006/relationships/image" Target="../media/image520.png"/><Relationship Id="rId5" Type="http://schemas.openxmlformats.org/officeDocument/2006/relationships/image" Target="../media/image460.png"/><Relationship Id="rId15" Type="http://schemas.openxmlformats.org/officeDocument/2006/relationships/image" Target="../media/image560.png"/><Relationship Id="rId10" Type="http://schemas.openxmlformats.org/officeDocument/2006/relationships/image" Target="../media/image510.png"/><Relationship Id="rId4" Type="http://schemas.openxmlformats.org/officeDocument/2006/relationships/image" Target="../media/image450.png"/><Relationship Id="rId9" Type="http://schemas.openxmlformats.org/officeDocument/2006/relationships/image" Target="../media/image59.png"/><Relationship Id="rId14" Type="http://schemas.openxmlformats.org/officeDocument/2006/relationships/image" Target="../media/image6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wmf"/><Relationship Id="rId4" Type="http://schemas.openxmlformats.org/officeDocument/2006/relationships/image" Target="../media/image6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image" Target="../media/image70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47677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35969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4708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74082" y="4604191"/>
            <a:ext cx="7363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74082" y="3038485"/>
            <a:ext cx="76322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VY_32_INOVACE_03_13_M8_Hanak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00277" y="2552432"/>
            <a:ext cx="45981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98118" y="3561705"/>
            <a:ext cx="41294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Lineární rovnice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9704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2" name="Obdélník 11"/>
          <p:cNvSpPr/>
          <p:nvPr/>
        </p:nvSpPr>
        <p:spPr>
          <a:xfrm>
            <a:off x="674082" y="4072225"/>
            <a:ext cx="818290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Slovní úlohy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o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pohybu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1178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12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3173" y="260648"/>
            <a:ext cx="8609307" cy="6336704"/>
          </a:xfrm>
          <a:prstGeom prst="roundRect">
            <a:avLst>
              <a:gd name="adj" fmla="val 9544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441006" y="255475"/>
            <a:ext cx="2293640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33996" y="1107130"/>
            <a:ext cx="8064896" cy="206212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této hodině si ukážeme slovní úlohy, které budou řešit pohybové úlohy. Řešení těchto slovních úloh provedeme pomocí lineárních rovnic. V první části jsou řešené určité typy úloh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.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další části jsou příklady na samostatné procvičení. </a:t>
            </a: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Inovativnost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270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9565" y="919450"/>
            <a:ext cx="8928992" cy="582191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39141" y="1062253"/>
            <a:ext cx="8584339" cy="955273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56169" y="2017526"/>
            <a:ext cx="8609307" cy="1272823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39141" y="3290349"/>
            <a:ext cx="8661476" cy="915711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42365" y="4206059"/>
            <a:ext cx="8661476" cy="1595134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242365" y="5801193"/>
            <a:ext cx="8661476" cy="78519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107505" y="154941"/>
            <a:ext cx="8793112" cy="609763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4">
                  <a:lumMod val="75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60000"/>
                  <a:lumOff val="40000"/>
                </a:schemeClr>
              </a:gs>
              <a:gs pos="53000">
                <a:schemeClr val="accent6">
                  <a:lumMod val="60000"/>
                  <a:lumOff val="4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202061" y="267156"/>
            <a:ext cx="8248216" cy="49754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Při řešení slovních úloh rovnicemi postupujeme takto: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296428" y="1121647"/>
            <a:ext cx="8278132" cy="8697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1. Nejdříve si pozorně přečteme text úlohy a zapíšeme, co je dáno a co máme vypočítat.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61015" y="2090797"/>
            <a:ext cx="8059104" cy="53224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2. Označíme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neznámou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a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podmínky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úlohy vyjádříme pomocí této neznámé. Vyhledáme výrazy, které se sobě rovnají a sestavíme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rovnici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376861" y="3290349"/>
            <a:ext cx="8059104" cy="78778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3. Sestavenou rovnici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vyřešíme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a provedeme zkoušku správnosti řešení rovnice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370121" y="5866246"/>
            <a:ext cx="8401967" cy="48850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5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Získaný výsledek zapíšeme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slovní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odpovědí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370122" y="4206060"/>
            <a:ext cx="8401967" cy="166018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4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O správnosti sestavení rovnice se přesvědčíme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zkouškou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slovní úlohy tak, že dosadíme získanou hodnotu přímo do textu úlohy. Zjistíme, zda vypočítaná hodnota neznáme vyhovuje podmínkám úlohy.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7170" name="Picture 2" descr="C:\Users\spravce\AppData\Local\Microsoft\Windows\Temporary Internet Files\Content.IE5\D1R1SU0N\MC9004379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9299" y="5296413"/>
            <a:ext cx="1321346" cy="1258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132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9" grpId="0"/>
      <p:bldP spid="10" grpId="0"/>
      <p:bldP spid="11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50899" y="1916832"/>
            <a:ext cx="9023175" cy="4829621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41134" y="-13693"/>
            <a:ext cx="9032942" cy="193052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40000"/>
                  <a:lumOff val="60000"/>
                </a:schemeClr>
              </a:gs>
              <a:gs pos="53000">
                <a:schemeClr val="accent6">
                  <a:lumMod val="40000"/>
                  <a:lumOff val="6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111367" y="116632"/>
                <a:ext cx="8781114" cy="12241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Př. </a:t>
                </a:r>
                <a:r>
                  <a:rPr lang="cs-CZ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</a:t>
                </a: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) Ze dvou horských chat vzdálených od sebe 39 km současně vyrazili přímo proti sobě dva běžkaři. První z nich průměrnou rychlostí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14</m:t>
                    </m:r>
                    <m:f>
                      <m:fPr>
                        <m:ctrlP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druhý průměrnou rychlostí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12</m:t>
                    </m:r>
                    <m:f>
                      <m:fPr>
                        <m:ctrlP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. Za jak dlouho se setkali?</a:t>
                </a:r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367" y="116632"/>
                <a:ext cx="8781114" cy="1224136"/>
              </a:xfrm>
              <a:prstGeom prst="rect">
                <a:avLst/>
              </a:prstGeom>
              <a:blipFill rotWithShape="1">
                <a:blip r:embed="rId2"/>
                <a:stretch>
                  <a:fillRect l="-1041" t="-3980" r="-1041" b="-517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9" name="Zaoblený obdélník 58"/>
          <p:cNvSpPr/>
          <p:nvPr/>
        </p:nvSpPr>
        <p:spPr>
          <a:xfrm>
            <a:off x="50899" y="1944237"/>
            <a:ext cx="9032941" cy="15786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1036946" y="2434020"/>
            <a:ext cx="6971765" cy="463286"/>
            <a:chOff x="1036946" y="2434020"/>
            <a:chExt cx="6971765" cy="463286"/>
          </a:xfrm>
        </p:grpSpPr>
        <p:cxnSp>
          <p:nvCxnSpPr>
            <p:cNvPr id="60" name="Přímá spojnice 59"/>
            <p:cNvCxnSpPr/>
            <p:nvPr/>
          </p:nvCxnSpPr>
          <p:spPr>
            <a:xfrm>
              <a:off x="1553139" y="2664853"/>
              <a:ext cx="5858224" cy="0"/>
            </a:xfrm>
            <a:prstGeom prst="line">
              <a:avLst/>
            </a:prstGeom>
            <a:ln w="50800"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1" name="TextovéPole 60"/>
            <p:cNvSpPr txBox="1"/>
            <p:nvPr/>
          </p:nvSpPr>
          <p:spPr>
            <a:xfrm>
              <a:off x="1036946" y="2434020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rPr>
                <a:t>A</a:t>
              </a:r>
              <a:endParaRPr lang="cs-CZ" sz="2400" b="1" dirty="0">
                <a:solidFill>
                  <a:schemeClr val="bg1">
                    <a:lumMod val="95000"/>
                    <a:lumOff val="5000"/>
                  </a:schemeClr>
                </a:solidFill>
              </a:endParaRPr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7576663" y="2435641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rPr>
                <a:t>B</a:t>
              </a:r>
              <a:endParaRPr lang="cs-CZ" sz="2400" b="1" dirty="0">
                <a:solidFill>
                  <a:schemeClr val="bg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63" name="Přímá spojnice 62"/>
            <p:cNvCxnSpPr/>
            <p:nvPr/>
          </p:nvCxnSpPr>
          <p:spPr>
            <a:xfrm flipV="1">
              <a:off x="1554326" y="2474046"/>
              <a:ext cx="0" cy="381612"/>
            </a:xfrm>
            <a:prstGeom prst="line">
              <a:avLst/>
            </a:prstGeom>
            <a:ln w="50800"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Přímá spojnice 63"/>
            <p:cNvCxnSpPr/>
            <p:nvPr/>
          </p:nvCxnSpPr>
          <p:spPr>
            <a:xfrm flipV="1">
              <a:off x="7411363" y="2474046"/>
              <a:ext cx="0" cy="381612"/>
            </a:xfrm>
            <a:prstGeom prst="line">
              <a:avLst/>
            </a:prstGeom>
            <a:ln w="50800"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Skupina 6"/>
          <p:cNvGrpSpPr/>
          <p:nvPr/>
        </p:nvGrpSpPr>
        <p:grpSpPr>
          <a:xfrm>
            <a:off x="1526996" y="2916532"/>
            <a:ext cx="5939381" cy="559840"/>
            <a:chOff x="1526996" y="2916532"/>
            <a:chExt cx="5939381" cy="559840"/>
          </a:xfrm>
        </p:grpSpPr>
        <p:cxnSp>
          <p:nvCxnSpPr>
            <p:cNvPr id="65" name="Přímá spojnice se šipkou 64"/>
            <p:cNvCxnSpPr/>
            <p:nvPr/>
          </p:nvCxnSpPr>
          <p:spPr>
            <a:xfrm>
              <a:off x="1526996" y="2996591"/>
              <a:ext cx="1209763" cy="3085"/>
            </a:xfrm>
            <a:prstGeom prst="straightConnector1">
              <a:avLst/>
            </a:prstGeom>
            <a:ln w="25400">
              <a:solidFill>
                <a:schemeClr val="bg1">
                  <a:lumMod val="95000"/>
                  <a:lumOff val="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Přímá spojnice se šipkou 65"/>
            <p:cNvCxnSpPr/>
            <p:nvPr/>
          </p:nvCxnSpPr>
          <p:spPr>
            <a:xfrm flipV="1">
              <a:off x="6785999" y="2996591"/>
              <a:ext cx="680378" cy="3085"/>
            </a:xfrm>
            <a:prstGeom prst="straightConnector1">
              <a:avLst/>
            </a:prstGeom>
            <a:ln w="25400">
              <a:solidFill>
                <a:schemeClr val="bg1">
                  <a:lumMod val="95000"/>
                  <a:lumOff val="5000"/>
                </a:schemeClr>
              </a:solidFill>
              <a:headEnd type="arrow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7" name="TextovéPole 66"/>
                <p:cNvSpPr txBox="1"/>
                <p:nvPr/>
              </p:nvSpPr>
              <p:spPr>
                <a:xfrm>
                  <a:off x="1821742" y="2916532"/>
                  <a:ext cx="625364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280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endParaRPr>
                </a:p>
              </p:txBody>
            </p:sp>
          </mc:Choice>
          <mc:Fallback xmlns="">
            <p:sp>
              <p:nvSpPr>
                <p:cNvPr id="67" name="TextovéPole 6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821742" y="2916532"/>
                  <a:ext cx="625364" cy="523220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8" name="TextovéPole 67"/>
                <p:cNvSpPr txBox="1"/>
                <p:nvPr/>
              </p:nvSpPr>
              <p:spPr>
                <a:xfrm>
                  <a:off x="6780289" y="2953152"/>
                  <a:ext cx="633635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280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endParaRPr>
                </a:p>
              </p:txBody>
            </p:sp>
          </mc:Choice>
          <mc:Fallback xmlns="">
            <p:sp>
              <p:nvSpPr>
                <p:cNvPr id="68" name="TextovéPole 6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780289" y="2953152"/>
                  <a:ext cx="633635" cy="523220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8" name="Skupina 7"/>
          <p:cNvGrpSpPr/>
          <p:nvPr/>
        </p:nvGrpSpPr>
        <p:grpSpPr>
          <a:xfrm>
            <a:off x="1565416" y="2711643"/>
            <a:ext cx="3160366" cy="652377"/>
            <a:chOff x="1565416" y="2711643"/>
            <a:chExt cx="3160366" cy="652377"/>
          </a:xfrm>
        </p:grpSpPr>
        <p:sp>
          <p:nvSpPr>
            <p:cNvPr id="70" name="Pravá složená závorka 69"/>
            <p:cNvSpPr/>
            <p:nvPr/>
          </p:nvSpPr>
          <p:spPr>
            <a:xfrm rot="5400000">
              <a:off x="3001583" y="1275476"/>
              <a:ext cx="288032" cy="3160366"/>
            </a:xfrm>
            <a:prstGeom prst="rightBrace">
              <a:avLst>
                <a:gd name="adj1" fmla="val 67858"/>
                <a:gd name="adj2" fmla="val 40356"/>
              </a:avLst>
            </a:prstGeom>
            <a:ln w="15875"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bg1">
                    <a:lumMod val="95000"/>
                    <a:lumOff val="5000"/>
                  </a:schemeClr>
                </a:solidFill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2" name="TextovéPole 71"/>
                <p:cNvSpPr txBox="1"/>
                <p:nvPr/>
              </p:nvSpPr>
              <p:spPr>
                <a:xfrm>
                  <a:off x="3145599" y="2840800"/>
                  <a:ext cx="589649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280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US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𝑠</m:t>
                            </m:r>
                          </m:e>
                          <m:sub>
                            <m:r>
                              <a:rPr lang="en-US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endParaRPr>
                </a:p>
              </p:txBody>
            </p:sp>
          </mc:Choice>
          <mc:Fallback xmlns="">
            <p:sp>
              <p:nvSpPr>
                <p:cNvPr id="72" name="TextovéPole 7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145599" y="2840800"/>
                  <a:ext cx="589649" cy="523220"/>
                </a:xfrm>
                <a:prstGeom prst="rect">
                  <a:avLst/>
                </a:prstGeom>
                <a:blipFill rotWithShape="1">
                  <a:blip r:embed="rId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9" name="Skupina 8"/>
          <p:cNvGrpSpPr/>
          <p:nvPr/>
        </p:nvGrpSpPr>
        <p:grpSpPr>
          <a:xfrm>
            <a:off x="4725781" y="2681426"/>
            <a:ext cx="2646119" cy="717914"/>
            <a:chOff x="4725781" y="2681426"/>
            <a:chExt cx="2646119" cy="717914"/>
          </a:xfrm>
        </p:grpSpPr>
        <p:sp>
          <p:nvSpPr>
            <p:cNvPr id="71" name="Pravá složená závorka 70"/>
            <p:cNvSpPr/>
            <p:nvPr/>
          </p:nvSpPr>
          <p:spPr>
            <a:xfrm rot="5400000">
              <a:off x="5904825" y="1502382"/>
              <a:ext cx="288032" cy="2646119"/>
            </a:xfrm>
            <a:prstGeom prst="rightBrace">
              <a:avLst>
                <a:gd name="adj1" fmla="val 67858"/>
                <a:gd name="adj2" fmla="val 57994"/>
              </a:avLst>
            </a:prstGeom>
            <a:ln w="15875"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bg1">
                    <a:lumMod val="95000"/>
                    <a:lumOff val="5000"/>
                  </a:schemeClr>
                </a:solidFill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3" name="TextovéPole 72"/>
                <p:cNvSpPr txBox="1"/>
                <p:nvPr/>
              </p:nvSpPr>
              <p:spPr>
                <a:xfrm>
                  <a:off x="5589878" y="2876120"/>
                  <a:ext cx="597920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280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US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𝑠</m:t>
                            </m:r>
                          </m:e>
                          <m:sub>
                            <m:r>
                              <a:rPr lang="en-US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endParaRPr>
                </a:p>
              </p:txBody>
            </p:sp>
          </mc:Choice>
          <mc:Fallback xmlns="">
            <p:sp>
              <p:nvSpPr>
                <p:cNvPr id="73" name="TextovéPole 7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589878" y="2876120"/>
                  <a:ext cx="597920" cy="523220"/>
                </a:xfrm>
                <a:prstGeom prst="rect">
                  <a:avLst/>
                </a:prstGeom>
                <a:blipFill rotWithShape="1">
                  <a:blip r:embed="rId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0" name="Skupina 9"/>
          <p:cNvGrpSpPr/>
          <p:nvPr/>
        </p:nvGrpSpPr>
        <p:grpSpPr>
          <a:xfrm>
            <a:off x="1586642" y="1944236"/>
            <a:ext cx="5791213" cy="720616"/>
            <a:chOff x="1586642" y="1944236"/>
            <a:chExt cx="5791213" cy="720616"/>
          </a:xfrm>
        </p:grpSpPr>
        <p:sp>
          <p:nvSpPr>
            <p:cNvPr id="69" name="Pravá složená závorka 68"/>
            <p:cNvSpPr/>
            <p:nvPr/>
          </p:nvSpPr>
          <p:spPr>
            <a:xfrm rot="16200000">
              <a:off x="4338233" y="-374771"/>
              <a:ext cx="288032" cy="5791213"/>
            </a:xfrm>
            <a:prstGeom prst="rightBrace">
              <a:avLst>
                <a:gd name="adj1" fmla="val 67858"/>
                <a:gd name="adj2" fmla="val 50000"/>
              </a:avLst>
            </a:prstGeom>
            <a:ln w="15875"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bg1">
                    <a:lumMod val="95000"/>
                    <a:lumOff val="5000"/>
                  </a:schemeClr>
                </a:solidFill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4" name="TextovéPole 73"/>
                <p:cNvSpPr txBox="1"/>
                <p:nvPr/>
              </p:nvSpPr>
              <p:spPr>
                <a:xfrm>
                  <a:off x="4216865" y="1944236"/>
                  <a:ext cx="446917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𝑠</m:t>
                        </m:r>
                      </m:oMath>
                    </m:oMathPara>
                  </a14:m>
                  <a:endPara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endParaRPr>
                </a:p>
              </p:txBody>
            </p:sp>
          </mc:Choice>
          <mc:Fallback xmlns="">
            <p:sp>
              <p:nvSpPr>
                <p:cNvPr id="74" name="TextovéPole 7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216865" y="1944236"/>
                  <a:ext cx="446917" cy="523220"/>
                </a:xfrm>
                <a:prstGeom prst="rect">
                  <a:avLst/>
                </a:prstGeom>
                <a:blipFill rotWithShape="1">
                  <a:blip r:embed="rId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77" name="Zaoblený obdélník 76"/>
          <p:cNvSpPr/>
          <p:nvPr/>
        </p:nvSpPr>
        <p:spPr>
          <a:xfrm>
            <a:off x="141500" y="5854040"/>
            <a:ext cx="8906686" cy="658812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8" name="Zástupný symbol pro obsah 2"/>
          <p:cNvSpPr>
            <a:spLocks noGrp="1"/>
          </p:cNvSpPr>
          <p:nvPr/>
        </p:nvSpPr>
        <p:spPr>
          <a:xfrm>
            <a:off x="132708" y="5301208"/>
            <a:ext cx="3672408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Sestavíme rovnici: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9" name="Zástupný symbol pro obsah 2"/>
              <p:cNvSpPr>
                <a:spLocks noGrp="1"/>
              </p:cNvSpPr>
              <p:nvPr/>
            </p:nvSpPr>
            <p:spPr>
              <a:xfrm>
                <a:off x="588504" y="5923220"/>
                <a:ext cx="203152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𝑠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8504" y="5923220"/>
                <a:ext cx="2031526" cy="52090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0" name="Zaoblený obdélník 79"/>
          <p:cNvSpPr/>
          <p:nvPr/>
        </p:nvSpPr>
        <p:spPr>
          <a:xfrm>
            <a:off x="67903" y="3533825"/>
            <a:ext cx="9023177" cy="1767383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1" name="Zástupný symbol pro obsah 2"/>
          <p:cNvSpPr>
            <a:spLocks noGrp="1"/>
          </p:cNvSpPr>
          <p:nvPr/>
        </p:nvSpPr>
        <p:spPr>
          <a:xfrm>
            <a:off x="168269" y="3698446"/>
            <a:ext cx="4665872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dráha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prvního běžkaře</a:t>
            </a:r>
          </a:p>
        </p:txBody>
      </p:sp>
      <p:sp>
        <p:nvSpPr>
          <p:cNvPr id="82" name="Zástupný symbol pro obsah 2"/>
          <p:cNvSpPr>
            <a:spLocks noGrp="1"/>
          </p:cNvSpPr>
          <p:nvPr/>
        </p:nvSpPr>
        <p:spPr>
          <a:xfrm>
            <a:off x="161428" y="4178093"/>
            <a:ext cx="4665872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dráha druhého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běžkaře</a:t>
            </a:r>
          </a:p>
        </p:txBody>
      </p:sp>
      <p:sp>
        <p:nvSpPr>
          <p:cNvPr id="83" name="Zástupný symbol pro obsah 2"/>
          <p:cNvSpPr>
            <a:spLocks noGrp="1"/>
          </p:cNvSpPr>
          <p:nvPr/>
        </p:nvSpPr>
        <p:spPr>
          <a:xfrm>
            <a:off x="202039" y="4669083"/>
            <a:ext cx="4156595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c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elková délka dráhy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4" name="Zástupný symbol pro obsah 2"/>
              <p:cNvSpPr>
                <a:spLocks noGrp="1"/>
              </p:cNvSpPr>
              <p:nvPr/>
            </p:nvSpPr>
            <p:spPr>
              <a:xfrm>
                <a:off x="3529615" y="3689528"/>
                <a:ext cx="3623343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</m:t>
                      </m:r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29615" y="3689528"/>
                <a:ext cx="3623343" cy="52090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5" name="Zástupný symbol pro obsah 2"/>
              <p:cNvSpPr>
                <a:spLocks noGrp="1"/>
              </p:cNvSpPr>
              <p:nvPr/>
            </p:nvSpPr>
            <p:spPr>
              <a:xfrm>
                <a:off x="3593222" y="4193469"/>
                <a:ext cx="3820702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</m:t>
                      </m:r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3222" y="4193469"/>
                <a:ext cx="3820702" cy="52090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6" name="Zástupný symbol pro obsah 2"/>
              <p:cNvSpPr>
                <a:spLocks noGrp="1"/>
              </p:cNvSpPr>
              <p:nvPr/>
            </p:nvSpPr>
            <p:spPr>
              <a:xfrm>
                <a:off x="3297178" y="4672280"/>
                <a:ext cx="5829794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···································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=39 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𝑘𝑚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97178" y="4672280"/>
                <a:ext cx="5829794" cy="52090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7" name="Zástupný symbol pro obsah 2"/>
              <p:cNvSpPr>
                <a:spLocks noGrp="1"/>
              </p:cNvSpPr>
              <p:nvPr/>
            </p:nvSpPr>
            <p:spPr>
              <a:xfrm>
                <a:off x="6909155" y="4224718"/>
                <a:ext cx="2060427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=12·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𝑘𝑚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09155" y="4224718"/>
                <a:ext cx="2060427" cy="52090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8" name="Zástupný symbol pro obsah 2"/>
              <p:cNvSpPr>
                <a:spLocks noGrp="1"/>
              </p:cNvSpPr>
              <p:nvPr/>
            </p:nvSpPr>
            <p:spPr>
              <a:xfrm>
                <a:off x="6933928" y="3698446"/>
                <a:ext cx="2035655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=14·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𝑘𝑚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33928" y="3698446"/>
                <a:ext cx="2035655" cy="520905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2"/>
          <p:cNvSpPr>
            <a:spLocks noGrp="1"/>
          </p:cNvSpPr>
          <p:nvPr/>
        </p:nvSpPr>
        <p:spPr>
          <a:xfrm>
            <a:off x="54042" y="2021390"/>
            <a:ext cx="1583278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39" name="Picture 2" descr="C:\Users\spravce\AppData\Local\Microsoft\Windows\Temporary Internet Files\Content.IE5\BL96J1IA\MC900438002[2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950" y="2501478"/>
            <a:ext cx="1356899" cy="922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26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8" grpId="0"/>
      <p:bldP spid="79" grpId="0"/>
      <p:bldP spid="81" grpId="0"/>
      <p:bldP spid="82" grpId="0"/>
      <p:bldP spid="83" grpId="0"/>
      <p:bldP spid="84" grpId="0"/>
      <p:bldP spid="85" grpId="0"/>
      <p:bldP spid="86" grpId="0"/>
      <p:bldP spid="87" grpId="0"/>
      <p:bldP spid="88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133" y="116632"/>
            <a:ext cx="9032941" cy="674136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52964" y="782518"/>
            <a:ext cx="8965231" cy="2617552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2964" y="116632"/>
            <a:ext cx="9021109" cy="658812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1403648" y="150065"/>
                <a:ext cx="203152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𝑠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150065"/>
                <a:ext cx="2031526" cy="52090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971600" y="949896"/>
                <a:ext cx="258648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14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+12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=39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949896"/>
                <a:ext cx="2586486" cy="52090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1907704" y="1360349"/>
                <a:ext cx="2152600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6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=39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7704" y="1360349"/>
                <a:ext cx="2152600" cy="52090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3580534" y="1348737"/>
                <a:ext cx="158417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rgbClr val="FFFF00">
                          <a:alpha val="40000"/>
                        </a:srgbClr>
                      </a:glow>
                    </a:effectLst>
                  </a:rPr>
                  <a:t>/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rgbClr val="FFFF00">
                              <a:alpha val="40000"/>
                            </a:srgbClr>
                          </a:glow>
                        </a:effectLst>
                        <a:latin typeface="Cambria Math"/>
                      </a:rPr>
                      <m:t>:26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rgbClr val="FFFF00">
                        <a:alpha val="40000"/>
                      </a:srgbClr>
                    </a:glow>
                  </a:effectLst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0534" y="1348737"/>
                <a:ext cx="1584176" cy="520905"/>
              </a:xfrm>
              <a:prstGeom prst="rect">
                <a:avLst/>
              </a:prstGeom>
              <a:blipFill rotWithShape="1">
                <a:blip r:embed="rId5"/>
                <a:stretch>
                  <a:fillRect l="-4231" t="-18605" b="-38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2268043" y="1863960"/>
                <a:ext cx="1511869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39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26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8043" y="1863960"/>
                <a:ext cx="1511869" cy="520905"/>
              </a:xfrm>
              <a:prstGeom prst="rect">
                <a:avLst/>
              </a:prstGeom>
              <a:blipFill rotWithShape="1">
                <a:blip r:embed="rId6"/>
                <a:stretch>
                  <a:fillRect b="-635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Zaoblený obdélník 23"/>
          <p:cNvSpPr/>
          <p:nvPr/>
        </p:nvSpPr>
        <p:spPr>
          <a:xfrm>
            <a:off x="74987" y="3831206"/>
            <a:ext cx="8965231" cy="161401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5" name="Zástupný symbol pro obsah 2"/>
          <p:cNvSpPr>
            <a:spLocks noGrp="1"/>
          </p:cNvSpPr>
          <p:nvPr/>
        </p:nvSpPr>
        <p:spPr>
          <a:xfrm>
            <a:off x="177971" y="3907122"/>
            <a:ext cx="4665872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dráha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prvního běžkaře</a:t>
            </a:r>
          </a:p>
        </p:txBody>
      </p:sp>
      <p:sp>
        <p:nvSpPr>
          <p:cNvPr id="26" name="Zástupný symbol pro obsah 2"/>
          <p:cNvSpPr>
            <a:spLocks noGrp="1"/>
          </p:cNvSpPr>
          <p:nvPr/>
        </p:nvSpPr>
        <p:spPr>
          <a:xfrm>
            <a:off x="171130" y="4386769"/>
            <a:ext cx="4665872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dráha druhého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běžkaře</a:t>
            </a:r>
          </a:p>
        </p:txBody>
      </p:sp>
      <p:sp>
        <p:nvSpPr>
          <p:cNvPr id="27" name="Zástupný symbol pro obsah 2"/>
          <p:cNvSpPr>
            <a:spLocks noGrp="1"/>
          </p:cNvSpPr>
          <p:nvPr/>
        </p:nvSpPr>
        <p:spPr>
          <a:xfrm>
            <a:off x="211741" y="4877759"/>
            <a:ext cx="4156595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c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elková délka dráhy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3539317" y="3898204"/>
                <a:ext cx="3623343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·················1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4·1,5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39317" y="3898204"/>
                <a:ext cx="3623343" cy="52090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3602924" y="4402145"/>
                <a:ext cx="3820702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················1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2·1,5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2924" y="4402145"/>
                <a:ext cx="3820702" cy="52090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3306880" y="4880956"/>
                <a:ext cx="5829794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··································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39  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𝑘𝑚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06880" y="4880956"/>
                <a:ext cx="5829794" cy="52090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6603966" y="4384813"/>
                <a:ext cx="2060427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=18 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𝑘𝑚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03966" y="4384813"/>
                <a:ext cx="2060427" cy="52090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6603966" y="3929020"/>
                <a:ext cx="2035655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=21 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𝑘𝑚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03966" y="3929020"/>
                <a:ext cx="2035655" cy="52090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2232088" y="2872090"/>
                <a:ext cx="1511869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=1,5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32088" y="2872090"/>
                <a:ext cx="1511869" cy="52090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Zaoblený obdélník 33"/>
          <p:cNvSpPr/>
          <p:nvPr/>
        </p:nvSpPr>
        <p:spPr>
          <a:xfrm>
            <a:off x="52964" y="5882681"/>
            <a:ext cx="8991899" cy="78637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5" name="Zástupný symbol pro obsah 2"/>
          <p:cNvSpPr>
            <a:spLocks noGrp="1"/>
          </p:cNvSpPr>
          <p:nvPr/>
        </p:nvSpPr>
        <p:spPr>
          <a:xfrm>
            <a:off x="131900" y="5976774"/>
            <a:ext cx="8423026" cy="69228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Běžkaři se setkají za 1,5 hodiny.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7" name="Zástupný symbol pro obsah 2"/>
          <p:cNvSpPr>
            <a:spLocks noGrp="1"/>
          </p:cNvSpPr>
          <p:nvPr/>
        </p:nvSpPr>
        <p:spPr>
          <a:xfrm>
            <a:off x="105983" y="3392995"/>
            <a:ext cx="1800200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Zkouška: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8" name="Zástupný symbol pro obsah 2"/>
          <p:cNvSpPr>
            <a:spLocks noGrp="1"/>
          </p:cNvSpPr>
          <p:nvPr/>
        </p:nvSpPr>
        <p:spPr>
          <a:xfrm>
            <a:off x="105983" y="5416656"/>
            <a:ext cx="1800200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Odpověď: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6146" name="Picture 2" descr="C:\Users\spravce\AppData\Local\Microsoft\Windows\Temporary Internet Files\Content.IE5\HGW68T4R\MC900440456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175760"/>
            <a:ext cx="2152352" cy="2006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6059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  <p:bldP spid="23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5" grpId="0"/>
      <p:bldP spid="37" grpId="0"/>
      <p:bldP spid="3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0899" y="1916832"/>
            <a:ext cx="9023175" cy="4829621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54042" y="4319056"/>
            <a:ext cx="9048067" cy="2538944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1134" y="-13693"/>
            <a:ext cx="9032942" cy="193052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40000"/>
                  <a:lumOff val="60000"/>
                </a:schemeClr>
              </a:gs>
              <a:gs pos="53000">
                <a:schemeClr val="accent6">
                  <a:lumMod val="40000"/>
                  <a:lumOff val="6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0899" y="1944236"/>
            <a:ext cx="9032941" cy="1484763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1299024" y="2344555"/>
            <a:ext cx="7403813" cy="463286"/>
            <a:chOff x="1299024" y="2344555"/>
            <a:chExt cx="7403813" cy="463286"/>
          </a:xfrm>
        </p:grpSpPr>
        <p:cxnSp>
          <p:nvCxnSpPr>
            <p:cNvPr id="7" name="Přímá spojnice 6"/>
            <p:cNvCxnSpPr/>
            <p:nvPr/>
          </p:nvCxnSpPr>
          <p:spPr>
            <a:xfrm>
              <a:off x="1815217" y="2575388"/>
              <a:ext cx="6301375" cy="1620"/>
            </a:xfrm>
            <a:prstGeom prst="line">
              <a:avLst/>
            </a:prstGeom>
            <a:ln w="50800"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1299024" y="2344555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rPr>
                <a:t>T</a:t>
              </a:r>
              <a:endParaRPr lang="cs-CZ" sz="2400" b="1" dirty="0">
                <a:solidFill>
                  <a:schemeClr val="bg1">
                    <a:lumMod val="95000"/>
                    <a:lumOff val="5000"/>
                  </a:schemeClr>
                </a:solidFill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8270789" y="2346176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rPr>
                <a:t>P</a:t>
              </a:r>
              <a:endParaRPr lang="cs-CZ" sz="2400" b="1" dirty="0">
                <a:solidFill>
                  <a:schemeClr val="bg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10" name="Přímá spojnice 9"/>
            <p:cNvCxnSpPr/>
            <p:nvPr/>
          </p:nvCxnSpPr>
          <p:spPr>
            <a:xfrm flipV="1">
              <a:off x="1816404" y="2384581"/>
              <a:ext cx="0" cy="381612"/>
            </a:xfrm>
            <a:prstGeom prst="line">
              <a:avLst/>
            </a:prstGeom>
            <a:ln w="50800"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 flipV="1">
              <a:off x="8116598" y="2384581"/>
              <a:ext cx="0" cy="381612"/>
            </a:xfrm>
            <a:prstGeom prst="line">
              <a:avLst/>
            </a:prstGeom>
            <a:ln w="50800"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1476219" y="2809359"/>
            <a:ext cx="6922311" cy="533468"/>
            <a:chOff x="1476219" y="2809359"/>
            <a:chExt cx="6922311" cy="533468"/>
          </a:xfrm>
        </p:grpSpPr>
        <p:cxnSp>
          <p:nvCxnSpPr>
            <p:cNvPr id="12" name="Přímá spojnice se šipkou 11"/>
            <p:cNvCxnSpPr/>
            <p:nvPr/>
          </p:nvCxnSpPr>
          <p:spPr>
            <a:xfrm>
              <a:off x="1476219" y="2904007"/>
              <a:ext cx="723886" cy="1542"/>
            </a:xfrm>
            <a:prstGeom prst="straightConnector1">
              <a:avLst/>
            </a:prstGeom>
            <a:ln w="25400">
              <a:solidFill>
                <a:schemeClr val="bg1">
                  <a:lumMod val="95000"/>
                  <a:lumOff val="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se šipkou 12"/>
            <p:cNvCxnSpPr/>
            <p:nvPr/>
          </p:nvCxnSpPr>
          <p:spPr>
            <a:xfrm>
              <a:off x="7267082" y="2934277"/>
              <a:ext cx="1131448" cy="0"/>
            </a:xfrm>
            <a:prstGeom prst="straightConnector1">
              <a:avLst/>
            </a:prstGeom>
            <a:ln w="25400">
              <a:solidFill>
                <a:schemeClr val="bg1">
                  <a:lumMod val="95000"/>
                  <a:lumOff val="5000"/>
                </a:schemeClr>
              </a:solidFill>
              <a:headEnd type="arrow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4" name="TextovéPole 13"/>
                <p:cNvSpPr txBox="1"/>
                <p:nvPr/>
              </p:nvSpPr>
              <p:spPr>
                <a:xfrm>
                  <a:off x="1600700" y="2809359"/>
                  <a:ext cx="625364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280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endParaRPr>
                </a:p>
              </p:txBody>
            </p:sp>
          </mc:Choice>
          <mc:Fallback xmlns="">
            <p:sp>
              <p:nvSpPr>
                <p:cNvPr id="14" name="TextovéPole 1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600700" y="2809359"/>
                  <a:ext cx="625364" cy="523220"/>
                </a:xfrm>
                <a:prstGeom prst="rect">
                  <a:avLst/>
                </a:prstGeom>
                <a:blipFill rotWithShape="1">
                  <a:blip r:embed="rId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5" name="TextovéPole 14"/>
                <p:cNvSpPr txBox="1"/>
                <p:nvPr/>
              </p:nvSpPr>
              <p:spPr>
                <a:xfrm>
                  <a:off x="7583899" y="2819607"/>
                  <a:ext cx="633635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280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endParaRPr>
                </a:p>
              </p:txBody>
            </p:sp>
          </mc:Choice>
          <mc:Fallback xmlns="">
            <p:sp>
              <p:nvSpPr>
                <p:cNvPr id="15" name="TextovéPole 1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583899" y="2819607"/>
                  <a:ext cx="633635" cy="523220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43" name="Skupina 42"/>
          <p:cNvGrpSpPr/>
          <p:nvPr/>
        </p:nvGrpSpPr>
        <p:grpSpPr>
          <a:xfrm>
            <a:off x="1827495" y="2577009"/>
            <a:ext cx="3402650" cy="749343"/>
            <a:chOff x="1827495" y="2577009"/>
            <a:chExt cx="3402650" cy="749343"/>
          </a:xfrm>
        </p:grpSpPr>
        <p:sp>
          <p:nvSpPr>
            <p:cNvPr id="16" name="Pravá složená závorka 15"/>
            <p:cNvSpPr/>
            <p:nvPr/>
          </p:nvSpPr>
          <p:spPr>
            <a:xfrm rot="5400000">
              <a:off x="2524271" y="1880234"/>
              <a:ext cx="288032" cy="1681584"/>
            </a:xfrm>
            <a:prstGeom prst="rightBrace">
              <a:avLst>
                <a:gd name="adj1" fmla="val 67858"/>
                <a:gd name="adj2" fmla="val 37282"/>
              </a:avLst>
            </a:prstGeom>
            <a:ln w="15875"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bg1">
                    <a:lumMod val="95000"/>
                    <a:lumOff val="5000"/>
                  </a:schemeClr>
                </a:solidFill>
              </a:endParaRPr>
            </a:p>
          </p:txBody>
        </p:sp>
        <p:sp>
          <p:nvSpPr>
            <p:cNvPr id="17" name="Pravá složená závorka 16"/>
            <p:cNvSpPr/>
            <p:nvPr/>
          </p:nvSpPr>
          <p:spPr>
            <a:xfrm rot="5400000">
              <a:off x="4225596" y="1860492"/>
              <a:ext cx="288032" cy="1721066"/>
            </a:xfrm>
            <a:prstGeom prst="rightBrace">
              <a:avLst>
                <a:gd name="adj1" fmla="val 67858"/>
                <a:gd name="adj2" fmla="val 57994"/>
              </a:avLst>
            </a:prstGeom>
            <a:ln w="15875"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bg1">
                    <a:lumMod val="95000"/>
                    <a:lumOff val="5000"/>
                  </a:schemeClr>
                </a:solidFill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8" name="TextovéPole 17"/>
                <p:cNvSpPr txBox="1"/>
                <p:nvPr/>
              </p:nvSpPr>
              <p:spPr>
                <a:xfrm>
                  <a:off x="2633131" y="2803132"/>
                  <a:ext cx="598048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Sup>
                          <m:sSubSupPr>
                            <m:ctrlPr>
                              <a:rPr lang="cs-CZ" sz="280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SupPr>
                          <m:e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𝑠</m:t>
                            </m:r>
                          </m:e>
                          <m:sub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1</m:t>
                            </m:r>
                          </m:sub>
                          <m:sup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∗</m:t>
                            </m:r>
                          </m:sup>
                        </m:sSubSup>
                      </m:oMath>
                    </m:oMathPara>
                  </a14:m>
                  <a:endPara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endParaRPr>
                </a:p>
              </p:txBody>
            </p:sp>
          </mc:Choice>
          <mc:Fallback xmlns="">
            <p:sp>
              <p:nvSpPr>
                <p:cNvPr id="18" name="TextovéPole 1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633131" y="2803132"/>
                  <a:ext cx="598048" cy="523220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9" name="TextovéPole 18"/>
                <p:cNvSpPr txBox="1"/>
                <p:nvPr/>
              </p:nvSpPr>
              <p:spPr>
                <a:xfrm>
                  <a:off x="3994919" y="2766193"/>
                  <a:ext cx="589649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280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US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𝑠</m:t>
                            </m:r>
                          </m:e>
                          <m:sub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endParaRPr>
                </a:p>
              </p:txBody>
            </p:sp>
          </mc:Choice>
          <mc:Fallback xmlns="">
            <p:sp>
              <p:nvSpPr>
                <p:cNvPr id="19" name="TextovéPole 1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994919" y="2766193"/>
                  <a:ext cx="589649" cy="523220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128356" y="4351680"/>
            <a:ext cx="4665872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d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oba jízdy  auta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1980176" y="5340144"/>
                <a:ext cx="5467465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pc="-30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  </m:t>
                      </m:r>
                      <m:r>
                        <a:rPr lang="cs-CZ" sz="2600" i="1" spc="-30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  ·  ·  ·  ·  ·  ·  ·  ·  ·  ·  ·</m:t>
                      </m:r>
                      <m:r>
                        <a:rPr lang="cs-CZ" sz="2600" b="0" i="1" spc="-30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·</m:t>
                      </m:r>
                      <m:sSubSup>
                        <m:sSubSupPr>
                          <m:ctrlPr>
                            <a:rPr lang="cs-CZ" sz="2600" i="1" spc="-30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SupPr>
                        <m:e>
                          <m:r>
                            <a:rPr lang="cs-CZ" sz="2600" b="0" i="1" spc="-30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sz="2600" b="0" i="1" spc="-30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  <m:sup>
                          <m:r>
                            <a:rPr lang="cs-CZ" sz="2600" b="0" i="1" spc="-30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∗</m:t>
                          </m:r>
                        </m:sup>
                      </m:sSubSup>
                      <m:r>
                        <a:rPr lang="cs-CZ" sz="2600" b="0" i="1" spc="-30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2600" i="1" spc="-30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i="1" spc="-30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sz="2600" i="1" spc="-30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600" i="1" spc="-30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600" b="0" i="1" spc="-30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pc="-30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2600" b="0" i="1" spc="-30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600" b="0" i="1" spc="-30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·(</m:t>
                      </m:r>
                      <m:r>
                        <a:rPr lang="cs-CZ" sz="2600" b="0" i="1" spc="-30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600" b="0" i="1" spc="-30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+0,5)</m:t>
                      </m:r>
                    </m:oMath>
                  </m:oMathPara>
                </a14:m>
                <a:endParaRPr lang="cs-CZ" sz="2600" spc="-3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0176" y="5340144"/>
                <a:ext cx="5467465" cy="52090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2461293" y="5871808"/>
                <a:ext cx="4827348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</m:t>
                      </m:r>
                      <m:r>
                        <a:rPr lang="cs-CZ" sz="26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</m:t>
                      </m:r>
                      <m:r>
                        <a:rPr lang="cs-CZ" sz="26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</m:t>
                      </m:r>
                      <m:sSub>
                        <m:sSubPr>
                          <m:ctrlPr>
                            <a:rPr lang="cs-CZ" sz="26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61293" y="5871808"/>
                <a:ext cx="4827348" cy="52090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7118975" y="5861049"/>
                <a:ext cx="2060427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=94·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𝑘𝑚</m:t>
                      </m:r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18975" y="5861049"/>
                <a:ext cx="2060427" cy="52090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6420817" y="5340144"/>
                <a:ext cx="2665350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pc="-30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 =42·(</m:t>
                      </m:r>
                      <m:r>
                        <a:rPr lang="cs-CZ" sz="2600" b="0" i="1" spc="-30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600" b="0" i="1" spc="-30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+0,5)  </m:t>
                      </m:r>
                      <m:r>
                        <a:rPr lang="cs-CZ" sz="2600" b="0" i="1" spc="-30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𝑘𝑚</m:t>
                      </m:r>
                    </m:oMath>
                  </m:oMathPara>
                </a14:m>
                <a:endParaRPr lang="cs-CZ" sz="2600" spc="-3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20817" y="5340144"/>
                <a:ext cx="2665350" cy="52090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Zástupný symbol pro obsah 2"/>
          <p:cNvSpPr>
            <a:spLocks noGrp="1"/>
          </p:cNvSpPr>
          <p:nvPr/>
        </p:nvSpPr>
        <p:spPr>
          <a:xfrm>
            <a:off x="54042" y="2021390"/>
            <a:ext cx="1583278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45" name="Skupina 44"/>
          <p:cNvGrpSpPr/>
          <p:nvPr/>
        </p:nvGrpSpPr>
        <p:grpSpPr>
          <a:xfrm>
            <a:off x="1838162" y="1888655"/>
            <a:ext cx="6278430" cy="685441"/>
            <a:chOff x="1838162" y="1888655"/>
            <a:chExt cx="6278430" cy="685441"/>
          </a:xfrm>
        </p:grpSpPr>
        <p:sp>
          <p:nvSpPr>
            <p:cNvPr id="28" name="Pravá složená závorka 27"/>
            <p:cNvSpPr/>
            <p:nvPr/>
          </p:nvSpPr>
          <p:spPr>
            <a:xfrm rot="16200000">
              <a:off x="4830648" y="-711848"/>
              <a:ext cx="293458" cy="6278430"/>
            </a:xfrm>
            <a:prstGeom prst="rightBrace">
              <a:avLst>
                <a:gd name="adj1" fmla="val 67227"/>
                <a:gd name="adj2" fmla="val 53828"/>
              </a:avLst>
            </a:prstGeom>
            <a:ln w="15875"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bg1">
                    <a:lumMod val="95000"/>
                    <a:lumOff val="5000"/>
                  </a:schemeClr>
                </a:solidFill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0" name="TextovéPole 29"/>
                <p:cNvSpPr txBox="1"/>
                <p:nvPr/>
              </p:nvSpPr>
              <p:spPr>
                <a:xfrm>
                  <a:off x="4937781" y="1888655"/>
                  <a:ext cx="446917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𝑠</m:t>
                        </m:r>
                      </m:oMath>
                    </m:oMathPara>
                  </a14:m>
                  <a:endPara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endParaRPr>
                </a:p>
              </p:txBody>
            </p:sp>
          </mc:Choice>
          <mc:Fallback xmlns="">
            <p:sp>
              <p:nvSpPr>
                <p:cNvPr id="30" name="TextovéPole 2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937781" y="1888655"/>
                  <a:ext cx="446917" cy="523220"/>
                </a:xfrm>
                <a:prstGeom prst="rect">
                  <a:avLst/>
                </a:prstGeom>
                <a:blipFill rotWithShape="1">
                  <a:blip r:embed="rId10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31" name="Zástupný symbol pro obsah 2"/>
          <p:cNvSpPr>
            <a:spLocks noGrp="1"/>
          </p:cNvSpPr>
          <p:nvPr/>
        </p:nvSpPr>
        <p:spPr>
          <a:xfrm>
            <a:off x="95788" y="4768535"/>
            <a:ext cx="3523854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d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oba jízdy motocyklu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3830673" y="4372826"/>
                <a:ext cx="5212391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·····························</m:t>
                      </m:r>
                      <m:d>
                        <m:dPr>
                          <m:ctrlP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6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𝑡</m:t>
                          </m:r>
                          <m: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+0,5</m:t>
                          </m:r>
                        </m:e>
                      </m:d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h𝑜𝑑𝑖𝑛</m:t>
                      </m:r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30673" y="4372826"/>
                <a:ext cx="5212391" cy="52090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3131840" y="4794805"/>
                <a:ext cx="5911224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r>
                        <a:rPr lang="cs-CZ" sz="26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···············································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h𝑜𝑑𝑖𝑛</m:t>
                      </m:r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1840" y="4794805"/>
                <a:ext cx="5911224" cy="52090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Zástupný symbol pro obsah 2"/>
          <p:cNvSpPr>
            <a:spLocks noGrp="1"/>
          </p:cNvSpPr>
          <p:nvPr/>
        </p:nvSpPr>
        <p:spPr>
          <a:xfrm>
            <a:off x="127473" y="5375677"/>
            <a:ext cx="2072632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d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ráha auta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5" name="Zástupný symbol pro obsah 2"/>
          <p:cNvSpPr>
            <a:spLocks noGrp="1"/>
          </p:cNvSpPr>
          <p:nvPr/>
        </p:nvSpPr>
        <p:spPr>
          <a:xfrm>
            <a:off x="117690" y="5861049"/>
            <a:ext cx="3590214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d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ráha motocyklu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41135" y="3428999"/>
            <a:ext cx="9060976" cy="927629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7" name="Obdélníkový popisek 36"/>
          <p:cNvSpPr/>
          <p:nvPr/>
        </p:nvSpPr>
        <p:spPr>
          <a:xfrm>
            <a:off x="50899" y="3442586"/>
            <a:ext cx="9001616" cy="876470"/>
          </a:xfrm>
          <a:prstGeom prst="wedgeRectCallout">
            <a:avLst>
              <a:gd name="adj1" fmla="val 19319"/>
              <a:gd name="adj2" fmla="val -45631"/>
            </a:avLst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b="1" dirty="0" smtClean="0">
                <a:solidFill>
                  <a:srgbClr val="FFFF00"/>
                </a:solidFill>
              </a:rPr>
              <a:t>Auto jelo o 30 minut (tj. 0,5 </a:t>
            </a:r>
            <a:r>
              <a:rPr lang="cs-CZ" sz="2600" b="1" dirty="0">
                <a:solidFill>
                  <a:srgbClr val="FFFF00"/>
                </a:solidFill>
              </a:rPr>
              <a:t>hodin</a:t>
            </a:r>
            <a:r>
              <a:rPr lang="cs-CZ" sz="2600" b="1" dirty="0" smtClean="0">
                <a:solidFill>
                  <a:srgbClr val="FFFF00"/>
                </a:solidFill>
              </a:rPr>
              <a:t>)</a:t>
            </a:r>
          </a:p>
          <a:p>
            <a:pPr algn="ctr"/>
            <a:r>
              <a:rPr lang="cs-CZ" sz="2600" b="1" dirty="0" smtClean="0">
                <a:solidFill>
                  <a:srgbClr val="FFFF00"/>
                </a:solidFill>
              </a:rPr>
              <a:t> déle než motocykl. </a:t>
            </a:r>
            <a:endParaRPr lang="cs-CZ" sz="2600" b="1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111367" y="37766"/>
                <a:ext cx="8858216" cy="18276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Př. </a:t>
                </a:r>
                <a:r>
                  <a:rPr lang="cs-CZ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2</a:t>
                </a: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) Vzdálenost mezi Prahou a Turnovem je 89 km. Z Turnova vyjelo v 8 hodin auto průměrnou rychlostí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42</m:t>
                    </m:r>
                    <m:f>
                      <m:fPr>
                        <m:ctrlP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h</m:t>
                        </m:r>
                      </m:den>
                    </m:f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.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V 8 hodin 30 minut vyjel z Prahy po stejné trase do Turnova motocykl průměrnou rychlostí </a:t>
                </a:r>
                <a14:m>
                  <m:oMath xmlns:m="http://schemas.openxmlformats.org/officeDocument/2006/math">
                    <m:r>
                      <a:rPr lang="cs-CZ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94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 </m:t>
                    </m:r>
                    <m:f>
                      <m:fPr>
                        <m:ctrlP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Calibri" pitchFamily="34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Calibri" pitchFamily="34" charset="0"/>
                          </a:rPr>
                          <m:t>𝑘𝑚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Calibri" pitchFamily="34" charset="0"/>
                          </a:rPr>
                          <m:t>h</m:t>
                        </m:r>
                      </m:den>
                    </m:f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.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Kdy a v jaké vzdálenosti od Turnova se setkají?</a:t>
                </a: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367" y="37766"/>
                <a:ext cx="8858216" cy="1827605"/>
              </a:xfrm>
              <a:prstGeom prst="rect">
                <a:avLst/>
              </a:prstGeom>
              <a:blipFill rotWithShape="1">
                <a:blip r:embed="rId13"/>
                <a:stretch>
                  <a:fillRect l="-1032" t="-2667" r="-1101" b="-6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4" name="Skupina 43"/>
          <p:cNvGrpSpPr/>
          <p:nvPr/>
        </p:nvGrpSpPr>
        <p:grpSpPr>
          <a:xfrm>
            <a:off x="5230145" y="2622177"/>
            <a:ext cx="2852067" cy="702691"/>
            <a:chOff x="5230145" y="2622177"/>
            <a:chExt cx="2852067" cy="702691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" name="TextovéPole 19"/>
                <p:cNvSpPr txBox="1"/>
                <p:nvPr/>
              </p:nvSpPr>
              <p:spPr>
                <a:xfrm>
                  <a:off x="6220526" y="2801648"/>
                  <a:ext cx="597921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sz="280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𝑠</m:t>
                            </m:r>
                          </m:e>
                          <m:sub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endParaRPr>
                </a:p>
              </p:txBody>
            </p:sp>
          </mc:Choice>
          <mc:Fallback xmlns="">
            <p:sp>
              <p:nvSpPr>
                <p:cNvPr id="20" name="TextovéPole 1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220526" y="2801648"/>
                  <a:ext cx="597921" cy="523220"/>
                </a:xfrm>
                <a:prstGeom prst="rect">
                  <a:avLst/>
                </a:prstGeom>
                <a:blipFill rotWithShape="1">
                  <a:blip r:embed="rId1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38" name="Pravá složená závorka 37"/>
            <p:cNvSpPr/>
            <p:nvPr/>
          </p:nvSpPr>
          <p:spPr>
            <a:xfrm rot="5400000">
              <a:off x="6512163" y="1340159"/>
              <a:ext cx="288032" cy="2852067"/>
            </a:xfrm>
            <a:prstGeom prst="rightBrace">
              <a:avLst>
                <a:gd name="adj1" fmla="val 67858"/>
                <a:gd name="adj2" fmla="val 57994"/>
              </a:avLst>
            </a:prstGeom>
            <a:ln w="15875"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bg1">
                    <a:lumMod val="95000"/>
                    <a:lumOff val="5000"/>
                  </a:schemeClr>
                </a:solidFill>
              </a:endParaRPr>
            </a:p>
          </p:txBody>
        </p:sp>
      </p:grpSp>
      <p:cxnSp>
        <p:nvCxnSpPr>
          <p:cNvPr id="39" name="Přímá spojnice 38"/>
          <p:cNvCxnSpPr/>
          <p:nvPr/>
        </p:nvCxnSpPr>
        <p:spPr>
          <a:xfrm flipV="1">
            <a:off x="215024" y="5296714"/>
            <a:ext cx="8650207" cy="18996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Zástupný symbol pro obsah 2"/>
          <p:cNvSpPr>
            <a:spLocks noGrp="1"/>
          </p:cNvSpPr>
          <p:nvPr/>
        </p:nvSpPr>
        <p:spPr>
          <a:xfrm>
            <a:off x="117690" y="6296232"/>
            <a:ext cx="3113489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d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ráha mezi městy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2594196" y="6318122"/>
                <a:ext cx="6448868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</m:t>
                      </m:r>
                      <m:r>
                        <a:rPr lang="cs-CZ" sz="26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</m:t>
                      </m:r>
                      <m:r>
                        <a:rPr lang="cs-CZ" sz="26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</m:t>
                      </m:r>
                      <m:r>
                        <a:rPr lang="cs-CZ" sz="26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·································</m:t>
                      </m:r>
                      <m:r>
                        <a:rPr lang="cs-CZ" sz="26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𝑠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=89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𝑘𝑚</m:t>
                      </m:r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94196" y="6318122"/>
                <a:ext cx="6448868" cy="520905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7" name="Picture 2" descr="C:\Users\spravce\AppData\Local\Microsoft\Windows\Temporary Internet Files\Content.IE5\BL96J1IA\MC900438002[2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950" y="2501478"/>
            <a:ext cx="1356899" cy="922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7361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  <p:bldP spid="25" grpId="0"/>
      <p:bldP spid="26" grpId="0"/>
      <p:bldP spid="27" grpId="0"/>
      <p:bldP spid="31" grpId="0"/>
      <p:bldP spid="32" grpId="0"/>
      <p:bldP spid="33" grpId="0"/>
      <p:bldP spid="34" grpId="0"/>
      <p:bldP spid="35" grpId="0"/>
      <p:bldP spid="37" grpId="0" animBg="1"/>
      <p:bldP spid="5" grpId="0"/>
      <p:bldP spid="40" grpId="0"/>
      <p:bldP spid="4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2611" y="179094"/>
            <a:ext cx="9121853" cy="674136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52964" y="699999"/>
            <a:ext cx="9066279" cy="2296953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0" y="29961"/>
            <a:ext cx="9144000" cy="658812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3025431" y="85349"/>
                <a:ext cx="3190705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∗</m:t>
                          </m:r>
                        </m:sup>
                      </m:sSub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𝑠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25431" y="85349"/>
                <a:ext cx="3190705" cy="52090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2256525" y="718149"/>
                <a:ext cx="3978721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42</m:t>
                      </m:r>
                      <m:d>
                        <m:dPr>
                          <m:ctrlP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𝑡</m:t>
                          </m:r>
                          <m: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+0,5</m:t>
                          </m:r>
                        </m:e>
                      </m:d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+94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=89</m:t>
                      </m:r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56525" y="718149"/>
                <a:ext cx="3978721" cy="52090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2691017" y="1140820"/>
                <a:ext cx="384571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4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+21+94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=89</m:t>
                      </m:r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1017" y="1140820"/>
                <a:ext cx="3845716" cy="52090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5985135" y="1526431"/>
                <a:ext cx="158417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6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rgbClr val="FFFF00">
                          <a:alpha val="40000"/>
                        </a:srgbClr>
                      </a:glow>
                    </a:effectLst>
                  </a:rPr>
                  <a:t>/</a:t>
                </a:r>
                <a14:m>
                  <m:oMath xmlns:m="http://schemas.openxmlformats.org/officeDocument/2006/math">
                    <m:r>
                      <a:rPr lang="cs-CZ" sz="26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rgbClr val="FFFF00">
                              <a:alpha val="40000"/>
                            </a:srgbClr>
                          </a:glow>
                        </a:effectLst>
                        <a:latin typeface="Cambria Math"/>
                      </a:rPr>
                      <m:t>−21</m:t>
                    </m:r>
                  </m:oMath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rgbClr val="FFFF00">
                        <a:alpha val="40000"/>
                      </a:srgbClr>
                    </a:glow>
                  </a:effectLst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85135" y="1526431"/>
                <a:ext cx="1584176" cy="520905"/>
              </a:xfrm>
              <a:prstGeom prst="rect">
                <a:avLst/>
              </a:prstGeom>
              <a:blipFill rotWithShape="1">
                <a:blip r:embed="rId5"/>
                <a:stretch>
                  <a:fillRect l="-3462" t="-15116" b="-302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aoblený obdélník 8"/>
          <p:cNvSpPr/>
          <p:nvPr/>
        </p:nvSpPr>
        <p:spPr>
          <a:xfrm>
            <a:off x="63021" y="3006931"/>
            <a:ext cx="9011054" cy="1080399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4170155" y="1922178"/>
                <a:ext cx="2366578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136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=68</m:t>
                      </m:r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70155" y="1922178"/>
                <a:ext cx="2366578" cy="52090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aoblený obdélník 10"/>
          <p:cNvSpPr/>
          <p:nvPr/>
        </p:nvSpPr>
        <p:spPr>
          <a:xfrm>
            <a:off x="63021" y="4040773"/>
            <a:ext cx="8991899" cy="150628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150677" y="5001503"/>
            <a:ext cx="5332813" cy="54555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v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zdálenost mezi městy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108715" y="147391"/>
            <a:ext cx="3672408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Sestavíme rovnici: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3417887" y="1538138"/>
                <a:ext cx="2817359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21+136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6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89</m:t>
                      </m:r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7887" y="1538138"/>
                <a:ext cx="2817359" cy="52090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5961494" y="1922178"/>
                <a:ext cx="158417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6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rgbClr val="FFFF00">
                          <a:alpha val="40000"/>
                        </a:srgbClr>
                      </a:glow>
                    </a:effectLst>
                  </a:rPr>
                  <a:t>/</a:t>
                </a:r>
                <a14:m>
                  <m:oMath xmlns:m="http://schemas.openxmlformats.org/officeDocument/2006/math">
                    <m:r>
                      <a:rPr lang="cs-CZ" sz="26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rgbClr val="FFFF00">
                              <a:alpha val="40000"/>
                            </a:srgbClr>
                          </a:glow>
                        </a:effectLst>
                        <a:latin typeface="Cambria Math"/>
                      </a:rPr>
                      <m:t>:136</m:t>
                    </m:r>
                  </m:oMath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rgbClr val="FFFF00">
                        <a:alpha val="40000"/>
                      </a:srgbClr>
                    </a:glow>
                  </a:effectLst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1494" y="1922178"/>
                <a:ext cx="1584176" cy="520905"/>
              </a:xfrm>
              <a:prstGeom prst="rect">
                <a:avLst/>
              </a:prstGeom>
              <a:blipFill rotWithShape="1">
                <a:blip r:embed="rId8"/>
                <a:stretch>
                  <a:fillRect l="-3462" t="-15116" b="-302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Zástupný symbol pro obsah 2"/>
          <p:cNvSpPr>
            <a:spLocks noGrp="1"/>
          </p:cNvSpPr>
          <p:nvPr/>
        </p:nvSpPr>
        <p:spPr>
          <a:xfrm>
            <a:off x="97807" y="3147100"/>
            <a:ext cx="4665872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d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oba jízdy  auta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1619672" y="4107854"/>
                <a:ext cx="6104192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6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</m:t>
                      </m:r>
                      <m:r>
                        <a:rPr lang="cs-CZ" sz="26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······························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··1·45</m:t>
                      </m:r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9672" y="4107854"/>
                <a:ext cx="6104192" cy="52090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2422035" y="4560893"/>
                <a:ext cx="5301829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6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</m:t>
                      </m:r>
                      <m:r>
                        <a:rPr lang="cs-CZ" sz="26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···························</m:t>
                      </m:r>
                      <m:r>
                        <a:rPr lang="cs-CZ" sz="26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···········9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4·0,5</m:t>
                      </m:r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22035" y="4560893"/>
                <a:ext cx="5301829" cy="52090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7495987" y="4560892"/>
                <a:ext cx="163930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=46 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𝑘𝑚</m:t>
                      </m:r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95987" y="4560892"/>
                <a:ext cx="1639306" cy="52090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7536704" y="4096829"/>
                <a:ext cx="1611882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pc="-15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=45 </m:t>
                      </m:r>
                      <m:r>
                        <a:rPr lang="cs-CZ" sz="2600" b="0" i="1" spc="-15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𝑘𝑚</m:t>
                      </m:r>
                    </m:oMath>
                  </m:oMathPara>
                </a14:m>
                <a:endParaRPr lang="cs-CZ" sz="2600" spc="-15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36704" y="4096829"/>
                <a:ext cx="1611882" cy="52090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Zástupný symbol pro obsah 2"/>
          <p:cNvSpPr>
            <a:spLocks noGrp="1"/>
          </p:cNvSpPr>
          <p:nvPr/>
        </p:nvSpPr>
        <p:spPr>
          <a:xfrm>
            <a:off x="127824" y="3556904"/>
            <a:ext cx="3220040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d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oba jízdy motocyklu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2256525" y="3147100"/>
                <a:ext cx="6915545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······································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0,5+0,5=1 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h𝑜𝑑𝑖𝑛</m:t>
                      </m:r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56525" y="3147100"/>
                <a:ext cx="6915545" cy="52090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3275856" y="3583156"/>
                <a:ext cx="5843387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</m:t>
                      </m:r>
                      <m:r>
                        <a:rPr lang="cs-CZ" sz="26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</m:t>
                      </m:r>
                      <m:r>
                        <a:rPr lang="cs-CZ" sz="26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·····························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0,5  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h𝑜𝑑𝑖𝑛</m:t>
                      </m:r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3583156"/>
                <a:ext cx="5843387" cy="52090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Zástupný symbol pro obsah 2"/>
          <p:cNvSpPr>
            <a:spLocks noGrp="1"/>
          </p:cNvSpPr>
          <p:nvPr/>
        </p:nvSpPr>
        <p:spPr>
          <a:xfrm>
            <a:off x="89099" y="4087331"/>
            <a:ext cx="4665872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dráha auta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5" name="Zástupný symbol pro obsah 2"/>
          <p:cNvSpPr>
            <a:spLocks noGrp="1"/>
          </p:cNvSpPr>
          <p:nvPr/>
        </p:nvSpPr>
        <p:spPr>
          <a:xfrm>
            <a:off x="89099" y="4572703"/>
            <a:ext cx="4665872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d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ráha motocyklu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72598" y="5562642"/>
            <a:ext cx="8991899" cy="117872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7" name="Zástupný symbol pro obsah 2"/>
          <p:cNvSpPr>
            <a:spLocks noGrp="1"/>
          </p:cNvSpPr>
          <p:nvPr/>
        </p:nvSpPr>
        <p:spPr>
          <a:xfrm>
            <a:off x="133460" y="5656735"/>
            <a:ext cx="8931038" cy="51244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Potkají se za 0,5 hodin po vjetí motocyklu ve vzdálenosti 45 km od Turnova. 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3527085" y="4982507"/>
                <a:ext cx="5647254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·············································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89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 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𝑘𝑚</m:t>
                      </m:r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27085" y="4982507"/>
                <a:ext cx="5647254" cy="520905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0" name="Přímá spojnice 29"/>
          <p:cNvCxnSpPr/>
          <p:nvPr/>
        </p:nvCxnSpPr>
        <p:spPr>
          <a:xfrm flipV="1">
            <a:off x="286971" y="4982507"/>
            <a:ext cx="8650207" cy="18996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4742652" y="2361872"/>
                <a:ext cx="242163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=0,5 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h𝑜𝑑𝑖𝑛</m:t>
                      </m:r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42652" y="2361872"/>
                <a:ext cx="2421636" cy="520905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Zástupný symbol pro obsah 2"/>
          <p:cNvSpPr>
            <a:spLocks noGrp="1"/>
          </p:cNvSpPr>
          <p:nvPr/>
        </p:nvSpPr>
        <p:spPr>
          <a:xfrm>
            <a:off x="63220" y="2587148"/>
            <a:ext cx="1800200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Zkouška: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5122" name="Picture 2" descr="C:\Users\spravce\AppData\Local\Microsoft\Windows\Temporary Internet Files\Content.IE5\0BASIBLT\MC900440420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310" y="873277"/>
            <a:ext cx="1863725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0492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7" grpId="0"/>
      <p:bldP spid="29" grpId="0"/>
      <p:bldP spid="31" grpId="0"/>
      <p:bldP spid="3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0899" y="1916832"/>
            <a:ext cx="9023175" cy="4829621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41134" y="4572652"/>
            <a:ext cx="9023177" cy="108223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1134" y="-13693"/>
            <a:ext cx="9032942" cy="193052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40000"/>
                  <a:lumOff val="60000"/>
                </a:schemeClr>
              </a:gs>
              <a:gs pos="53000">
                <a:schemeClr val="accent6">
                  <a:lumMod val="40000"/>
                  <a:lumOff val="6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111367" y="37766"/>
                <a:ext cx="8858216" cy="18276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Př. </a:t>
                </a:r>
                <a:r>
                  <a:rPr lang="cs-CZ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3</a:t>
                </a: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) </a:t>
                </a:r>
                <a:r>
                  <a:rPr lang="en-US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V 10 </a:t>
                </a:r>
                <a:r>
                  <a:rPr lang="en-US" dirty="0" err="1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hodin</a:t>
                </a:r>
                <a:r>
                  <a:rPr lang="en-US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30 </a:t>
                </a:r>
                <a:r>
                  <a:rPr lang="en-US" dirty="0" err="1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minut</a:t>
                </a: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vyjelo z města M do města N nákladní auto průměrnou rychlostí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55</m:t>
                    </m:r>
                    <m:f>
                      <m:fPr>
                        <m:ctrlP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 Ve 12 hodin 15 minut za ním vyjelo osobní auto rychlostí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90</m:t>
                    </m:r>
                    <m:f>
                      <m:fPr>
                        <m:ctrlP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h</m:t>
                        </m:r>
                      </m:den>
                    </m:f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. 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Za kolik hodin a jak daleko od města N se setkají, je-li vzdálenost měst 290 km  ?</a:t>
                </a:r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367" y="37766"/>
                <a:ext cx="8858216" cy="1827605"/>
              </a:xfrm>
              <a:prstGeom prst="rect">
                <a:avLst/>
              </a:prstGeom>
              <a:blipFill rotWithShape="1">
                <a:blip r:embed="rId2"/>
                <a:stretch>
                  <a:fillRect l="-1032" t="-2667" r="-1101" b="-10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aoblený obdélník 6"/>
          <p:cNvSpPr/>
          <p:nvPr/>
        </p:nvSpPr>
        <p:spPr>
          <a:xfrm>
            <a:off x="50899" y="1944236"/>
            <a:ext cx="9032941" cy="1700787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1281825" y="2547624"/>
            <a:ext cx="7403813" cy="463286"/>
            <a:chOff x="1281825" y="2547624"/>
            <a:chExt cx="7403813" cy="463286"/>
          </a:xfrm>
        </p:grpSpPr>
        <p:cxnSp>
          <p:nvCxnSpPr>
            <p:cNvPr id="8" name="Přímá spojnice 7"/>
            <p:cNvCxnSpPr/>
            <p:nvPr/>
          </p:nvCxnSpPr>
          <p:spPr>
            <a:xfrm>
              <a:off x="1798018" y="2778457"/>
              <a:ext cx="6301375" cy="1620"/>
            </a:xfrm>
            <a:prstGeom prst="line">
              <a:avLst/>
            </a:prstGeom>
            <a:ln w="50800"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ovéPole 8"/>
            <p:cNvSpPr txBox="1"/>
            <p:nvPr/>
          </p:nvSpPr>
          <p:spPr>
            <a:xfrm>
              <a:off x="1281825" y="2547624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bg1">
                      <a:lumMod val="95000"/>
                      <a:lumOff val="5000"/>
                    </a:schemeClr>
                  </a:solidFill>
                </a:rPr>
                <a:t>M</a:t>
              </a: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8253590" y="2549245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rPr>
                <a:t>N</a:t>
              </a:r>
              <a:endParaRPr lang="cs-CZ" sz="2400" b="1" dirty="0">
                <a:solidFill>
                  <a:schemeClr val="bg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11" name="Přímá spojnice 10"/>
            <p:cNvCxnSpPr/>
            <p:nvPr/>
          </p:nvCxnSpPr>
          <p:spPr>
            <a:xfrm flipV="1">
              <a:off x="1799205" y="2587650"/>
              <a:ext cx="0" cy="381612"/>
            </a:xfrm>
            <a:prstGeom prst="line">
              <a:avLst/>
            </a:prstGeom>
            <a:ln w="50800"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V="1">
              <a:off x="8099399" y="2587650"/>
              <a:ext cx="0" cy="381612"/>
            </a:xfrm>
            <a:prstGeom prst="line">
              <a:avLst/>
            </a:prstGeom>
            <a:ln w="50800"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Skupina 5"/>
          <p:cNvGrpSpPr/>
          <p:nvPr/>
        </p:nvGrpSpPr>
        <p:grpSpPr>
          <a:xfrm>
            <a:off x="1738759" y="1906331"/>
            <a:ext cx="1131448" cy="1657076"/>
            <a:chOff x="1738759" y="1906331"/>
            <a:chExt cx="1131448" cy="1657076"/>
          </a:xfrm>
        </p:grpSpPr>
        <p:cxnSp>
          <p:nvCxnSpPr>
            <p:cNvPr id="13" name="Přímá spojnice se šipkou 12"/>
            <p:cNvCxnSpPr/>
            <p:nvPr/>
          </p:nvCxnSpPr>
          <p:spPr>
            <a:xfrm>
              <a:off x="1799205" y="3110195"/>
              <a:ext cx="723886" cy="1542"/>
            </a:xfrm>
            <a:prstGeom prst="straightConnector1">
              <a:avLst/>
            </a:prstGeom>
            <a:ln w="25400">
              <a:solidFill>
                <a:schemeClr val="bg1">
                  <a:lumMod val="95000"/>
                  <a:lumOff val="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se šipkou 13"/>
            <p:cNvCxnSpPr/>
            <p:nvPr/>
          </p:nvCxnSpPr>
          <p:spPr>
            <a:xfrm>
              <a:off x="1738759" y="2431352"/>
              <a:ext cx="1131448" cy="0"/>
            </a:xfrm>
            <a:prstGeom prst="straightConnector1">
              <a:avLst/>
            </a:prstGeom>
            <a:ln w="25400">
              <a:solidFill>
                <a:schemeClr val="bg1">
                  <a:lumMod val="95000"/>
                  <a:lumOff val="5000"/>
                </a:schemeClr>
              </a:solidFill>
              <a:headEnd type="none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5" name="TextovéPole 14"/>
                <p:cNvSpPr txBox="1"/>
                <p:nvPr/>
              </p:nvSpPr>
              <p:spPr>
                <a:xfrm>
                  <a:off x="1897727" y="3040187"/>
                  <a:ext cx="625364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280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endParaRPr>
                </a:p>
              </p:txBody>
            </p:sp>
          </mc:Choice>
          <mc:Fallback xmlns="">
            <p:sp>
              <p:nvSpPr>
                <p:cNvPr id="15" name="TextovéPole 1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897727" y="3040187"/>
                  <a:ext cx="625364" cy="523220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6" name="TextovéPole 15"/>
                <p:cNvSpPr txBox="1"/>
                <p:nvPr/>
              </p:nvSpPr>
              <p:spPr>
                <a:xfrm>
                  <a:off x="1820961" y="1906331"/>
                  <a:ext cx="633635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280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endParaRPr>
                </a:p>
              </p:txBody>
            </p:sp>
          </mc:Choice>
          <mc:Fallback xmlns="">
            <p:sp>
              <p:nvSpPr>
                <p:cNvPr id="16" name="TextovéPole 1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820961" y="1906331"/>
                  <a:ext cx="633635" cy="523220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23" name="Skupina 22"/>
          <p:cNvGrpSpPr/>
          <p:nvPr/>
        </p:nvGrpSpPr>
        <p:grpSpPr>
          <a:xfrm>
            <a:off x="1810295" y="2780078"/>
            <a:ext cx="5605534" cy="765818"/>
            <a:chOff x="1810295" y="2780078"/>
            <a:chExt cx="5605534" cy="765818"/>
          </a:xfrm>
        </p:grpSpPr>
        <p:sp>
          <p:nvSpPr>
            <p:cNvPr id="18" name="Pravá složená závorka 17"/>
            <p:cNvSpPr/>
            <p:nvPr/>
          </p:nvSpPr>
          <p:spPr>
            <a:xfrm rot="5400000">
              <a:off x="2809819" y="1780555"/>
              <a:ext cx="288032" cy="2287079"/>
            </a:xfrm>
            <a:prstGeom prst="rightBrace">
              <a:avLst>
                <a:gd name="adj1" fmla="val 67858"/>
                <a:gd name="adj2" fmla="val 34692"/>
              </a:avLst>
            </a:prstGeom>
            <a:ln w="15875"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bg1">
                    <a:lumMod val="95000"/>
                    <a:lumOff val="5000"/>
                  </a:schemeClr>
                </a:solidFill>
              </a:endParaRPr>
            </a:p>
          </p:txBody>
        </p:sp>
        <p:sp>
          <p:nvSpPr>
            <p:cNvPr id="19" name="Pravá složená závorka 18"/>
            <p:cNvSpPr/>
            <p:nvPr/>
          </p:nvSpPr>
          <p:spPr>
            <a:xfrm rot="5400000">
              <a:off x="5619590" y="1271871"/>
              <a:ext cx="288032" cy="3304446"/>
            </a:xfrm>
            <a:prstGeom prst="rightBrace">
              <a:avLst>
                <a:gd name="adj1" fmla="val 67858"/>
                <a:gd name="adj2" fmla="val 57994"/>
              </a:avLst>
            </a:prstGeom>
            <a:ln w="15875"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bg1">
                    <a:lumMod val="95000"/>
                    <a:lumOff val="5000"/>
                  </a:schemeClr>
                </a:solidFill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" name="TextovéPole 19"/>
                <p:cNvSpPr txBox="1"/>
                <p:nvPr/>
              </p:nvSpPr>
              <p:spPr>
                <a:xfrm>
                  <a:off x="3091454" y="3022676"/>
                  <a:ext cx="598048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Sup>
                          <m:sSubSupPr>
                            <m:ctrlPr>
                              <a:rPr lang="cs-CZ" sz="280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SupPr>
                          <m:e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𝑠</m:t>
                            </m:r>
                          </m:e>
                          <m:sub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1</m:t>
                            </m:r>
                          </m:sub>
                          <m:sup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∗</m:t>
                            </m:r>
                          </m:sup>
                        </m:sSubSup>
                      </m:oMath>
                    </m:oMathPara>
                  </a14:m>
                  <a:endPara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endParaRPr>
                </a:p>
              </p:txBody>
            </p:sp>
          </mc:Choice>
          <mc:Fallback xmlns="">
            <p:sp>
              <p:nvSpPr>
                <p:cNvPr id="20" name="TextovéPole 1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091454" y="3022676"/>
                  <a:ext cx="598048" cy="523220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1" name="TextovéPole 20"/>
                <p:cNvSpPr txBox="1"/>
                <p:nvPr/>
              </p:nvSpPr>
              <p:spPr>
                <a:xfrm>
                  <a:off x="5212946" y="2969262"/>
                  <a:ext cx="589649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280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US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𝑠</m:t>
                            </m:r>
                          </m:e>
                          <m:sub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endParaRPr>
                </a:p>
              </p:txBody>
            </p:sp>
          </mc:Choice>
          <mc:Fallback xmlns="">
            <p:sp>
              <p:nvSpPr>
                <p:cNvPr id="21" name="TextovéPole 2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212946" y="2969262"/>
                  <a:ext cx="589649" cy="523220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26" name="Zaoblený obdélník 25"/>
          <p:cNvSpPr/>
          <p:nvPr/>
        </p:nvSpPr>
        <p:spPr>
          <a:xfrm>
            <a:off x="41134" y="5664219"/>
            <a:ext cx="9023177" cy="108223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7" name="Zástupný symbol pro obsah 2"/>
          <p:cNvSpPr>
            <a:spLocks noGrp="1"/>
          </p:cNvSpPr>
          <p:nvPr/>
        </p:nvSpPr>
        <p:spPr>
          <a:xfrm>
            <a:off x="140950" y="4605276"/>
            <a:ext cx="4665872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d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oba jízdy nákladního auta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2870207" y="5664218"/>
                <a:ext cx="4413465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pc="-30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600" b="0" i="1" spc="-30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r>
                        <a:rPr lang="cs-CZ" sz="2600" i="1" spc="-30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600" b="0" i="1" spc="-30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r>
                        <a:rPr lang="cs-CZ" sz="2600" i="1" spc="-30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600" b="0" i="1" spc="-30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r>
                        <a:rPr lang="cs-CZ" sz="2600" i="1" spc="-30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600" b="0" i="1" spc="-30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 ·</m:t>
                      </m:r>
                      <m:sSubSup>
                        <m:sSubSupPr>
                          <m:ctrlPr>
                            <a:rPr lang="cs-CZ" sz="2600" i="1" spc="-30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SupPr>
                        <m:e>
                          <m:sSub>
                            <m:sSubPr>
                              <m:ctrlPr>
                                <a:rPr lang="cs-CZ" sz="2600" i="1" spc="-30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600" b="0" i="1" spc="-30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𝑠</m:t>
                              </m:r>
                            </m:e>
                            <m:sub>
                              <m:r>
                                <a:rPr lang="cs-CZ" sz="2600" b="0" i="1" spc="-30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r>
                            <a:rPr lang="cs-CZ" sz="2600" b="0" i="1" spc="-30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2600" b="0" i="1" spc="-30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sz="2600" b="0" i="1" spc="-30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  <m:sup>
                          <m:r>
                            <a:rPr lang="cs-CZ" sz="2600" b="0" i="1" spc="-30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∗</m:t>
                          </m:r>
                        </m:sup>
                      </m:sSubSup>
                      <m:r>
                        <a:rPr lang="cs-CZ" sz="2600" b="0" i="1" spc="-30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600" b="0" i="1" spc="-30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pc="-30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2600" b="0" i="1" spc="-30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600" b="0" i="1" spc="-30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·(</m:t>
                      </m:r>
                      <m:r>
                        <a:rPr lang="cs-CZ" sz="2600" b="0" i="1" spc="-30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600" b="0" i="1" spc="-30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+1,75)</m:t>
                      </m:r>
                    </m:oMath>
                  </m:oMathPara>
                </a14:m>
                <a:endParaRPr lang="cs-CZ" sz="2600" spc="-3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70207" y="5664218"/>
                <a:ext cx="4413465" cy="52090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2914956" y="6195882"/>
                <a:ext cx="4334927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</m:t>
                      </m:r>
                      <m:r>
                        <a:rPr lang="cs-CZ" sz="26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</m:t>
                      </m:r>
                      <m:r>
                        <a:rPr lang="cs-CZ" sz="26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</m:t>
                      </m:r>
                      <m:sSub>
                        <m:sSubPr>
                          <m:ctrlPr>
                            <a:rPr lang="cs-CZ" sz="26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4956" y="6195882"/>
                <a:ext cx="4334927" cy="52090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7120546" y="6205483"/>
                <a:ext cx="2060427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=90·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𝑘𝑚</m:t>
                      </m:r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20546" y="6205483"/>
                <a:ext cx="2060427" cy="52090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6422387" y="5686615"/>
                <a:ext cx="2665350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pc="-30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=55·(</m:t>
                      </m:r>
                      <m:r>
                        <a:rPr lang="cs-CZ" sz="2600" b="0" i="1" spc="-30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600" b="0" i="1" spc="-30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+1,75)  </m:t>
                      </m:r>
                      <m:r>
                        <a:rPr lang="cs-CZ" sz="2600" b="0" i="1" spc="-30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𝑘𝑚</m:t>
                      </m:r>
                    </m:oMath>
                  </m:oMathPara>
                </a14:m>
                <a:endParaRPr lang="cs-CZ" sz="2600" spc="-3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22387" y="5686615"/>
                <a:ext cx="2665350" cy="52090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Zástupný symbol pro obsah 2"/>
          <p:cNvSpPr>
            <a:spLocks noGrp="1"/>
          </p:cNvSpPr>
          <p:nvPr/>
        </p:nvSpPr>
        <p:spPr>
          <a:xfrm>
            <a:off x="54042" y="2021390"/>
            <a:ext cx="1583278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1820962" y="1960486"/>
            <a:ext cx="5594867" cy="816679"/>
            <a:chOff x="1820962" y="1960486"/>
            <a:chExt cx="5594867" cy="816679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" name="TextovéPole 21"/>
                <p:cNvSpPr txBox="1"/>
                <p:nvPr/>
              </p:nvSpPr>
              <p:spPr>
                <a:xfrm>
                  <a:off x="4551404" y="1960486"/>
                  <a:ext cx="597921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sz="280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𝑠</m:t>
                            </m:r>
                          </m:e>
                          <m:sub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endParaRPr>
                </a:p>
              </p:txBody>
            </p:sp>
          </mc:Choice>
          <mc:Fallback xmlns="">
            <p:sp>
              <p:nvSpPr>
                <p:cNvPr id="22" name="TextovéPole 2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551404" y="1960486"/>
                  <a:ext cx="597921" cy="523220"/>
                </a:xfrm>
                <a:prstGeom prst="rect">
                  <a:avLst/>
                </a:prstGeom>
                <a:blipFill rotWithShape="1">
                  <a:blip r:embed="rId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40" name="Pravá složená závorka 39"/>
            <p:cNvSpPr/>
            <p:nvPr/>
          </p:nvSpPr>
          <p:spPr>
            <a:xfrm rot="16200000">
              <a:off x="4471667" y="-166998"/>
              <a:ext cx="293458" cy="5594867"/>
            </a:xfrm>
            <a:prstGeom prst="rightBrace">
              <a:avLst>
                <a:gd name="adj1" fmla="val 67227"/>
                <a:gd name="adj2" fmla="val 53828"/>
              </a:avLst>
            </a:prstGeom>
            <a:ln w="15875"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bg1">
                    <a:lumMod val="95000"/>
                    <a:lumOff val="5000"/>
                  </a:schemeClr>
                </a:solidFill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7405552" y="1983024"/>
            <a:ext cx="692240" cy="815924"/>
            <a:chOff x="7405552" y="1983024"/>
            <a:chExt cx="692240" cy="815924"/>
          </a:xfrm>
        </p:grpSpPr>
        <p:sp>
          <p:nvSpPr>
            <p:cNvPr id="42" name="Pravá složená závorka 41"/>
            <p:cNvSpPr/>
            <p:nvPr/>
          </p:nvSpPr>
          <p:spPr>
            <a:xfrm rot="16200000">
              <a:off x="7599461" y="2311581"/>
              <a:ext cx="293458" cy="681275"/>
            </a:xfrm>
            <a:prstGeom prst="rightBrace">
              <a:avLst>
                <a:gd name="adj1" fmla="val 53595"/>
                <a:gd name="adj2" fmla="val 53828"/>
              </a:avLst>
            </a:prstGeom>
            <a:ln w="15875"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bg1">
                    <a:lumMod val="95000"/>
                    <a:lumOff val="5000"/>
                  </a:schemeClr>
                </a:solidFill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3" name="TextovéPole 42"/>
                <p:cNvSpPr txBox="1"/>
                <p:nvPr/>
              </p:nvSpPr>
              <p:spPr>
                <a:xfrm>
                  <a:off x="7447229" y="1983024"/>
                  <a:ext cx="650563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sz="280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𝑠</m:t>
                            </m:r>
                          </m:e>
                          <m:sub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𝑁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endParaRPr>
                </a:p>
              </p:txBody>
            </p:sp>
          </mc:Choice>
          <mc:Fallback xmlns="">
            <p:sp>
              <p:nvSpPr>
                <p:cNvPr id="43" name="TextovéPole 4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447229" y="1983024"/>
                  <a:ext cx="650563" cy="523220"/>
                </a:xfrm>
                <a:prstGeom prst="rect">
                  <a:avLst/>
                </a:prstGeom>
                <a:blipFill rotWithShape="1">
                  <a:blip r:embed="rId1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44" name="Zástupný symbol pro obsah 2"/>
          <p:cNvSpPr>
            <a:spLocks noGrp="1"/>
          </p:cNvSpPr>
          <p:nvPr/>
        </p:nvSpPr>
        <p:spPr>
          <a:xfrm>
            <a:off x="108382" y="5022131"/>
            <a:ext cx="4665872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d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oba jízdy osobního auta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5" name="Zástupný symbol pro obsah 2"/>
              <p:cNvSpPr>
                <a:spLocks noGrp="1"/>
              </p:cNvSpPr>
              <p:nvPr/>
            </p:nvSpPr>
            <p:spPr>
              <a:xfrm>
                <a:off x="3896093" y="4612345"/>
                <a:ext cx="5212391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··························</m:t>
                      </m:r>
                      <m:d>
                        <m:dPr>
                          <m:ctrlP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6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𝑡</m:t>
                          </m:r>
                          <m: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+1,75</m:t>
                          </m:r>
                        </m:e>
                      </m:d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h𝑜𝑑𝑖𝑛</m:t>
                      </m:r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6093" y="4612345"/>
                <a:ext cx="5212391" cy="52090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Zástupný symbol pro obsah 2"/>
              <p:cNvSpPr>
                <a:spLocks noGrp="1"/>
              </p:cNvSpPr>
              <p:nvPr/>
            </p:nvSpPr>
            <p:spPr>
              <a:xfrm>
                <a:off x="3632236" y="5048401"/>
                <a:ext cx="5423422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···········································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h𝑜𝑑𝑖𝑛</m:t>
                      </m:r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2236" y="5048401"/>
                <a:ext cx="5423422" cy="52090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7" name="Zástupný symbol pro obsah 2"/>
          <p:cNvSpPr>
            <a:spLocks noGrp="1"/>
          </p:cNvSpPr>
          <p:nvPr/>
        </p:nvSpPr>
        <p:spPr>
          <a:xfrm>
            <a:off x="88716" y="5699751"/>
            <a:ext cx="4665872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spc="-15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d</a:t>
            </a:r>
            <a:r>
              <a:rPr lang="cs-CZ" sz="2600" spc="-15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ráha nákladního auta</a:t>
            </a:r>
            <a:endParaRPr lang="cs-CZ" sz="2600" spc="-15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8" name="Zástupný symbol pro obsah 2"/>
          <p:cNvSpPr>
            <a:spLocks noGrp="1"/>
          </p:cNvSpPr>
          <p:nvPr/>
        </p:nvSpPr>
        <p:spPr>
          <a:xfrm>
            <a:off x="78933" y="6185123"/>
            <a:ext cx="4665872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d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ráha osobního auta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1" name="Zaoblený obdélník 40"/>
          <p:cNvSpPr/>
          <p:nvPr/>
        </p:nvSpPr>
        <p:spPr>
          <a:xfrm>
            <a:off x="32481" y="3629415"/>
            <a:ext cx="9023177" cy="927629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ový popisek 4"/>
          <p:cNvSpPr/>
          <p:nvPr/>
        </p:nvSpPr>
        <p:spPr>
          <a:xfrm>
            <a:off x="54042" y="3621224"/>
            <a:ext cx="9001616" cy="930240"/>
          </a:xfrm>
          <a:prstGeom prst="wedgeRectCallout">
            <a:avLst>
              <a:gd name="adj1" fmla="val 19319"/>
              <a:gd name="adj2" fmla="val -45631"/>
            </a:avLst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b="1" dirty="0" smtClean="0">
                <a:solidFill>
                  <a:srgbClr val="FFFF00"/>
                </a:solidFill>
              </a:rPr>
              <a:t>Nákladní auto jelo o 1 hodinu 45 minut (tj. </a:t>
            </a:r>
            <a:r>
              <a:rPr lang="cs-CZ" sz="2600" b="1" dirty="0">
                <a:solidFill>
                  <a:srgbClr val="FFFF00"/>
                </a:solidFill>
              </a:rPr>
              <a:t>1,75 hodin) </a:t>
            </a:r>
            <a:r>
              <a:rPr lang="cs-CZ" sz="2600" b="1" dirty="0" smtClean="0">
                <a:solidFill>
                  <a:srgbClr val="FFFF00"/>
                </a:solidFill>
              </a:rPr>
              <a:t>déle než osobní auto. </a:t>
            </a:r>
            <a:endParaRPr lang="cs-CZ" sz="2600" b="1" dirty="0">
              <a:solidFill>
                <a:srgbClr val="FFFF00"/>
              </a:solidFill>
            </a:endParaRPr>
          </a:p>
        </p:txBody>
      </p:sp>
      <p:pic>
        <p:nvPicPr>
          <p:cNvPr id="4098" name="Picture 2" descr="C:\Users\spravce\AppData\Local\Microsoft\Windows\Temporary Internet Files\Content.IE5\BL96J1IA\MC900438002[2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950" y="2501478"/>
            <a:ext cx="1356899" cy="922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0584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7" grpId="0"/>
      <p:bldP spid="30" grpId="0"/>
      <p:bldP spid="31" grpId="0"/>
      <p:bldP spid="33" grpId="0"/>
      <p:bldP spid="34" grpId="0"/>
      <p:bldP spid="35" grpId="0"/>
      <p:bldP spid="44" grpId="0"/>
      <p:bldP spid="45" grpId="0"/>
      <p:bldP spid="46" grpId="0"/>
      <p:bldP spid="47" grpId="0"/>
      <p:bldP spid="48" grpId="0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2611" y="179094"/>
            <a:ext cx="9121853" cy="674136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52964" y="782518"/>
            <a:ext cx="9066279" cy="2214434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9109" y="123706"/>
            <a:ext cx="9021109" cy="658812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3044541" y="179094"/>
                <a:ext cx="2499972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bSup>
                        <m:sSub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∗</m:t>
                          </m:r>
                        </m:sup>
                      </m:sSub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4541" y="179094"/>
                <a:ext cx="2499972" cy="52090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2123728" y="916776"/>
                <a:ext cx="3630433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55</m:t>
                      </m:r>
                      <m:d>
                        <m:d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𝑡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+1,75</m:t>
                          </m:r>
                        </m:e>
                      </m:d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=90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3728" y="916776"/>
                <a:ext cx="3630433" cy="52090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2123728" y="1437681"/>
                <a:ext cx="3650420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55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+96,25=90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3728" y="1437681"/>
                <a:ext cx="3650420" cy="52090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5382226" y="1437680"/>
                <a:ext cx="158417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rgbClr val="FFFF00">
                          <a:alpha val="40000"/>
                        </a:srgbClr>
                      </a:glow>
                    </a:effectLst>
                  </a:rPr>
                  <a:t>/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rgbClr val="FFFF00">
                              <a:alpha val="40000"/>
                            </a:srgbClr>
                          </a:glow>
                        </a:effectLst>
                        <a:latin typeface="Cambria Math"/>
                      </a:rPr>
                      <m:t>−55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rgbClr val="FFFF00">
                        <a:alpha val="40000"/>
                      </a:srgbClr>
                    </a:glow>
                  </a:effectLst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82226" y="1437680"/>
                <a:ext cx="1584176" cy="520905"/>
              </a:xfrm>
              <a:prstGeom prst="rect">
                <a:avLst/>
              </a:prstGeom>
              <a:blipFill rotWithShape="1">
                <a:blip r:embed="rId5"/>
                <a:stretch>
                  <a:fillRect l="-4231" t="-18824" b="-4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Zaoblený obdélník 9"/>
          <p:cNvSpPr/>
          <p:nvPr/>
        </p:nvSpPr>
        <p:spPr>
          <a:xfrm>
            <a:off x="63021" y="3006932"/>
            <a:ext cx="9011054" cy="208667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3868667" y="2369029"/>
                <a:ext cx="1511869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=2,75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68667" y="2369029"/>
                <a:ext cx="1511869" cy="52090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Zaoblený obdélník 19"/>
          <p:cNvSpPr/>
          <p:nvPr/>
        </p:nvSpPr>
        <p:spPr>
          <a:xfrm>
            <a:off x="63021" y="5123557"/>
            <a:ext cx="8991899" cy="63964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141734" y="5175789"/>
            <a:ext cx="5332813" cy="54555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v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zdálenost setkání od města N: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127824" y="241136"/>
            <a:ext cx="3672408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Sestavíme rovnici: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3116429" y="1945498"/>
                <a:ext cx="3650420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96,25=35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16429" y="1945498"/>
                <a:ext cx="3650420" cy="52090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5380536" y="1970237"/>
                <a:ext cx="158417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rgbClr val="FFFF00">
                          <a:alpha val="40000"/>
                        </a:srgbClr>
                      </a:glow>
                    </a:effectLst>
                  </a:rPr>
                  <a:t>/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rgbClr val="FFFF00">
                              <a:alpha val="40000"/>
                            </a:srgbClr>
                          </a:glow>
                        </a:effectLst>
                        <a:latin typeface="Cambria Math"/>
                      </a:rPr>
                      <m:t>:35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rgbClr val="FFFF00">
                        <a:alpha val="40000"/>
                      </a:srgbClr>
                    </a:glow>
                  </a:effectLst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80536" y="1970237"/>
                <a:ext cx="1584176" cy="520905"/>
              </a:xfrm>
              <a:prstGeom prst="rect">
                <a:avLst/>
              </a:prstGeom>
              <a:blipFill rotWithShape="1">
                <a:blip r:embed="rId8"/>
                <a:stretch>
                  <a:fillRect l="-4615" t="-18605" b="-38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Zástupný symbol pro obsah 2"/>
          <p:cNvSpPr>
            <a:spLocks noGrp="1"/>
          </p:cNvSpPr>
          <p:nvPr/>
        </p:nvSpPr>
        <p:spPr>
          <a:xfrm>
            <a:off x="97807" y="3147100"/>
            <a:ext cx="4665872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d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oba jízdy nákladního auta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3152294" y="4086535"/>
                <a:ext cx="430002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·······························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55·4,5</m:t>
                      </m:r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52294" y="4086535"/>
                <a:ext cx="4300026" cy="52090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3045965" y="4572703"/>
                <a:ext cx="4334927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6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</m:t>
                      </m:r>
                      <m:r>
                        <a:rPr lang="cs-CZ" sz="26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</m:t>
                      </m:r>
                      <m:r>
                        <a:rPr lang="cs-CZ" sz="26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···········9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0·2,75</m:t>
                      </m:r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5965" y="4572703"/>
                <a:ext cx="4334927" cy="52090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7127351" y="4572702"/>
                <a:ext cx="2060427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=247,5 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𝑘𝑚</m:t>
                      </m:r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27351" y="4572702"/>
                <a:ext cx="2060427" cy="52090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7233654" y="4104061"/>
                <a:ext cx="1806564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pc="-15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=247,5 </m:t>
                      </m:r>
                      <m:r>
                        <a:rPr lang="cs-CZ" sz="2600" b="0" i="1" spc="-15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𝑘𝑚</m:t>
                      </m:r>
                    </m:oMath>
                  </m:oMathPara>
                </a14:m>
                <a:endParaRPr lang="cs-CZ" sz="2600" spc="-15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33654" y="4104061"/>
                <a:ext cx="1806564" cy="52090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2" name="Zástupný symbol pro obsah 2"/>
          <p:cNvSpPr>
            <a:spLocks noGrp="1"/>
          </p:cNvSpPr>
          <p:nvPr/>
        </p:nvSpPr>
        <p:spPr>
          <a:xfrm>
            <a:off x="127824" y="3556904"/>
            <a:ext cx="4665872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d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oba jízdy osobního auta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Zástupný symbol pro obsah 2"/>
              <p:cNvSpPr>
                <a:spLocks noGrp="1"/>
              </p:cNvSpPr>
              <p:nvPr/>
            </p:nvSpPr>
            <p:spPr>
              <a:xfrm>
                <a:off x="3959678" y="3147100"/>
                <a:ext cx="5212391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2,75+1,75=4,5 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h𝑜𝑑𝑖𝑛</m:t>
                      </m:r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9678" y="3147100"/>
                <a:ext cx="5212391" cy="52090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>
                <a:off x="3695821" y="3583156"/>
                <a:ext cx="5423422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····································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2,75 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h𝑜𝑑𝑖𝑛</m:t>
                      </m:r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95821" y="3583156"/>
                <a:ext cx="5423422" cy="52090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5" name="Zástupný symbol pro obsah 2"/>
          <p:cNvSpPr>
            <a:spLocks noGrp="1"/>
          </p:cNvSpPr>
          <p:nvPr/>
        </p:nvSpPr>
        <p:spPr>
          <a:xfrm>
            <a:off x="97807" y="4031275"/>
            <a:ext cx="4665872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d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ráha nákladního auta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6" name="Zástupný symbol pro obsah 2"/>
          <p:cNvSpPr>
            <a:spLocks noGrp="1"/>
          </p:cNvSpPr>
          <p:nvPr/>
        </p:nvSpPr>
        <p:spPr>
          <a:xfrm>
            <a:off x="97807" y="4516647"/>
            <a:ext cx="4665872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d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ráha osobního auta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8" name="Zaoblený obdélník 47"/>
          <p:cNvSpPr/>
          <p:nvPr/>
        </p:nvSpPr>
        <p:spPr>
          <a:xfrm>
            <a:off x="82175" y="5774788"/>
            <a:ext cx="8991899" cy="1083212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9" name="Zástupný symbol pro obsah 2"/>
          <p:cNvSpPr>
            <a:spLocks noGrp="1"/>
          </p:cNvSpPr>
          <p:nvPr/>
        </p:nvSpPr>
        <p:spPr>
          <a:xfrm>
            <a:off x="143037" y="5868881"/>
            <a:ext cx="8931038" cy="87248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Osobní auto dostihne po vyjetí nákladní auto za 2,75 hodin </a:t>
            </a:r>
            <a:b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(tj. 2h 45min) ve vzdálenost 42,5 km od města N.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0" name="Zástupný symbol pro obsah 2"/>
              <p:cNvSpPr>
                <a:spLocks noGrp="1"/>
              </p:cNvSpPr>
              <p:nvPr/>
            </p:nvSpPr>
            <p:spPr>
              <a:xfrm>
                <a:off x="4321905" y="5181013"/>
                <a:ext cx="3223765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Calibri" pitchFamily="34" charset="0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Calibri" pitchFamily="34" charset="0"/>
                            </a:rPr>
                            <m:t>𝑠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Calibri" pitchFamily="34" charset="0"/>
                            </a:rPr>
                            <m:t>𝑁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=290−247,5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𝑘𝑚</m:t>
                      </m:r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1905" y="5181013"/>
                <a:ext cx="3223765" cy="520905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Zástupný symbol pro obsah 2"/>
              <p:cNvSpPr>
                <a:spLocks noGrp="1"/>
              </p:cNvSpPr>
              <p:nvPr/>
            </p:nvSpPr>
            <p:spPr>
              <a:xfrm>
                <a:off x="7333017" y="5182929"/>
                <a:ext cx="2063520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=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42,5 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𝑘𝑚</m:t>
                      </m:r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33017" y="5182929"/>
                <a:ext cx="2063520" cy="520905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 flipV="1">
            <a:off x="242273" y="4031275"/>
            <a:ext cx="8650207" cy="18996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Zástupný symbol pro obsah 2"/>
          <p:cNvSpPr>
            <a:spLocks noGrp="1"/>
          </p:cNvSpPr>
          <p:nvPr/>
        </p:nvSpPr>
        <p:spPr>
          <a:xfrm>
            <a:off x="16737" y="2573650"/>
            <a:ext cx="1800200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Zkouška: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3074" name="Picture 2" descr="C:\Users\spravce\AppData\Local\Microsoft\Windows\Temporary Internet Files\Content.IE5\D1R1SU0N\MC900440446[4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9600" y="792163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4372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9" grpId="0"/>
      <p:bldP spid="21" grpId="0"/>
      <p:bldP spid="22" grpId="0"/>
      <p:bldP spid="23" grpId="0"/>
      <p:bldP spid="25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9" grpId="0"/>
      <p:bldP spid="50" grpId="0"/>
      <p:bldP spid="51" grpId="0"/>
      <p:bldP spid="3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9409" y="980729"/>
            <a:ext cx="9104590" cy="558848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31578" y="745664"/>
            <a:ext cx="9175576" cy="1954849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0" y="2718397"/>
            <a:ext cx="9090116" cy="224591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5446" y="5109140"/>
            <a:ext cx="9098553" cy="1556792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409" y="0"/>
            <a:ext cx="9104591" cy="75407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4">
                  <a:lumMod val="75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60000"/>
                  <a:lumOff val="40000"/>
                </a:schemeClr>
              </a:gs>
              <a:gs pos="53000">
                <a:schemeClr val="accent6">
                  <a:lumMod val="60000"/>
                  <a:lumOff val="4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133966" y="112215"/>
            <a:ext cx="8248216" cy="49754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Příklady pro samostatné procvičení:</a:t>
            </a:r>
            <a:endParaRPr lang="cs-CZ" sz="2800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133965" y="782002"/>
                <a:ext cx="8894592" cy="18821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1. </a:t>
                </a: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Rosťa vyjel na kole k dědovi Veselému rychlostí 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12</m:t>
                    </m:r>
                    <m:f>
                      <m:fPr>
                        <m:ctrlP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h</m:t>
                        </m:r>
                      </m:den>
                    </m:f>
                    <m:r>
                      <a:rPr lang="cs-CZ" sz="26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.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Přesto, že za ním rodiče vyjeli autem až za 3,5 hodiny, setkali se za 45 minut před vraty dědy Veselého. Jakou průměrnou rychlostí jeli rodiče a jak daleko bydlí děda Veselý?</a:t>
                </a: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965" y="782002"/>
                <a:ext cx="8894592" cy="1882172"/>
              </a:xfrm>
              <a:prstGeom prst="rect">
                <a:avLst/>
              </a:prstGeom>
              <a:blipFill rotWithShape="1">
                <a:blip r:embed="rId2"/>
                <a:stretch>
                  <a:fillRect l="-1234" r="-1234" b="-64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11151" y="2760477"/>
                <a:ext cx="8982613" cy="220383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2</a:t>
                </a: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 Traktor vyjíždí z pole a průměrnou rychlostí 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20</m:t>
                    </m:r>
                    <m:f>
                      <m:fPr>
                        <m:ctrlP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směřuje do 14 km vzdáleného družstva. O 2 minut později za něm vyjíždí motocykl průměrnou rychlostí 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45</m:t>
                    </m:r>
                    <m:f>
                      <m:fPr>
                        <m:ctrlP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h</m:t>
                        </m:r>
                      </m:den>
                    </m:f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.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Dostihne motocykl traktor ještě před vjezdem do družstva? </a:t>
                </a:r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1" y="2760477"/>
                <a:ext cx="8982613" cy="2203830"/>
              </a:xfrm>
              <a:prstGeom prst="rect">
                <a:avLst/>
              </a:prstGeom>
              <a:blipFill rotWithShape="1">
                <a:blip r:embed="rId3"/>
                <a:stretch>
                  <a:fillRect l="-1222" r="-12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141902" y="5109140"/>
                <a:ext cx="8851861" cy="140995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3. </a:t>
                </a: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Ze dvou míst vzdálených od sebe 15 600 m vyšli současně proti sobě dva chodci průměrnými rychlostmi 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5</m:t>
                    </m:r>
                    <m:f>
                      <m:fPr>
                        <m:ctrlP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1,5</m:t>
                    </m:r>
                    <m:f>
                      <m:fPr>
                        <m:ctrlP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Calibri" pitchFamily="34" charset="0"/>
                          </a:rPr>
                        </m:ctrlPr>
                      </m:fPr>
                      <m:num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Calibri" pitchFamily="34" charset="0"/>
                          </a:rPr>
                          <m:t>𝑘𝑚</m:t>
                        </m:r>
                      </m:num>
                      <m:den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Calibri" pitchFamily="34" charset="0"/>
                          </a:rPr>
                          <m:t>h</m:t>
                        </m:r>
                      </m:den>
                    </m:f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.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Za jak dlouho se setkají?</a:t>
                </a: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1902" y="5109140"/>
                <a:ext cx="8851861" cy="1409958"/>
              </a:xfrm>
              <a:prstGeom prst="rect">
                <a:avLst/>
              </a:prstGeom>
              <a:blipFill rotWithShape="1">
                <a:blip r:embed="rId4"/>
                <a:stretch>
                  <a:fillRect l="-1171" t="-4329" r="-1309" b="-86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HGW68T4R\MC900440450[9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5563"/>
            <a:ext cx="1221308" cy="922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6608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77664" y="155451"/>
            <a:ext cx="8928992" cy="6418503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15919" y="150712"/>
            <a:ext cx="8852482" cy="155009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16811" y="1700930"/>
            <a:ext cx="8851590" cy="1944217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15919" y="3645147"/>
            <a:ext cx="8852482" cy="2563923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173205" y="210106"/>
                <a:ext cx="8677111" cy="213877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4. </a:t>
                </a: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Ze statku vyjel povoz průměrnou rychlostí 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10</m:t>
                    </m:r>
                    <m:f>
                      <m:fPr>
                        <m:ctrlP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. </a:t>
                </a:r>
                <a:b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</a:b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O 10 minut později za ním vyjel chlapec na kole. Jakou rychlostí musí jet, aby povoz dohnal?</a:t>
                </a: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3205" y="210106"/>
                <a:ext cx="8677111" cy="2138774"/>
              </a:xfrm>
              <a:prstGeom prst="rect">
                <a:avLst/>
              </a:prstGeom>
              <a:blipFill rotWithShape="1">
                <a:blip r:embed="rId2"/>
                <a:stretch>
                  <a:fillRect l="-1194" r="-12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65456" y="1747240"/>
                <a:ext cx="8609926" cy="185159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b="1" spc="-19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5</a:t>
                </a:r>
                <a:r>
                  <a:rPr lang="cs-CZ" sz="2600" spc="-19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 </a:t>
                </a: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Ve 13 hodin 30 minut vyjel z vesnice k 11 km vzdálenému rybníku cyklista průměrnou rychlostí 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12</m:t>
                    </m:r>
                    <m:f>
                      <m:fPr>
                        <m:ctrlP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h</m:t>
                        </m:r>
                      </m:den>
                    </m:f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.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O 10 minut později vyšel v opačném směru chodec. Jakou rychlostí by musel jít, aby se potkal ve 14 hodin 10 minut?</a:t>
                </a: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5456" y="1747240"/>
                <a:ext cx="8609926" cy="1851599"/>
              </a:xfrm>
              <a:prstGeom prst="rect">
                <a:avLst/>
              </a:prstGeom>
              <a:blipFill rotWithShape="1">
                <a:blip r:embed="rId3"/>
                <a:stretch>
                  <a:fillRect l="-1203" t="-3300" r="-1274" b="-85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259934" y="3645146"/>
                <a:ext cx="8609926" cy="244814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6. </a:t>
                </a: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V 11 hodin 45 minut vyjelo z města K do města L nákladní auto průměrnou rychlostí 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45</m:t>
                    </m:r>
                    <m:f>
                      <m:fPr>
                        <m:ctrlP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h</m:t>
                        </m:r>
                      </m:den>
                    </m:f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.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Ve 13 hodin 30 minut za ním vyjelo osobní auto průměrnou rychlostí 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80</m:t>
                    </m:r>
                    <m:f>
                      <m:fPr>
                        <m:ctrlP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Calibri" pitchFamily="34" charset="0"/>
                          </a:rPr>
                        </m:ctrlPr>
                      </m:fPr>
                      <m:num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Calibri" pitchFamily="34" charset="0"/>
                          </a:rPr>
                          <m:t>𝑘𝑚</m:t>
                        </m:r>
                      </m:num>
                      <m:den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Calibri" pitchFamily="34" charset="0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. </a:t>
                </a:r>
                <a:b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</a:b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V kolik hodin a jak daleko od města L se setkají? Vzdálenost mezi městy K a L je 200 km.</a:t>
                </a: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9934" y="3645146"/>
                <a:ext cx="8609926" cy="2448149"/>
              </a:xfrm>
              <a:prstGeom prst="rect">
                <a:avLst/>
              </a:prstGeom>
              <a:blipFill rotWithShape="1">
                <a:blip r:embed="rId4"/>
                <a:stretch>
                  <a:fillRect l="-1275" t="-2488" r="-1275" b="-52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18389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9409" y="980729"/>
            <a:ext cx="8928992" cy="558848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26608" y="1052736"/>
            <a:ext cx="8736343" cy="936103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99251" y="2174581"/>
            <a:ext cx="8736344" cy="673047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19330" y="3700491"/>
            <a:ext cx="8769150" cy="878164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9409" y="98068"/>
            <a:ext cx="8923543" cy="75407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4">
                  <a:lumMod val="75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60000"/>
                  <a:lumOff val="40000"/>
                </a:schemeClr>
              </a:gs>
              <a:gs pos="53000">
                <a:schemeClr val="accent6">
                  <a:lumMod val="60000"/>
                  <a:lumOff val="4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133966" y="210283"/>
            <a:ext cx="8248216" cy="49754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Výsledky:</a:t>
            </a:r>
            <a:endParaRPr lang="cs-CZ" sz="2800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340688" y="1187919"/>
                <a:ext cx="8622263" cy="47590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1. </a:t>
                </a:r>
                <a:r>
                  <a:rPr lang="cs-CZ" sz="2800" spc="-15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Děda bydlí 51 km daleko a rodiče jeli rychlostí </a:t>
                </a:r>
                <a14:m>
                  <m:oMath xmlns:m="http://schemas.openxmlformats.org/officeDocument/2006/math">
                    <m:r>
                      <a:rPr lang="cs-CZ" sz="2800" b="0" i="1" spc="-15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68</m:t>
                    </m:r>
                    <m:f>
                      <m:fPr>
                        <m:ctrlPr>
                          <a:rPr lang="cs-CZ" sz="2800" b="0" i="1" spc="-15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pc="-15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800" b="0" i="1" spc="-15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h</m:t>
                        </m:r>
                      </m:den>
                    </m:f>
                    <m:r>
                      <a:rPr lang="cs-CZ" sz="2800" b="0" i="1" spc="-15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.</m:t>
                    </m:r>
                  </m:oMath>
                </a14:m>
                <a:endParaRPr lang="cs-CZ" sz="2800" spc="-15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688" y="1187919"/>
                <a:ext cx="8622263" cy="475907"/>
              </a:xfrm>
              <a:prstGeom prst="rect">
                <a:avLst/>
              </a:prstGeom>
              <a:blipFill rotWithShape="1">
                <a:blip r:embed="rId2"/>
                <a:stretch>
                  <a:fillRect l="-1485" b="-6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ástupný symbol pro obsah 2"/>
          <p:cNvSpPr>
            <a:spLocks noGrp="1"/>
          </p:cNvSpPr>
          <p:nvPr/>
        </p:nvSpPr>
        <p:spPr>
          <a:xfrm>
            <a:off x="313331" y="2230340"/>
            <a:ext cx="7831712" cy="59977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9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</a:t>
            </a:r>
            <a:r>
              <a:rPr lang="cs-CZ" sz="2800" spc="-19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Traktor dostihne 2 km před družstvem.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340688" y="3810372"/>
                <a:ext cx="8401967" cy="47124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4.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Musel by jet rychlostí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12</m:t>
                    </m:r>
                    <m:f>
                      <m:f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h</m:t>
                        </m:r>
                      </m:den>
                    </m:f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.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688" y="3810372"/>
                <a:ext cx="8401967" cy="471247"/>
              </a:xfrm>
              <a:prstGeom prst="rect">
                <a:avLst/>
              </a:prstGeom>
              <a:blipFill rotWithShape="1">
                <a:blip r:embed="rId3"/>
                <a:stretch>
                  <a:fillRect l="-1524" b="-688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aoblený obdélník 10"/>
          <p:cNvSpPr/>
          <p:nvPr/>
        </p:nvSpPr>
        <p:spPr>
          <a:xfrm>
            <a:off x="199251" y="2957776"/>
            <a:ext cx="8741793" cy="63356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325652" y="2991559"/>
            <a:ext cx="8389645" cy="59977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b="1" spc="-19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3.</a:t>
            </a:r>
            <a:r>
              <a:rPr lang="cs-CZ" sz="2600" spc="-19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Chodci se setkají za 1,5 hodiny.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05412" y="4688160"/>
            <a:ext cx="8756828" cy="927981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295322" y="4782721"/>
                <a:ext cx="8401967" cy="47124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5. 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Musel by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jít 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rychlostí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6</m:t>
                    </m:r>
                    <m:f>
                      <m:f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h</m:t>
                        </m:r>
                      </m:den>
                    </m:f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.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322" y="4782721"/>
                <a:ext cx="8401967" cy="471247"/>
              </a:xfrm>
              <a:prstGeom prst="rect">
                <a:avLst/>
              </a:prstGeom>
              <a:blipFill rotWithShape="1">
                <a:blip r:embed="rId4"/>
                <a:stretch>
                  <a:fillRect l="-1450" b="-1948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Zaoblený obdélník 14"/>
          <p:cNvSpPr/>
          <p:nvPr/>
        </p:nvSpPr>
        <p:spPr>
          <a:xfrm>
            <a:off x="211573" y="5694849"/>
            <a:ext cx="8751379" cy="74821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242261" y="5833334"/>
            <a:ext cx="8818347" cy="47124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6.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Setkají se v 15 h 45 min ve vzdálenosti 20 km od města L.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0BASIBLT\MC900437791[6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3" y="3159276"/>
            <a:ext cx="1980397" cy="1623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7291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2" grpId="0"/>
      <p:bldP spid="14" grpId="0"/>
      <p:bldP spid="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5096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50370" y="476672"/>
            <a:ext cx="8886125" cy="3744416"/>
          </a:xfrm>
          <a:prstGeom prst="roundRect">
            <a:avLst/>
          </a:prstGeom>
          <a:gradFill>
            <a:gsLst>
              <a:gs pos="0">
                <a:schemeClr val="bg2">
                  <a:lumMod val="40000"/>
                  <a:lumOff val="60000"/>
                </a:schemeClr>
              </a:gs>
              <a:gs pos="72000">
                <a:schemeClr val="accent2">
                  <a:tint val="90000"/>
                  <a:satMod val="135000"/>
                </a:schemeClr>
              </a:gs>
              <a:gs pos="100000">
                <a:schemeClr val="accent2">
                  <a:tint val="80000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682" y="1228287"/>
            <a:ext cx="8821798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EMANOVSKÝ, Petr; LEPÍK, Libor a kol. </a:t>
            </a:r>
            <a:r>
              <a:rPr lang="cs-CZ" sz="1100" i="1" dirty="0">
                <a:solidFill>
                  <a:schemeClr val="bg1"/>
                </a:solidFill>
              </a:rPr>
              <a:t>Matematika 8</a:t>
            </a:r>
            <a:r>
              <a:rPr lang="cs-CZ" sz="1100" dirty="0">
                <a:solidFill>
                  <a:schemeClr val="bg1"/>
                </a:solidFill>
              </a:rPr>
              <a:t>. Olomouc: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2000, ISBN 80-7230-062-8.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BĚLOUN, František; BRANT, Jiří a kol. </a:t>
            </a:r>
            <a:r>
              <a:rPr lang="cs-CZ" sz="1100" i="1" dirty="0">
                <a:solidFill>
                  <a:schemeClr val="bg1"/>
                </a:solidFill>
              </a:rPr>
              <a:t>Matematika pro 8. ročník</a:t>
            </a:r>
            <a:r>
              <a:rPr lang="cs-CZ" sz="1100" dirty="0">
                <a:solidFill>
                  <a:schemeClr val="bg1"/>
                </a:solidFill>
              </a:rPr>
              <a:t>. Praha: Kvarta, 1999, ISBN 80-85570-93-9.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Galerie klipart MS Office 2010</a:t>
            </a:r>
          </a:p>
          <a:p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9879" y="620688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9091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2085</TotalTime>
  <Words>1445</Words>
  <Application>Microsoft Office PowerPoint</Application>
  <PresentationFormat>Předvádění na obrazovce (4:3)</PresentationFormat>
  <Paragraphs>175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Vrchol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264</cp:revision>
  <dcterms:created xsi:type="dcterms:W3CDTF">2012-10-07T18:47:53Z</dcterms:created>
  <dcterms:modified xsi:type="dcterms:W3CDTF">2013-03-24T14:01:50Z</dcterms:modified>
</cp:coreProperties>
</file>