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286" r:id="rId5"/>
    <p:sldId id="287" r:id="rId6"/>
    <p:sldId id="288" r:id="rId7"/>
    <p:sldId id="293" r:id="rId8"/>
    <p:sldId id="294" r:id="rId9"/>
    <p:sldId id="295" r:id="rId10"/>
    <p:sldId id="296" r:id="rId11"/>
    <p:sldId id="291" r:id="rId12"/>
    <p:sldId id="297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1446" y="-1020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wmf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18" Type="http://schemas.openxmlformats.org/officeDocument/2006/relationships/image" Target="../media/image34.wmf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wmf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wmf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17.wmf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11" Type="http://schemas.openxmlformats.org/officeDocument/2006/relationships/image" Target="../media/image73.wmf"/><Relationship Id="rId5" Type="http://schemas.openxmlformats.org/officeDocument/2006/relationships/image" Target="../media/image67.png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13" Type="http://schemas.openxmlformats.org/officeDocument/2006/relationships/image" Target="../media/image85.png"/><Relationship Id="rId18" Type="http://schemas.openxmlformats.org/officeDocument/2006/relationships/image" Target="../media/image90.wmf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12" Type="http://schemas.openxmlformats.org/officeDocument/2006/relationships/image" Target="../media/image84.png"/><Relationship Id="rId17" Type="http://schemas.openxmlformats.org/officeDocument/2006/relationships/image" Target="../media/image89.png"/><Relationship Id="rId2" Type="http://schemas.openxmlformats.org/officeDocument/2006/relationships/image" Target="../media/image74.png"/><Relationship Id="rId16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83.png"/><Relationship Id="rId5" Type="http://schemas.openxmlformats.org/officeDocument/2006/relationships/image" Target="../media/image77.png"/><Relationship Id="rId15" Type="http://schemas.openxmlformats.org/officeDocument/2006/relationships/image" Target="../media/image8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Relationship Id="rId14" Type="http://schemas.openxmlformats.org/officeDocument/2006/relationships/image" Target="../media/image8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VY_32_INOVACE_03_14_M8_Hanak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6"/>
            <a:ext cx="8609307" cy="6120680"/>
          </a:xfrm>
          <a:prstGeom prst="roundRect">
            <a:avLst>
              <a:gd name="adj" fmla="val 750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31840" y="365583"/>
            <a:ext cx="302433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980" y="1330869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řešení lineárních nerovnic. Na začátku jsou řešené příklady a v další části jsou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4" y="1052736"/>
            <a:ext cx="8928992" cy="568863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8116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603104" y="267156"/>
            <a:ext cx="3537914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 !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4349" y="1210733"/>
            <a:ext cx="8584339" cy="15701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381" y="2871482"/>
            <a:ext cx="8609307" cy="199767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9279" y="5243512"/>
            <a:ext cx="8639409" cy="135384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587608" y="1353330"/>
            <a:ext cx="2764656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Nerovnice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71016" y="1373918"/>
            <a:ext cx="8413804" cy="14070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je zápis nerovnosti dvou výrazů,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 kterém máme určit neznámé číslo x tak, aby daná nerovnost platila.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42903" y="3000128"/>
            <a:ext cx="8458193" cy="18690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Řešit nerovnici znamená najít taková čísla, aby po dosazení těchto čísel za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neznámou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se nerovnice změnila ve správnou nerovnost. Nalezená čísla se nazývají řešení dané nerovnice.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92939" y="5385941"/>
                <a:ext cx="8401967" cy="5344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Neostré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nerovnice obsahují znaky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𝑛𝑒𝑏𝑜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939" y="5385941"/>
                <a:ext cx="8401967" cy="53449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51" t="-1264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69381" y="5807820"/>
                <a:ext cx="8401967" cy="5344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Ostré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nerovnice obsahují znaky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𝑛𝑒𝑏𝑜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381" y="5807820"/>
                <a:ext cx="8401967" cy="53449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451" t="-1264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spravce\AppData\Local\Microsoft\Windows\Temporary Internet Files\Content.IE5\0BASIBLT\MC900440428[6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0254" y="4896121"/>
            <a:ext cx="1615579" cy="170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1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9903" y="966436"/>
            <a:ext cx="8757492" cy="54726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5" y="154941"/>
            <a:ext cx="8793112" cy="75567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03104" y="267156"/>
            <a:ext cx="3537914" cy="643462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Ekvivalentní úpravy.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835" y="1722665"/>
            <a:ext cx="8584339" cy="115722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9752" y="2956192"/>
            <a:ext cx="8609307" cy="113884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3443" y="4509120"/>
            <a:ext cx="8661476" cy="1614102"/>
          </a:xfrm>
          <a:prstGeom prst="roundRect">
            <a:avLst>
              <a:gd name="adj" fmla="val 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80096" y="1804151"/>
            <a:ext cx="7716244" cy="9942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přičteme-li (odečteme-li) stejné číslo nebo stejný výraz k oběma stranám rovnice,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9752" y="1000975"/>
            <a:ext cx="8684507" cy="60904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2292" y="1075184"/>
            <a:ext cx="4680520" cy="521148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 nerovnice se nezmění,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63204" y="3100782"/>
            <a:ext cx="7716244" cy="9942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vynásobíme-li (vydělíme-li) obě strany rovnice stejným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kladným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číslem.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13783" y="4653136"/>
            <a:ext cx="8241243" cy="115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Při </a:t>
            </a:r>
            <a:r>
              <a:rPr lang="cs-CZ" sz="2800" b="1" dirty="0" smtClean="0">
                <a:solidFill>
                  <a:srgbClr val="FFFF00"/>
                </a:solidFill>
              </a:rPr>
              <a:t>násobení</a:t>
            </a:r>
            <a:r>
              <a:rPr lang="cs-CZ" sz="2800" dirty="0" smtClean="0">
                <a:solidFill>
                  <a:srgbClr val="FFFF00"/>
                </a:solidFill>
              </a:rPr>
              <a:t> (dělení) obou stran nerovnosti </a:t>
            </a:r>
            <a:r>
              <a:rPr lang="cs-CZ" sz="2800" b="1" dirty="0" smtClean="0">
                <a:solidFill>
                  <a:srgbClr val="FFFF00"/>
                </a:solidFill>
              </a:rPr>
              <a:t>záporným</a:t>
            </a:r>
            <a:r>
              <a:rPr lang="cs-CZ" sz="2800" dirty="0" smtClean="0">
                <a:solidFill>
                  <a:srgbClr val="FFFF00"/>
                </a:solidFill>
              </a:rPr>
              <a:t> číslem se změní znak nerovnosti v opačný.</a:t>
            </a:r>
            <a:endParaRPr lang="cs-CZ" sz="28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BL96J1IA\MC900440424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7814" y="213167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587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8" grpId="0"/>
      <p:bldP spid="15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44514" y="233016"/>
            <a:ext cx="8475957" cy="125176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5100" y="1988841"/>
            <a:ext cx="8505371" cy="4703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82523" y="2276872"/>
            <a:ext cx="7575049" cy="396044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82523" y="418890"/>
                <a:ext cx="8049917" cy="9218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Řešte nerovnici v N: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−2&gt;5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523" y="418890"/>
                <a:ext cx="8049917" cy="92187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14" t="-66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2"/>
          <p:cNvSpPr>
            <a:spLocks noGrp="1"/>
          </p:cNvSpPr>
          <p:nvPr/>
        </p:nvSpPr>
        <p:spPr>
          <a:xfrm>
            <a:off x="344514" y="1484784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&gt;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5187020" y="2456384"/>
                <a:ext cx="9941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/−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5x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20" y="2456384"/>
                <a:ext cx="994183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8605" r="-16564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5156436" y="3993938"/>
                <a:ext cx="137300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/:(−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6436" y="3993938"/>
                <a:ext cx="1373004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4489841" y="4897424"/>
                <a:ext cx="407919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⇒         </m:t>
                    </m:r>
                    <m:r>
                      <m:rPr>
                        <m:sty m:val="p"/>
                      </m:rP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∈ </m:t>
                    </m:r>
                    <m:d>
                      <m:dPr>
                        <m:begChr m:val="{"/>
                        <m:endChr m:val="}"/>
                        <m:ctrlPr>
                          <a:rPr lang="cs-CZ" sz="28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;</m:t>
                        </m:r>
                        <m:r>
                          <a:rPr lang="cs-CZ" sz="28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841" y="4897424"/>
                <a:ext cx="4079197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1657727" y="3208840"/>
                <a:ext cx="30017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&gt;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7727" y="3208840"/>
                <a:ext cx="3001756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2315321" y="3993938"/>
                <a:ext cx="26649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&gt; − 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5321" y="3993938"/>
                <a:ext cx="2664956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5220072" y="3229980"/>
                <a:ext cx="8242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/+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229980"/>
                <a:ext cx="824265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t="-18605" r="-19118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2843994" y="4660180"/>
                <a:ext cx="2664956" cy="936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&lt;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994" y="4660180"/>
                <a:ext cx="2664956" cy="93615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délníkový popisek 31"/>
          <p:cNvSpPr/>
          <p:nvPr/>
        </p:nvSpPr>
        <p:spPr>
          <a:xfrm>
            <a:off x="4693359" y="4865094"/>
            <a:ext cx="4104456" cy="1286578"/>
          </a:xfrm>
          <a:prstGeom prst="wedgeRectCallout">
            <a:avLst>
              <a:gd name="adj1" fmla="val -19700"/>
              <a:gd name="adj2" fmla="val -7179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Protože dělíme záporným číslem, musíme změnit znak nerovnosti na opačný.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Obdélníkový popisek 32"/>
          <p:cNvSpPr/>
          <p:nvPr/>
        </p:nvSpPr>
        <p:spPr>
          <a:xfrm>
            <a:off x="2728980" y="5733256"/>
            <a:ext cx="5328592" cy="858416"/>
          </a:xfrm>
          <a:prstGeom prst="wedgeRectCallout">
            <a:avLst>
              <a:gd name="adj1" fmla="val 20102"/>
              <a:gd name="adj2" fmla="val -81661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 tvoří pouze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přirozená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čísla, která vyhovují nerovnosti.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HGW68T4R\MC900440446[6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9440" y="23301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125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2" grpId="1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8730" y="1205821"/>
            <a:ext cx="8783749" cy="555604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46838" y="4046414"/>
            <a:ext cx="6993788" cy="175105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52812"/>
            <a:ext cx="8712968" cy="75977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5537" y="1820696"/>
            <a:ext cx="7066158" cy="17209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808804" y="1965554"/>
                <a:ext cx="237947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3·1−2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804" y="1965554"/>
                <a:ext cx="2379475" cy="52090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>
            <a:spLocks noGrp="1"/>
          </p:cNvSpPr>
          <p:nvPr/>
        </p:nvSpPr>
        <p:spPr>
          <a:xfrm>
            <a:off x="303061" y="198500"/>
            <a:ext cx="9145016" cy="6140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Přesvědčíme se, že čísla 1 a 2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 řešením nerovnice: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98951" y="812583"/>
            <a:ext cx="1583278" cy="432048"/>
          </a:xfrm>
          <a:prstGeom prst="rect">
            <a:avLst/>
          </a:prstGeom>
        </p:spPr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Zkouška: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69930" y="2499809"/>
                <a:ext cx="237947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5·1−7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930" y="2499809"/>
                <a:ext cx="2379475" cy="52090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834526" y="1965552"/>
                <a:ext cx="17422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3−2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4526" y="1965552"/>
                <a:ext cx="1742256" cy="52090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863735" y="2496813"/>
                <a:ext cx="164596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5−7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3735" y="2496813"/>
                <a:ext cx="1645964" cy="52090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170285" y="2496812"/>
                <a:ext cx="103440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0285" y="2496812"/>
                <a:ext cx="1034407" cy="52090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156221" y="1978057"/>
                <a:ext cx="17422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6221" y="1978057"/>
                <a:ext cx="1742256" cy="52090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808804" y="3020714"/>
                <a:ext cx="151537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804" y="3020714"/>
                <a:ext cx="1515379" cy="52090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55460" y="1322088"/>
                <a:ext cx="2489421" cy="643462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460" y="1322088"/>
                <a:ext cx="2489421" cy="64346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5147" t="-9524" b="-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95537" y="3565974"/>
                <a:ext cx="2489421" cy="643462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3565974"/>
                <a:ext cx="2489421" cy="64346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5147" t="-9434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82665" y="4221407"/>
                <a:ext cx="237947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3·2−2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665" y="4221407"/>
                <a:ext cx="2379475" cy="52090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43791" y="4755662"/>
                <a:ext cx="237947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5·2−7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791" y="4755662"/>
                <a:ext cx="2379475" cy="52090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718743" y="4221405"/>
                <a:ext cx="17422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6−2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743" y="4221405"/>
                <a:ext cx="1742256" cy="52090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704679" y="4752666"/>
                <a:ext cx="164596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10−7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4679" y="4752666"/>
                <a:ext cx="1645964" cy="520905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107521" y="4752665"/>
                <a:ext cx="103440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7521" y="4752665"/>
                <a:ext cx="1034407" cy="52090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955741" y="4221402"/>
                <a:ext cx="17422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741" y="4221402"/>
                <a:ext cx="1742256" cy="52090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82665" y="5276567"/>
                <a:ext cx="151537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665" y="5276567"/>
                <a:ext cx="1515379" cy="520905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346839" y="5797472"/>
            <a:ext cx="6993788" cy="75977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519086" y="5943160"/>
            <a:ext cx="6942609" cy="6140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Řešením nerovnice jsou čísla 1 a 2.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D1R1SU0N\MC900432461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63298"/>
            <a:ext cx="2949337" cy="283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202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/>
      <p:bldP spid="13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44514" y="233016"/>
            <a:ext cx="8475957" cy="125176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5100" y="1988841"/>
            <a:ext cx="8505371" cy="4703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17423" y="2276872"/>
            <a:ext cx="7905901" cy="396044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82523" y="418890"/>
                <a:ext cx="8049917" cy="9218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Řešte nerovnici v R: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+20≥5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−10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523" y="418890"/>
                <a:ext cx="8049917" cy="92187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14" t="-66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344514" y="1484784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+20≥5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−10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219" y="2473712"/>
                <a:ext cx="3348853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5125807" y="2456384"/>
                <a:ext cx="99418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/−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5x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5807" y="2456384"/>
                <a:ext cx="994183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8605" r="-16564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043485" y="3991312"/>
                <a:ext cx="137300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/:(−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3485" y="3991312"/>
                <a:ext cx="1373004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520520" y="4764070"/>
                <a:ext cx="3438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⇒         </m:t>
                    </m:r>
                    <m:r>
                      <m:rPr>
                        <m:sty m:val="p"/>
                      </m:rP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∈ </m:t>
                    </m:r>
                    <m:d>
                      <m:dPr>
                        <m:endChr m:val=""/>
                        <m:ctrlPr>
                          <a:rPr lang="cs-CZ" sz="28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⟩"/>
                            <m:ctrlPr>
                              <a:rPr lang="cs-CZ" sz="28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∞;</m:t>
                            </m:r>
                            <m:r>
                              <a:rPr lang="cs-CZ" sz="2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0520" y="4764070"/>
                <a:ext cx="3438765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631874" y="3229980"/>
                <a:ext cx="30017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+20≥−10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1874" y="3229980"/>
                <a:ext cx="3001756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2469138" y="3991312"/>
                <a:ext cx="239089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≥−30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9138" y="3991312"/>
                <a:ext cx="2390893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5100159" y="3229980"/>
                <a:ext cx="101983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/−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20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0159" y="3229980"/>
                <a:ext cx="1019831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t="-18605" r="-16168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953690" y="4764070"/>
                <a:ext cx="239089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690" y="4764070"/>
                <a:ext cx="2390893" cy="52322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ový popisek 14"/>
          <p:cNvSpPr/>
          <p:nvPr/>
        </p:nvSpPr>
        <p:spPr>
          <a:xfrm>
            <a:off x="4700859" y="5018536"/>
            <a:ext cx="4104456" cy="1286578"/>
          </a:xfrm>
          <a:prstGeom prst="wedgeRectCallout">
            <a:avLst>
              <a:gd name="adj1" fmla="val -25888"/>
              <a:gd name="adj2" fmla="val -89558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Protože dělíme záporným číslem, musíme změnit znak nerovnosti na opačný.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BL96J1IA\MC900440418[3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061" y="449660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386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5" grpId="0" animBg="1"/>
      <p:bldP spid="1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104183" y="115152"/>
            <a:ext cx="8757784" cy="10816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78218" y="1412775"/>
            <a:ext cx="8783749" cy="489654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65392" y="2161135"/>
            <a:ext cx="7457876" cy="213195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056087" y="2495942"/>
                <a:ext cx="338392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6087" y="2495942"/>
                <a:ext cx="3383924" cy="52090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32210" y="184537"/>
            <a:ext cx="8629757" cy="9428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tomto případě již nelze provést zkoušku. Provedeme tedy pouze ověření.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056087" y="3047448"/>
                <a:ext cx="308434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5·(−5)−10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6087" y="3047448"/>
                <a:ext cx="3084343" cy="52090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986867" y="2495938"/>
                <a:ext cx="219218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−10+20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6867" y="2495938"/>
                <a:ext cx="2192184" cy="52090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987301" y="3047448"/>
                <a:ext cx="229289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−25−10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7301" y="3047448"/>
                <a:ext cx="2292893" cy="52090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984802" y="3047446"/>
                <a:ext cx="134637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−35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802" y="3047446"/>
                <a:ext cx="1346377" cy="52090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979618" y="2495937"/>
                <a:ext cx="17422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−10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9618" y="2495937"/>
                <a:ext cx="1742256" cy="52090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094961" y="3568353"/>
                <a:ext cx="151537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961" y="3568353"/>
                <a:ext cx="1515379" cy="52090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24861" y="1556706"/>
                <a:ext cx="7675444" cy="643462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Ověření provedeme například pro číslo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−5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 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861" y="1556706"/>
                <a:ext cx="7675444" cy="64346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1668" t="-9434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685459" y="4671308"/>
            <a:ext cx="7437810" cy="11538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857707" y="4816996"/>
                <a:ext cx="6864168" cy="8442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Řešením nerovnice jsou všechna čísla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 intervalu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sz="2800" b="1" i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⟩"/>
                            <m:ctrlPr>
                              <a:rPr lang="cs-CZ" sz="2800" b="1" i="1" dirty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∞;</m:t>
                            </m:r>
                            <m:r>
                              <a:rPr lang="cs-CZ" sz="2800" i="1" dirty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707" y="4816996"/>
                <a:ext cx="6864168" cy="844251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1865" t="-7194" r="-1776" b="-31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0BASIBLT\MC900440452[6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1179" y="294664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021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3015" y="260648"/>
            <a:ext cx="8475957" cy="122413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5100" y="1977395"/>
            <a:ext cx="8505371" cy="469196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45415" y="2121412"/>
            <a:ext cx="8231042" cy="375586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64019" y="476672"/>
                <a:ext cx="8049917" cy="1008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3)  Řešte nerovnici v R: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𝑥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+3−2·</m:t>
                    </m:r>
                    <m:d>
                      <m:d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dPr>
                      <m:e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𝑥</m:t>
                        </m:r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+3</m:t>
                        </m:r>
                      </m:e>
                    </m:d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Calibri" pitchFamily="34" charset="0"/>
                      </a:rPr>
                      <m:t>≤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Calibri" pitchFamily="34" charset="0"/>
                      </a:rPr>
                      <m:t>1−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Calibri" pitchFamily="34" charset="0"/>
                      </a:rPr>
                      <m:t>𝑥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        </a:t>
                </a:r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019" y="476672"/>
                <a:ext cx="8049917" cy="100811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14" t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87941" y="1517994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957659" y="2339088"/>
                <a:ext cx="58686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+3−2·</m:t>
                      </m:r>
                      <m:d>
                        <m:d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𝑥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+3</m:t>
                          </m:r>
                        </m:e>
                      </m:d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≤1−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7659" y="2339088"/>
                <a:ext cx="5868684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414211" y="3604070"/>
                <a:ext cx="8242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/+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3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4211" y="3604070"/>
                <a:ext cx="824265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8605" r="-20000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300192" y="4154178"/>
                <a:ext cx="912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/+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154178"/>
                <a:ext cx="912429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921533" y="4154178"/>
                <a:ext cx="24886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≤−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+4</m:t>
                      </m:r>
                    </m:oMath>
                  </m:oMathPara>
                </a14:m>
                <a:endParaRPr lang="cs-CZ" sz="2800" i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1533" y="4154178"/>
                <a:ext cx="2488689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707904" y="4744921"/>
                <a:ext cx="202516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4744921"/>
                <a:ext cx="2025169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1932276" y="2935123"/>
                <a:ext cx="42381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+3−2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−6≤1−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276" y="2935123"/>
                <a:ext cx="4238120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080530" y="3578412"/>
                <a:ext cx="293607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−3≤1−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0530" y="3578412"/>
                <a:ext cx="2936077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179203" y="5265704"/>
                <a:ext cx="15627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203" y="5265704"/>
                <a:ext cx="1562720" cy="52322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ástupný symbol pro obsah 2"/>
          <p:cNvSpPr>
            <a:spLocks noGrp="1"/>
          </p:cNvSpPr>
          <p:nvPr/>
        </p:nvSpPr>
        <p:spPr>
          <a:xfrm>
            <a:off x="461566" y="5877272"/>
            <a:ext cx="8212438" cy="6053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Řešením nerovnice jsou všechna reálná čísla.</a:t>
            </a:r>
            <a:endParaRPr lang="cs-CZ" sz="2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0" name="Picture 2" descr="C:\Users\spravce\AppData\Local\Microsoft\Windows\Temporary Internet Files\Content.IE5\HGW68T4R\MC900440446[6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648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339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3015" y="68140"/>
            <a:ext cx="8475957" cy="127262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7552" y="1955141"/>
            <a:ext cx="8505371" cy="46422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47867" y="2099157"/>
            <a:ext cx="8231042" cy="377326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45414" y="188120"/>
                <a:ext cx="8049917" cy="12726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4)  Řešte nerovnici v R:</a:t>
                </a:r>
                <a:r>
                  <a:rPr lang="cs-CZ" sz="2800" b="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cs typeface="Calibri" pitchFamily="34" charset="0"/>
                  </a:rPr>
                  <a:t/>
                </a:r>
                <a:br>
                  <a:rPr lang="cs-CZ" sz="2800" b="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cs typeface="Calibri" pitchFamily="34" charset="0"/>
                  </a:rPr>
                </a:br>
                <a:r>
                  <a:rPr lang="cs-CZ" sz="2800" b="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cs typeface="Calibri" pitchFamily="34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      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+3−2·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𝑥</m:t>
                        </m:r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Calibri" pitchFamily="34" charset="0"/>
                          </a:rPr>
                          <m:t>+3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Calibri" pitchFamily="34" charset="0"/>
                      </a:rPr>
                      <m:t>≥1−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Calibri" pitchFamily="34" charset="0"/>
                      </a:rPr>
                      <m:t>𝑥</m:t>
                    </m:r>
                  </m:oMath>
                </a14:m>
                <a:endParaRPr lang="cs-CZ" sz="280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14" y="188120"/>
                <a:ext cx="8049917" cy="127262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14" t="-43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90393" y="1455696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082032" y="2316834"/>
                <a:ext cx="58686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+3−2·</m:t>
                      </m:r>
                      <m:d>
                        <m:d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𝑥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+3</m:t>
                          </m:r>
                        </m:e>
                      </m:d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≥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032" y="2316834"/>
                <a:ext cx="5868684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416663" y="3581816"/>
                <a:ext cx="8242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/+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3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6663" y="3581816"/>
                <a:ext cx="824265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8824" r="-19259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302644" y="4131924"/>
                <a:ext cx="912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/+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2644" y="4131924"/>
                <a:ext cx="912429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923985" y="4131924"/>
                <a:ext cx="24886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≥−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+4</m:t>
                      </m:r>
                    </m:oMath>
                  </m:oMathPara>
                </a14:m>
                <a:endParaRPr lang="cs-CZ" sz="2800" i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85" y="4131924"/>
                <a:ext cx="2488689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710356" y="4722667"/>
                <a:ext cx="202516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0356" y="4722667"/>
                <a:ext cx="2025169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934728" y="2912869"/>
                <a:ext cx="42381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+3−2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−6≥1−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728" y="2912869"/>
                <a:ext cx="4238120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082982" y="3556158"/>
                <a:ext cx="293607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−3≥1−</m:t>
                      </m:r>
                      <m:r>
                        <a:rPr lang="cs-CZ" sz="28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𝑥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2982" y="3556158"/>
                <a:ext cx="2936077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181655" y="5243450"/>
                <a:ext cx="15627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1655" y="5243450"/>
                <a:ext cx="1562720" cy="52322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466471" y="5872419"/>
            <a:ext cx="8212438" cy="60533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Nerovnice nemá žádné řešení.</a:t>
            </a:r>
            <a:endParaRPr lang="cs-CZ" sz="2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5" name="Picture 3" descr="C:\Users\spravce\AppData\Local\Microsoft\Windows\Temporary Internet Files\Content.IE5\HGW68T4R\MC9004404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8858" y="127929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612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74182"/>
            <a:ext cx="8856984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15365" y="2392143"/>
            <a:ext cx="8785277" cy="415111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0241" y="81483"/>
            <a:ext cx="8595323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9483" y="759252"/>
            <a:ext cx="8787013" cy="167874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45141" y="155303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21491" y="820436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 Řešte nerovnici v N 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42688" y="1265865"/>
                <a:ext cx="480891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−3&gt;5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688" y="1265865"/>
                <a:ext cx="4808910" cy="52090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95324" y="1752183"/>
                <a:ext cx="405182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2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+1&lt;−3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324" y="1752183"/>
                <a:ext cx="4051820" cy="52090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556" t="-9302" b="-23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79300" y="2918056"/>
                <a:ext cx="47722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3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−2≤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−3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00" y="2918056"/>
                <a:ext cx="4772298" cy="52090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302" t="-9412" b="-2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03572" y="3442577"/>
                <a:ext cx="47722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7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−5≤7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+2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572" y="3442577"/>
                <a:ext cx="4772298" cy="52090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302" t="-9412" b="-2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74488" y="4060585"/>
                <a:ext cx="569692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5</m:t>
                    </m:r>
                    <m:d>
                      <m:d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−11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≥3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−(4−7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488" y="4060585"/>
                <a:ext cx="5696920" cy="52090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927" t="-9302" b="-23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76696" y="4690748"/>
                <a:ext cx="583264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2</m:t>
                    </m:r>
                    <m:d>
                      <m:d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−(5−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)&lt;7(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+1)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96" y="4690748"/>
                <a:ext cx="5832648" cy="52090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1776" t="-9302" b="-23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6623329" y="5914968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19631" y="2524402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  Řešte nerovnici v R 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51789" y="5296118"/>
                <a:ext cx="64678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7</m:t>
                    </m:r>
                    <m:d>
                      <m:d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</m:t>
                    </m:r>
                    <m:d>
                      <m:d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3−3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&lt;1−3(6−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89" y="5296118"/>
                <a:ext cx="6467855" cy="52090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1602" t="-9412" b="-2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56903" y="5907142"/>
                <a:ext cx="725482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8</m:t>
                    </m:r>
                    <m:d>
                      <m:dPr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−9(3−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)≤3</m:t>
                    </m:r>
                    <m:d>
                      <m:dPr>
                        <m:begChr m:val="["/>
                        <m:endChr m:val="]"/>
                        <m:ctrlP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1−(10−3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)</m:t>
                        </m:r>
                      </m:e>
                    </m:d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03" y="5907142"/>
                <a:ext cx="7254829" cy="52090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1513" t="-9412" b="-24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6595614" y="5292604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6623329" y="4687234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6621833" y="4107082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6600760" y="3505395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6595614" y="2660875"/>
            <a:ext cx="2232235" cy="844520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6595349" y="1753247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595614" y="1155937"/>
            <a:ext cx="2232235" cy="524419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6623329" y="5921484"/>
                <a:ext cx="223223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𝒙</m:t>
                      </m:r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</m:t>
                      </m:r>
                      <m:d>
                        <m:dPr>
                          <m:endChr m:val=""/>
                          <m:ctrlP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⟩"/>
                              <m:ctrlPr>
                                <a:rPr lang="cs-CZ" sz="2600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  <a:cs typeface="Calibri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600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  <a:cs typeface="Calibri" pitchFamily="34" charset="0"/>
                                </a:rPr>
                                <m:t>−∞;</m:t>
                              </m:r>
                              <m:r>
                                <a:rPr lang="cs-CZ" sz="2600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  <a:cs typeface="Calibri" pitchFamily="34" charset="0"/>
                                </a:rPr>
                                <m:t>𝟐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5921484"/>
                <a:ext cx="2232235" cy="53224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623329" y="5321070"/>
                <a:ext cx="223223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𝒙</m:t>
                      </m:r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 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−∞;−</m:t>
                          </m:r>
                          <m: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5321070"/>
                <a:ext cx="2232235" cy="53224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6623329" y="4733824"/>
                <a:ext cx="223223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𝒙</m:t>
                      </m:r>
                      <m:r>
                        <a:rPr lang="cs-CZ" sz="26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 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−</m:t>
                          </m:r>
                          <m: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𝟏</m:t>
                          </m:r>
                          <m:r>
                            <a:rPr lang="cs-CZ" sz="26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;∞</m:t>
                          </m:r>
                        </m:e>
                      </m:d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4733824"/>
                <a:ext cx="2232235" cy="53224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6633449" y="4103168"/>
                <a:ext cx="223223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žá</m:t>
                      </m:r>
                      <m:r>
                        <m:rPr>
                          <m:sty m:val="p"/>
                        </m:rP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dn</m:t>
                      </m:r>
                      <m: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é ř</m:t>
                      </m:r>
                      <m:r>
                        <m:rPr>
                          <m:sty m:val="p"/>
                        </m:rP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</m:t>
                      </m:r>
                      <m: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en</m:t>
                      </m:r>
                      <m:r>
                        <a:rPr lang="cs-CZ" sz="26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í</m:t>
                      </m:r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3449" y="4103168"/>
                <a:ext cx="2232235" cy="53224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6623329" y="3529603"/>
                <a:ext cx="223223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nekone</m:t>
                      </m:r>
                      <m:r>
                        <a:rPr lang="cs-CZ" sz="20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n</m:t>
                      </m:r>
                      <m:r>
                        <a:rPr lang="cs-CZ" sz="20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mnoho</m:t>
                      </m:r>
                    </m:oMath>
                  </m:oMathPara>
                </a14:m>
                <a:endParaRPr lang="cs-CZ" sz="20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3529603"/>
                <a:ext cx="2232235" cy="532245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l="-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6621833" y="2651933"/>
                <a:ext cx="2539576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𝒙</m:t>
                      </m:r>
                      <m:r>
                        <a:rPr lang="cs-CZ" sz="1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</m:t>
                      </m:r>
                      <m:d>
                        <m:dPr>
                          <m:endChr m:val=""/>
                          <m:ctrlPr>
                            <a:rPr lang="cs-CZ" sz="1800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⟩"/>
                              <m:ctrlPr>
                                <a:rPr lang="cs-CZ" sz="1800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  <a:cs typeface="Calibri" pitchFamily="34" charset="0"/>
                                </a:rPr>
                              </m:ctrlPr>
                            </m:dPr>
                            <m:e>
                              <m:r>
                                <a:rPr lang="cs-CZ" sz="1800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  <a:cs typeface="Calibri" pitchFamily="34" charset="0"/>
                                </a:rPr>
                                <m:t>−∞;−</m:t>
                              </m:r>
                              <m:f>
                                <m:fPr>
                                  <m:ctrlPr>
                                    <a:rPr lang="cs-CZ" sz="1800" b="1" i="1" dirty="0" smtClean="0">
                                      <a:solidFill>
                                        <a:srgbClr val="FFFF00"/>
                                      </a:solidFill>
                                      <a:latin typeface="Cambria Math"/>
                                      <a:ea typeface="Cambria Math"/>
                                      <a:cs typeface="Calibri" pitchFamily="34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1800" b="1" i="1" dirty="0" smtClean="0">
                                      <a:solidFill>
                                        <a:srgbClr val="FFFF00"/>
                                      </a:solidFill>
                                      <a:latin typeface="Cambria Math"/>
                                      <a:ea typeface="Cambria Math"/>
                                      <a:cs typeface="Calibri" pitchFamily="34" charset="0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1800" b="1" i="1" dirty="0" smtClean="0">
                                      <a:solidFill>
                                        <a:srgbClr val="FFFF00"/>
                                      </a:solidFill>
                                      <a:latin typeface="Cambria Math"/>
                                      <a:ea typeface="Cambria Math"/>
                                      <a:cs typeface="Calibri" pitchFamily="34" charset="0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</m:d>
                    </m:oMath>
                  </m:oMathPara>
                </a14:m>
                <a:endParaRPr lang="cs-CZ" sz="1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833" y="2651933"/>
                <a:ext cx="2539576" cy="53224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b="-436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6623329" y="1764076"/>
                <a:ext cx="2413167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x</m:t>
                      </m:r>
                      <m:r>
                        <a:rPr lang="cs-CZ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 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b="0" i="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1;2;···;10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1764076"/>
                <a:ext cx="2413167" cy="53224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6623329" y="1155937"/>
                <a:ext cx="2413167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x</m:t>
                      </m:r>
                      <m:r>
                        <a:rPr lang="cs-CZ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∈ 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</m:ctrlPr>
                        </m:dPr>
                        <m:e>
                          <m:r>
                            <a:rPr lang="cs-CZ" b="0" i="0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  <a:cs typeface="Calibri" pitchFamily="34" charset="0"/>
                            </a:rPr>
                            <m:t>1;2;···;10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3329" y="1155937"/>
                <a:ext cx="2413167" cy="532245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D1R1SU0N\MC900437791[10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5610" y="89036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42" grpId="0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38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442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2179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1456</TotalTime>
  <Words>407</Words>
  <Application>Microsoft Office PowerPoint</Application>
  <PresentationFormat>Předvádění na obrazovce (4:3)</PresentationFormat>
  <Paragraphs>131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190</cp:revision>
  <dcterms:created xsi:type="dcterms:W3CDTF">2012-10-07T18:47:53Z</dcterms:created>
  <dcterms:modified xsi:type="dcterms:W3CDTF">2013-11-08T08:00:16Z</dcterms:modified>
</cp:coreProperties>
</file>