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12"/>
  </p:notesMasterIdLst>
  <p:sldIdLst>
    <p:sldId id="256" r:id="rId2"/>
    <p:sldId id="257" r:id="rId3"/>
    <p:sldId id="281" r:id="rId4"/>
    <p:sldId id="309" r:id="rId5"/>
    <p:sldId id="300" r:id="rId6"/>
    <p:sldId id="298" r:id="rId7"/>
    <p:sldId id="291" r:id="rId8"/>
    <p:sldId id="307" r:id="rId9"/>
    <p:sldId id="310" r:id="rId10"/>
    <p:sldId id="263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D32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93D81CF-94F2-401A-BA57-92F5A7B2D0C5}" styleName="Styl Středně sytá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F2DE63D5-997A-4646-A377-4702673A728D}" styleName="Světlý styl 2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7E9639D4-E3E2-4D34-9284-5A2195B3D0D7}" styleName="Styl Světlá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70" autoAdjust="0"/>
    <p:restoredTop sz="94660"/>
  </p:normalViewPr>
  <p:slideViewPr>
    <p:cSldViewPr>
      <p:cViewPr>
        <p:scale>
          <a:sx n="60" d="100"/>
          <a:sy n="60" d="100"/>
        </p:scale>
        <p:origin x="-845" y="-96"/>
      </p:cViewPr>
      <p:guideLst>
        <p:guide orient="horz" pos="2024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300A77-475C-468E-9AAC-B362DA550828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75237A-DAE5-4C3A-8FBA-434994C47B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68469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75237A-DAE5-4C3A-8FBA-434994C47B74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38430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75A1D-AC88-4DC7-8625-5CBF951D3F35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75A1D-AC88-4DC7-8625-5CBF951D3F35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75A1D-AC88-4DC7-8625-5CBF951D3F35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75A1D-AC88-4DC7-8625-5CBF951D3F35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75A1D-AC88-4DC7-8625-5CBF951D3F35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75A1D-AC88-4DC7-8625-5CBF951D3F35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75A1D-AC88-4DC7-8625-5CBF951D3F35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75A1D-AC88-4DC7-8625-5CBF951D3F35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91475A1D-AC88-4DC7-8625-5CBF951D3F35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75A1D-AC88-4DC7-8625-5CBF951D3F35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75A1D-AC88-4DC7-8625-5CBF951D3F35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91475A1D-AC88-4DC7-8625-5CBF951D3F35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wmf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0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5.png"/><Relationship Id="rId9" Type="http://schemas.openxmlformats.org/officeDocument/2006/relationships/image" Target="../media/image15.png"/><Relationship Id="rId14" Type="http://schemas.openxmlformats.org/officeDocument/2006/relationships/image" Target="../media/image5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9.png"/><Relationship Id="rId18" Type="http://schemas.openxmlformats.org/officeDocument/2006/relationships/image" Target="../media/image6.wmf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12" Type="http://schemas.openxmlformats.org/officeDocument/2006/relationships/image" Target="../media/image28.png"/><Relationship Id="rId17" Type="http://schemas.openxmlformats.org/officeDocument/2006/relationships/image" Target="../media/image33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5" Type="http://schemas.openxmlformats.org/officeDocument/2006/relationships/image" Target="../media/image21.png"/><Relationship Id="rId15" Type="http://schemas.openxmlformats.org/officeDocument/2006/relationships/image" Target="../media/image31.png"/><Relationship Id="rId10" Type="http://schemas.openxmlformats.org/officeDocument/2006/relationships/image" Target="../media/image26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Relationship Id="rId14" Type="http://schemas.openxmlformats.org/officeDocument/2006/relationships/image" Target="../media/image3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41.png"/><Relationship Id="rId7" Type="http://schemas.openxmlformats.org/officeDocument/2006/relationships/image" Target="../media/image45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hyperlink" Target="http://matematika-online-a.kvalitne.cz/uvodni-stranka.htm" TargetMode="External"/><Relationship Id="rId7" Type="http://schemas.openxmlformats.org/officeDocument/2006/relationships/hyperlink" Target="http://www.labo.cz/mftabulky.htm" TargetMode="External"/><Relationship Id="rId2" Type="http://schemas.openxmlformats.org/officeDocument/2006/relationships/hyperlink" Target="http://www.zsdobrichovice.cz/programy/matika/praclisty/listy.htm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mojeskola.cz/Learning/matematika.php" TargetMode="External"/><Relationship Id="rId5" Type="http://schemas.openxmlformats.org/officeDocument/2006/relationships/hyperlink" Target="http://www.mojeskola.cz/SkolaHrou/Linky/matematika.php" TargetMode="External"/><Relationship Id="rId4" Type="http://schemas.openxmlformats.org/officeDocument/2006/relationships/hyperlink" Target="http://www.educaweb.cz/e-knihovna/metodicke-vzory-moduly-odkazy-apod/vyuziti-ict-ve-vyuce-matematiky/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247677" y="2239898"/>
            <a:ext cx="8609307" cy="4285446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235969" y="248538"/>
            <a:ext cx="8609307" cy="1736544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pic>
        <p:nvPicPr>
          <p:cNvPr id="6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4708" y="5323127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674082" y="4604191"/>
            <a:ext cx="73637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cs-CZ" sz="28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ČÍSLO PROJEKTU</a:t>
            </a:r>
            <a:r>
              <a:rPr lang="cs-CZ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: 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CZ.1.07/1.4.00/21.2364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74082" y="3038485"/>
            <a:ext cx="76322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NÁZEV</a:t>
            </a:r>
            <a:r>
              <a:rPr lang="cs-CZ" sz="2800">
                <a:solidFill>
                  <a:schemeClr val="bg1">
                    <a:lumMod val="95000"/>
                    <a:lumOff val="5000"/>
                  </a:schemeClr>
                </a:solidFill>
              </a:rPr>
              <a:t>: </a:t>
            </a:r>
            <a:r>
              <a:rPr lang="cs-CZ" sz="280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VY_32_INOVACE_03_16_M8_Hanak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700277" y="2552432"/>
            <a:ext cx="45981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AUTOR</a:t>
            </a:r>
            <a:r>
              <a:rPr lang="cs-CZ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: Ing. Roman Hanák</a:t>
            </a:r>
          </a:p>
        </p:txBody>
      </p:sp>
      <p:sp>
        <p:nvSpPr>
          <p:cNvPr id="10" name="Obdélník 9"/>
          <p:cNvSpPr/>
          <p:nvPr/>
        </p:nvSpPr>
        <p:spPr>
          <a:xfrm>
            <a:off x="698118" y="3561705"/>
            <a:ext cx="60035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TÉMA</a:t>
            </a:r>
            <a:r>
              <a:rPr lang="cs-CZ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: 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Druhá mocnina a odmocnina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49704" y="248538"/>
            <a:ext cx="8424936" cy="1938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600" dirty="0"/>
              <a:t>Základní škola Libina, příspěvková </a:t>
            </a:r>
            <a:r>
              <a:rPr lang="cs-CZ" sz="1600" dirty="0" smtClean="0"/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600" dirty="0"/>
              <a:t>Název projektu</a:t>
            </a:r>
            <a:r>
              <a:rPr lang="cs-CZ" sz="1600"/>
              <a:t>: </a:t>
            </a:r>
            <a:r>
              <a:rPr lang="cs-CZ" sz="1600" smtClean="0"/>
              <a:t>Škola hrou</a:t>
            </a:r>
            <a:endParaRPr lang="cs-CZ" sz="1600" dirty="0"/>
          </a:p>
          <a:p>
            <a:pPr>
              <a:lnSpc>
                <a:spcPct val="150000"/>
              </a:lnSpc>
            </a:pPr>
            <a:r>
              <a:rPr lang="cs-CZ" sz="1600" dirty="0"/>
              <a:t>Tento projekt je spolufinancován Evropským sociálním fondem </a:t>
            </a:r>
            <a:r>
              <a:rPr lang="cs-CZ" sz="1600" dirty="0" smtClean="0"/>
              <a:t>republiky</a:t>
            </a:r>
          </a:p>
          <a:p>
            <a:pPr>
              <a:lnSpc>
                <a:spcPct val="150000"/>
              </a:lnSpc>
            </a:pPr>
            <a:r>
              <a:rPr lang="cs-CZ" sz="1600" dirty="0"/>
              <a:t>Vzdělávací oblast Matematika a její aplikace</a:t>
            </a:r>
          </a:p>
          <a:p>
            <a:pPr>
              <a:lnSpc>
                <a:spcPct val="150000"/>
              </a:lnSpc>
            </a:pPr>
            <a:endParaRPr lang="cs-CZ" sz="1600" dirty="0"/>
          </a:p>
        </p:txBody>
      </p:sp>
      <p:sp>
        <p:nvSpPr>
          <p:cNvPr id="12" name="Obdélník 11"/>
          <p:cNvSpPr/>
          <p:nvPr/>
        </p:nvSpPr>
        <p:spPr>
          <a:xfrm>
            <a:off x="674082" y="4072225"/>
            <a:ext cx="793036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8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OBSAH</a:t>
            </a:r>
            <a:r>
              <a:rPr lang="cs-CZ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: 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Druhá odmocnina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1178" y="620688"/>
            <a:ext cx="1425794" cy="1243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612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283173" y="332656"/>
            <a:ext cx="8609307" cy="6264696"/>
          </a:xfrm>
          <a:prstGeom prst="roundRect">
            <a:avLst>
              <a:gd name="adj" fmla="val 8866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/>
        </p:nvSpPr>
        <p:spPr>
          <a:xfrm>
            <a:off x="3131840" y="262021"/>
            <a:ext cx="2304256" cy="851655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ANOTACE</a:t>
            </a:r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/>
        </p:nvSpPr>
        <p:spPr>
          <a:xfrm>
            <a:off x="559520" y="1113676"/>
            <a:ext cx="8064896" cy="2062127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sz="1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V této hodině si ukážeme, jak budeme počítat druhou odmocninu. V příkladech jsou odmocniny čísel, které lze počítat bez použití kalkulaček nebo tabulek. Na začátku jsou řešené příklady a v další části </a:t>
            </a:r>
            <a:r>
              <a:rPr lang="cs-CZ" sz="1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jsou příklady na samostatné procvičení. </a:t>
            </a:r>
          </a:p>
          <a:p>
            <a:pPr algn="just"/>
            <a:r>
              <a:rPr lang="cs-CZ" sz="1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Inovativnost </a:t>
            </a:r>
            <a:r>
              <a:rPr lang="cs-CZ" sz="1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je v tom, že se zde vyskytuje řada moderních interaktivních prvků.  Máme zde názorné grafické animace, obrázky, komentáře k řešení a hypertextové odkazy. Žáci lépe pochopí probíranou látku a hodina je pro ně zajímavější. </a:t>
            </a:r>
          </a:p>
          <a:p>
            <a:pPr algn="just"/>
            <a:r>
              <a:rPr lang="cs-CZ" sz="1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Každý řešený příklad je pomocí animací rozdělen na dílčí kroky, takže vyučující se nezdržuje psaním na tabuli, ale pomocí ovladače postupně odkrývá řešení příkladu a má tak možnost žáky nechat samostatně tvořit a věnovat se těm žákům, kteří potřebují individuální pomoc.</a:t>
            </a:r>
          </a:p>
          <a:p>
            <a:pPr algn="just"/>
            <a:r>
              <a:rPr lang="cs-CZ" sz="1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Na konci hodiny je stránka, kde jsou odkazy na internetové stránky, které prověří matematické dovednosti formou her nebo různých testů. Vyučující má možnost vybrat si z uvedených odkazů stránku, na které otestuje vědomosti žáků. Hodina je tvořena tak, aby se mohla být odučena v multimediální učebně nebo v počítačové učebně, které mají připojení k internetu. </a:t>
            </a:r>
          </a:p>
          <a:p>
            <a:pPr marL="0" indent="0" algn="just">
              <a:buNone/>
            </a:pPr>
            <a:endParaRPr lang="cs-CZ" sz="1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270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1016" y="0"/>
            <a:ext cx="9093739" cy="6741367"/>
          </a:xfrm>
          <a:prstGeom prst="roundRect">
            <a:avLst>
              <a:gd name="adj" fmla="val 0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165949" y="2378057"/>
            <a:ext cx="8837031" cy="699336"/>
          </a:xfrm>
          <a:prstGeom prst="roundRect">
            <a:avLst>
              <a:gd name="adj" fmla="val 0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126197" y="3268663"/>
            <a:ext cx="8880749" cy="672810"/>
          </a:xfrm>
          <a:prstGeom prst="roundRect">
            <a:avLst>
              <a:gd name="adj" fmla="val 0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7" name="Zástupný symbol pro obsah 2"/>
          <p:cNvSpPr>
            <a:spLocks noGrp="1"/>
          </p:cNvSpPr>
          <p:nvPr/>
        </p:nvSpPr>
        <p:spPr>
          <a:xfrm>
            <a:off x="165949" y="3396079"/>
            <a:ext cx="8951649" cy="54415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Číslo pod odmocnítkem musí být větší než 0 nebo rovno 0.</a:t>
            </a:r>
            <a:endParaRPr lang="cs-CZ" sz="2600" dirty="0" smtClean="0">
              <a:solidFill>
                <a:schemeClr val="bg1">
                  <a:lumMod val="95000"/>
                  <a:lumOff val="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92176" y="4149080"/>
            <a:ext cx="8910804" cy="1023472"/>
          </a:xfrm>
          <a:prstGeom prst="roundRect">
            <a:avLst>
              <a:gd name="adj" fmla="val 0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0" name="Zástupný symbol pro obsah 2"/>
          <p:cNvSpPr>
            <a:spLocks noGrp="1"/>
          </p:cNvSpPr>
          <p:nvPr/>
        </p:nvSpPr>
        <p:spPr>
          <a:xfrm>
            <a:off x="186535" y="4166592"/>
            <a:ext cx="8223339" cy="879455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Početní operace, kterou se odmocnina vypočítá, se nazývá </a:t>
            </a: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odmocňování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.</a:t>
            </a:r>
            <a:endParaRPr lang="cs-CZ" sz="2800" dirty="0" smtClean="0">
              <a:solidFill>
                <a:schemeClr val="bg1">
                  <a:lumMod val="95000"/>
                  <a:lumOff val="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1" name="Zaoblený obdélník 20"/>
          <p:cNvSpPr/>
          <p:nvPr/>
        </p:nvSpPr>
        <p:spPr>
          <a:xfrm>
            <a:off x="136312" y="15478"/>
            <a:ext cx="8873355" cy="2233674"/>
          </a:xfrm>
          <a:prstGeom prst="roundRect">
            <a:avLst>
              <a:gd name="adj" fmla="val 0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Zástupný symbol pro obsah 2"/>
              <p:cNvSpPr>
                <a:spLocks noGrp="1"/>
              </p:cNvSpPr>
              <p:nvPr/>
            </p:nvSpPr>
            <p:spPr>
              <a:xfrm>
                <a:off x="3294061" y="588074"/>
                <a:ext cx="2960280" cy="59285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cs-CZ" sz="36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36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81</m:t>
                          </m:r>
                        </m:e>
                      </m:rad>
                      <m:r>
                        <a:rPr lang="cs-CZ" sz="36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=9</m:t>
                      </m:r>
                    </m:oMath>
                  </m:oMathPara>
                </a14:m>
                <a:endParaRPr lang="cs-CZ" sz="3600" dirty="0" smtClean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2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94061" y="588074"/>
                <a:ext cx="2960280" cy="592850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Čárový popisek 1 9"/>
          <p:cNvSpPr/>
          <p:nvPr/>
        </p:nvSpPr>
        <p:spPr>
          <a:xfrm>
            <a:off x="502128" y="174624"/>
            <a:ext cx="2244160" cy="402087"/>
          </a:xfrm>
          <a:prstGeom prst="borderCallout1">
            <a:avLst>
              <a:gd name="adj1" fmla="val 53252"/>
              <a:gd name="adj2" fmla="val 99988"/>
              <a:gd name="adj3" fmla="val 118598"/>
              <a:gd name="adj4" fmla="val 147765"/>
            </a:avLst>
          </a:prstGeom>
          <a:ln w="38100">
            <a:headEnd type="none"/>
            <a:tailEnd type="triangle"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FF00"/>
                </a:solidFill>
              </a:rPr>
              <a:t>odmocnítko</a:t>
            </a:r>
            <a:endParaRPr lang="cs-CZ" sz="2800" dirty="0">
              <a:solidFill>
                <a:srgbClr val="FFFF00"/>
              </a:solidFill>
            </a:endParaRPr>
          </a:p>
        </p:txBody>
      </p:sp>
      <p:sp>
        <p:nvSpPr>
          <p:cNvPr id="24" name="Čárový popisek 1 23"/>
          <p:cNvSpPr/>
          <p:nvPr/>
        </p:nvSpPr>
        <p:spPr>
          <a:xfrm>
            <a:off x="916418" y="1175177"/>
            <a:ext cx="2253311" cy="900813"/>
          </a:xfrm>
          <a:prstGeom prst="borderCallout1">
            <a:avLst>
              <a:gd name="adj1" fmla="val 53252"/>
              <a:gd name="adj2" fmla="val 99988"/>
              <a:gd name="adj3" fmla="val 748"/>
              <a:gd name="adj4" fmla="val 128026"/>
            </a:avLst>
          </a:prstGeom>
          <a:ln w="38100">
            <a:headEnd type="none"/>
            <a:tailEnd type="triangle"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>
                <a:solidFill>
                  <a:srgbClr val="FFFF00"/>
                </a:solidFill>
              </a:rPr>
              <a:t>z</a:t>
            </a:r>
            <a:r>
              <a:rPr lang="cs-CZ" sz="2800" dirty="0" smtClean="0">
                <a:solidFill>
                  <a:srgbClr val="FFFF00"/>
                </a:solidFill>
              </a:rPr>
              <a:t>áklad</a:t>
            </a:r>
          </a:p>
          <a:p>
            <a:pPr algn="ctr"/>
            <a:r>
              <a:rPr lang="cs-CZ" sz="2800" dirty="0" smtClean="0">
                <a:solidFill>
                  <a:srgbClr val="FFFF00"/>
                </a:solidFill>
              </a:rPr>
              <a:t>odmocniny</a:t>
            </a:r>
            <a:endParaRPr lang="cs-CZ" sz="2800" dirty="0">
              <a:solidFill>
                <a:srgbClr val="FFFF00"/>
              </a:solidFill>
            </a:endParaRPr>
          </a:p>
        </p:txBody>
      </p:sp>
      <p:sp>
        <p:nvSpPr>
          <p:cNvPr id="27" name="Čárový popisek 1 26"/>
          <p:cNvSpPr/>
          <p:nvPr/>
        </p:nvSpPr>
        <p:spPr>
          <a:xfrm>
            <a:off x="5220072" y="224664"/>
            <a:ext cx="2840534" cy="402087"/>
          </a:xfrm>
          <a:prstGeom prst="borderCallout1">
            <a:avLst>
              <a:gd name="adj1" fmla="val 99277"/>
              <a:gd name="adj2" fmla="val 48726"/>
              <a:gd name="adj3" fmla="val 161915"/>
              <a:gd name="adj4" fmla="val -4213"/>
            </a:avLst>
          </a:prstGeom>
          <a:ln w="38100">
            <a:headEnd type="none"/>
            <a:tailEnd type="triangle"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FF00"/>
                </a:solidFill>
              </a:rPr>
              <a:t>odmocnina</a:t>
            </a:r>
            <a:endParaRPr lang="cs-CZ" sz="2800" dirty="0">
              <a:solidFill>
                <a:srgbClr val="FFFF00"/>
              </a:solidFill>
            </a:endParaRPr>
          </a:p>
        </p:txBody>
      </p:sp>
      <p:sp>
        <p:nvSpPr>
          <p:cNvPr id="28" name="Zaoblený obdélník 27"/>
          <p:cNvSpPr/>
          <p:nvPr/>
        </p:nvSpPr>
        <p:spPr>
          <a:xfrm>
            <a:off x="136312" y="5415473"/>
            <a:ext cx="8880749" cy="786059"/>
          </a:xfrm>
          <a:prstGeom prst="roundRect">
            <a:avLst>
              <a:gd name="adj" fmla="val 0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9" name="Zástupný symbol pro obsah 2"/>
          <p:cNvSpPr>
            <a:spLocks noGrp="1"/>
          </p:cNvSpPr>
          <p:nvPr/>
        </p:nvSpPr>
        <p:spPr>
          <a:xfrm>
            <a:off x="186535" y="5545092"/>
            <a:ext cx="8830527" cy="65644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Zlomek odmocníme tak, odmocníme čitatele i jmenovatele.</a:t>
            </a:r>
            <a:endParaRPr lang="cs-CZ" sz="2600" dirty="0" smtClean="0">
              <a:solidFill>
                <a:schemeClr val="bg1">
                  <a:lumMod val="95000"/>
                  <a:lumOff val="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8" name="Zástupný symbol pro obsah 2"/>
          <p:cNvSpPr>
            <a:spLocks noGrp="1"/>
          </p:cNvSpPr>
          <p:nvPr/>
        </p:nvSpPr>
        <p:spPr>
          <a:xfrm>
            <a:off x="176419" y="2454471"/>
            <a:ext cx="9142760" cy="65644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Druhá odmocnina je definována pouze pro nezáporné číslo.</a:t>
            </a:r>
            <a:endParaRPr lang="cs-CZ" sz="2600" dirty="0" smtClean="0">
              <a:solidFill>
                <a:schemeClr val="bg1">
                  <a:lumMod val="95000"/>
                  <a:lumOff val="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026" name="Picture 2" descr="C:\Users\spravce\AppData\Local\Microsoft\Windows\Temporary Internet Files\Content.IE5\BL96J1IA\MC900438000[5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0038" y="774700"/>
            <a:ext cx="1863725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132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0" grpId="0"/>
      <p:bldP spid="22" grpId="0"/>
      <p:bldP spid="10" grpId="0" animBg="1"/>
      <p:bldP spid="24" grpId="0" animBg="1"/>
      <p:bldP spid="27" grpId="0" animBg="1"/>
      <p:bldP spid="29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07504" y="116632"/>
            <a:ext cx="8928992" cy="6624736"/>
          </a:xfrm>
          <a:prstGeom prst="roundRect">
            <a:avLst>
              <a:gd name="adj" fmla="val 0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316278" y="1074639"/>
            <a:ext cx="8584339" cy="5571439"/>
          </a:xfrm>
          <a:prstGeom prst="roundRect">
            <a:avLst>
              <a:gd name="adj" fmla="val 0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Zástupný symbol pro obsah 2"/>
              <p:cNvSpPr>
                <a:spLocks noGrp="1"/>
              </p:cNvSpPr>
              <p:nvPr/>
            </p:nvSpPr>
            <p:spPr>
              <a:xfrm>
                <a:off x="559400" y="1159369"/>
                <a:ext cx="2500432" cy="5401978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cs-CZ" sz="2800" b="1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sz="2800" b="1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800" b="1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𝟏</m:t>
                        </m:r>
                      </m:e>
                    </m:rad>
                    <m:r>
                      <a:rPr lang="cs-CZ" sz="2800" b="1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=</m:t>
                    </m:r>
                    <m:r>
                      <a:rPr lang="cs-CZ" sz="2800" b="1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𝟏</m:t>
                    </m:r>
                  </m:oMath>
                </a14:m>
                <a:endParaRPr lang="cs-CZ" sz="2800" b="1" dirty="0" smtClean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</a:endParaRPr>
              </a:p>
              <a:p>
                <a:pPr marL="0" indent="0">
                  <a:buNone/>
                </a:pPr>
                <a:r>
                  <a:rPr lang="cs-CZ" sz="2800" b="1" dirty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sz="2800" b="1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800" b="1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𝟒</m:t>
                        </m:r>
                      </m:e>
                    </m:rad>
                    <m:r>
                      <a:rPr lang="cs-CZ" sz="2800" b="1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=</m:t>
                    </m:r>
                    <m:r>
                      <a:rPr lang="cs-CZ" sz="2800" b="1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𝟐</m:t>
                    </m:r>
                  </m:oMath>
                </a14:m>
                <a:endParaRPr lang="cs-CZ" sz="2800" b="1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</a:endParaRPr>
              </a:p>
              <a:p>
                <a:pPr marL="0" indent="0">
                  <a:buNone/>
                </a:pPr>
                <a:r>
                  <a:rPr lang="cs-CZ" sz="2800" b="1" dirty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sz="2800" b="1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800" b="1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𝟗</m:t>
                        </m:r>
                      </m:e>
                    </m:rad>
                    <m:r>
                      <a:rPr lang="cs-CZ" sz="2800" b="1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=</m:t>
                    </m:r>
                    <m:r>
                      <a:rPr lang="cs-CZ" sz="2800" b="1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𝟑</m:t>
                    </m:r>
                  </m:oMath>
                </a14:m>
                <a:endParaRPr lang="cs-CZ" sz="2800" b="1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</a:endParaRPr>
              </a:p>
              <a:p>
                <a:pPr marL="0" indent="0">
                  <a:buNone/>
                </a:pPr>
                <a:r>
                  <a:rPr lang="cs-CZ" sz="2800" b="1" dirty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sz="2800" b="1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800" b="1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𝟏𝟔</m:t>
                        </m:r>
                      </m:e>
                    </m:rad>
                    <m:r>
                      <a:rPr lang="cs-CZ" sz="2800" b="1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=</m:t>
                    </m:r>
                    <m:r>
                      <a:rPr lang="cs-CZ" sz="2800" b="1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𝟒</m:t>
                    </m:r>
                  </m:oMath>
                </a14:m>
                <a:endParaRPr lang="cs-CZ" sz="2800" b="1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</a:endParaRPr>
              </a:p>
              <a:p>
                <a:pPr marL="0" indent="0">
                  <a:buNone/>
                </a:pPr>
                <a:r>
                  <a:rPr lang="cs-CZ" sz="2800" b="1" dirty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sz="2800" b="1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800" b="1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𝟐𝟓</m:t>
                        </m:r>
                      </m:e>
                    </m:rad>
                    <m:r>
                      <a:rPr lang="cs-CZ" sz="2800" b="1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=</m:t>
                    </m:r>
                    <m:r>
                      <a:rPr lang="cs-CZ" sz="2800" b="1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𝟓</m:t>
                    </m:r>
                  </m:oMath>
                </a14:m>
                <a:endParaRPr lang="cs-CZ" sz="2800" b="1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</a:endParaRPr>
              </a:p>
              <a:p>
                <a:pPr marL="0" indent="0">
                  <a:buNone/>
                </a:pPr>
                <a:r>
                  <a:rPr lang="cs-CZ" sz="2800" b="1" dirty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sz="2800" b="1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800" b="1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𝟑𝟔</m:t>
                        </m:r>
                      </m:e>
                    </m:rad>
                    <m:r>
                      <a:rPr lang="cs-CZ" sz="2800" b="1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=</m:t>
                    </m:r>
                    <m:r>
                      <a:rPr lang="cs-CZ" sz="2800" b="1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𝟔</m:t>
                    </m:r>
                  </m:oMath>
                </a14:m>
                <a:endParaRPr lang="cs-CZ" sz="2800" b="1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</a:endParaRPr>
              </a:p>
              <a:p>
                <a:pPr marL="0" indent="0">
                  <a:buNone/>
                </a:pPr>
                <a:r>
                  <a:rPr lang="cs-CZ" sz="2800" b="1" dirty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sz="2800" b="1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800" b="1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𝟒𝟗</m:t>
                        </m:r>
                      </m:e>
                    </m:rad>
                    <m:r>
                      <a:rPr lang="cs-CZ" sz="2800" b="1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=</m:t>
                    </m:r>
                    <m:r>
                      <a:rPr lang="cs-CZ" sz="2800" b="1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𝟕</m:t>
                    </m:r>
                  </m:oMath>
                </a14:m>
                <a:endParaRPr lang="cs-CZ" sz="2800" b="1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</a:endParaRPr>
              </a:p>
              <a:p>
                <a:pPr marL="0" indent="0">
                  <a:buNone/>
                </a:pPr>
                <a:r>
                  <a:rPr lang="cs-CZ" sz="2800" b="1" dirty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sz="2800" b="1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800" b="1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𝟔𝟒</m:t>
                        </m:r>
                      </m:e>
                    </m:rad>
                    <m:r>
                      <a:rPr lang="cs-CZ" sz="2800" b="1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=</m:t>
                    </m:r>
                    <m:r>
                      <a:rPr lang="cs-CZ" sz="2800" b="1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𝟖</m:t>
                    </m:r>
                  </m:oMath>
                </a14:m>
                <a:endParaRPr lang="cs-CZ" sz="2800" b="1" i="1" dirty="0" smtClean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mbria Math"/>
                </a:endParaRPr>
              </a:p>
              <a:p>
                <a:pPr marL="0" indent="0">
                  <a:buNone/>
                </a:pPr>
                <a:r>
                  <a:rPr lang="cs-CZ" sz="2800" b="1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sz="2800" b="1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800" b="1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𝟖</m:t>
                        </m:r>
                        <m:r>
                          <a:rPr lang="cs-CZ" sz="2800" b="1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𝟏</m:t>
                        </m:r>
                      </m:e>
                    </m:rad>
                    <m:r>
                      <a:rPr lang="cs-CZ" sz="2800" b="1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=</m:t>
                    </m:r>
                    <m:r>
                      <a:rPr lang="cs-CZ" sz="2800" b="1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𝟗</m:t>
                    </m:r>
                  </m:oMath>
                </a14:m>
                <a:endParaRPr lang="cs-CZ" sz="2800" b="1" i="1" dirty="0" smtClean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mbria Math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cs-CZ" sz="2800" b="1" i="1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800" b="1" i="1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𝟏</m:t>
                          </m:r>
                          <m:r>
                            <a:rPr lang="cs-CZ" sz="2800" b="1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𝟎𝟎</m:t>
                          </m:r>
                        </m:e>
                      </m:rad>
                      <m:r>
                        <a:rPr lang="cs-CZ" sz="2800" b="1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800" b="1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𝟏𝟎</m:t>
                      </m:r>
                    </m:oMath>
                  </m:oMathPara>
                </a14:m>
                <a:endParaRPr lang="cs-CZ" sz="2800" b="1" dirty="0" smtClean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9400" y="1159369"/>
                <a:ext cx="2500432" cy="5401978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Zaoblený obdélník 4"/>
          <p:cNvSpPr/>
          <p:nvPr/>
        </p:nvSpPr>
        <p:spPr>
          <a:xfrm>
            <a:off x="275745" y="188640"/>
            <a:ext cx="8650728" cy="847319"/>
          </a:xfrm>
          <a:prstGeom prst="roundRect">
            <a:avLst>
              <a:gd name="adj" fmla="val 0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395536" y="379519"/>
            <a:ext cx="7738884" cy="65644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Zapamatujte si!!</a:t>
            </a:r>
            <a:endParaRPr lang="cs-CZ" sz="2800" b="1" dirty="0" smtClean="0">
              <a:solidFill>
                <a:schemeClr val="bg1">
                  <a:lumMod val="95000"/>
                  <a:lumOff val="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Zástupný symbol pro obsah 2"/>
              <p:cNvSpPr>
                <a:spLocks noGrp="1"/>
              </p:cNvSpPr>
              <p:nvPr/>
            </p:nvSpPr>
            <p:spPr>
              <a:xfrm>
                <a:off x="3707904" y="1168993"/>
                <a:ext cx="2864044" cy="5401978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cs-CZ" sz="2800" b="1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sz="2800" b="1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800" b="1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𝟏𝟐𝟏</m:t>
                        </m:r>
                      </m:e>
                    </m:rad>
                    <m:r>
                      <a:rPr lang="cs-CZ" sz="2800" b="1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=</m:t>
                    </m:r>
                    <m:r>
                      <a:rPr lang="cs-CZ" sz="2800" b="1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𝟏𝟏</m:t>
                    </m:r>
                  </m:oMath>
                </a14:m>
                <a:endParaRPr lang="cs-CZ" sz="2800" b="1" dirty="0" smtClean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</a:endParaRPr>
              </a:p>
              <a:p>
                <a:pPr marL="0" indent="0">
                  <a:buNone/>
                </a:pPr>
                <a:r>
                  <a:rPr lang="cs-CZ" sz="2800" b="1" dirty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sz="2800" b="1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800" b="1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𝟏𝟒𝟒</m:t>
                        </m:r>
                      </m:e>
                    </m:rad>
                    <m:r>
                      <a:rPr lang="cs-CZ" sz="2800" b="1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=</m:t>
                    </m:r>
                    <m:r>
                      <a:rPr lang="cs-CZ" sz="2800" b="1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𝟏𝟐</m:t>
                    </m:r>
                  </m:oMath>
                </a14:m>
                <a:endParaRPr lang="cs-CZ" sz="2800" b="1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</a:endParaRPr>
              </a:p>
              <a:p>
                <a:pPr marL="0" indent="0">
                  <a:buNone/>
                </a:pPr>
                <a:r>
                  <a:rPr lang="cs-CZ" sz="2800" b="1" dirty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sz="2800" b="1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800" b="1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𝟏𝟔𝟗</m:t>
                        </m:r>
                      </m:e>
                    </m:rad>
                    <m:r>
                      <a:rPr lang="cs-CZ" sz="2800" b="1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=</m:t>
                    </m:r>
                    <m:r>
                      <a:rPr lang="cs-CZ" sz="2800" b="1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𝟏𝟑</m:t>
                    </m:r>
                  </m:oMath>
                </a14:m>
                <a:endParaRPr lang="cs-CZ" sz="2800" b="1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</a:endParaRPr>
              </a:p>
              <a:p>
                <a:pPr marL="0" indent="0">
                  <a:buNone/>
                </a:pPr>
                <a:r>
                  <a:rPr lang="cs-CZ" sz="2800" b="1" dirty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sz="2800" b="1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800" b="1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𝟏𝟗𝟔</m:t>
                        </m:r>
                      </m:e>
                    </m:rad>
                    <m:r>
                      <a:rPr lang="cs-CZ" sz="2800" b="1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=</m:t>
                    </m:r>
                    <m:r>
                      <a:rPr lang="cs-CZ" sz="2800" b="1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𝟏𝟒</m:t>
                    </m:r>
                  </m:oMath>
                </a14:m>
                <a:endParaRPr lang="cs-CZ" sz="2800" b="1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</a:endParaRPr>
              </a:p>
              <a:p>
                <a:pPr marL="0" indent="0">
                  <a:buNone/>
                </a:pPr>
                <a:r>
                  <a:rPr lang="cs-CZ" sz="2800" b="1" dirty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sz="2800" b="1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800" b="1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𝟐𝟐𝟓</m:t>
                        </m:r>
                      </m:e>
                    </m:rad>
                    <m:r>
                      <a:rPr lang="cs-CZ" sz="2800" b="1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=</m:t>
                    </m:r>
                    <m:r>
                      <a:rPr lang="cs-CZ" sz="2800" b="1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𝟏𝟓</m:t>
                    </m:r>
                  </m:oMath>
                </a14:m>
                <a:endParaRPr lang="cs-CZ" sz="2800" b="1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</a:endParaRPr>
              </a:p>
              <a:p>
                <a:pPr marL="0" indent="0">
                  <a:buNone/>
                </a:pPr>
                <a:r>
                  <a:rPr lang="cs-CZ" sz="2800" b="1" dirty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sz="2800" b="1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800" b="1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𝟐𝟓𝟔</m:t>
                        </m:r>
                      </m:e>
                    </m:rad>
                    <m:r>
                      <a:rPr lang="cs-CZ" sz="2800" b="1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=</m:t>
                    </m:r>
                    <m:r>
                      <a:rPr lang="cs-CZ" sz="2800" b="1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𝟏𝟔</m:t>
                    </m:r>
                  </m:oMath>
                </a14:m>
                <a:endParaRPr lang="cs-CZ" sz="2800" b="1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</a:endParaRPr>
              </a:p>
              <a:p>
                <a:pPr marL="0" indent="0">
                  <a:buNone/>
                </a:pPr>
                <a:r>
                  <a:rPr lang="cs-CZ" sz="2800" b="1" dirty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sz="2800" b="1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800" b="1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𝟐𝟖𝟗</m:t>
                        </m:r>
                      </m:e>
                    </m:rad>
                    <m:r>
                      <a:rPr lang="cs-CZ" sz="2800" b="1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=</m:t>
                    </m:r>
                    <m:r>
                      <a:rPr lang="cs-CZ" sz="2800" b="1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𝟏𝟕</m:t>
                    </m:r>
                  </m:oMath>
                </a14:m>
                <a:endParaRPr lang="cs-CZ" sz="2800" b="1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</a:endParaRPr>
              </a:p>
              <a:p>
                <a:pPr marL="0" indent="0">
                  <a:buNone/>
                </a:pPr>
                <a:r>
                  <a:rPr lang="cs-CZ" sz="2800" b="1" dirty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sz="2800" b="1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800" b="1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𝟑𝟐𝟒</m:t>
                        </m:r>
                      </m:e>
                    </m:rad>
                    <m:r>
                      <a:rPr lang="cs-CZ" sz="2800" b="1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=</m:t>
                    </m:r>
                    <m:r>
                      <a:rPr lang="cs-CZ" sz="2800" b="1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𝟏𝟖</m:t>
                    </m:r>
                  </m:oMath>
                </a14:m>
                <a:endParaRPr lang="cs-CZ" sz="2800" b="1" i="1" dirty="0" smtClean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mbria Math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1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 </m:t>
                      </m:r>
                      <m:rad>
                        <m:radPr>
                          <m:degHide m:val="on"/>
                          <m:ctrlPr>
                            <a:rPr lang="cs-CZ" sz="2800" b="1" i="1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800" b="1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𝟑𝟔𝟏</m:t>
                          </m:r>
                        </m:e>
                      </m:rad>
                      <m:r>
                        <a:rPr lang="cs-CZ" sz="2800" b="1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800" b="1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𝟏𝟗</m:t>
                      </m:r>
                    </m:oMath>
                  </m:oMathPara>
                </a14:m>
                <a:endParaRPr lang="cs-CZ" sz="2800" b="1" i="1" dirty="0" smtClean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mbria Math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1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 </m:t>
                      </m:r>
                      <m:rad>
                        <m:radPr>
                          <m:degHide m:val="on"/>
                          <m:ctrlPr>
                            <a:rPr lang="cs-CZ" sz="2800" b="1" i="1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800" b="1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𝟒𝟎𝟎</m:t>
                          </m:r>
                        </m:e>
                      </m:rad>
                      <m:r>
                        <a:rPr lang="cs-CZ" sz="2800" b="1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800" b="1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𝟐𝟎</m:t>
                      </m:r>
                    </m:oMath>
                  </m:oMathPara>
                </a14:m>
                <a:endParaRPr lang="cs-CZ" sz="2800" b="1" dirty="0" smtClean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1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07904" y="1168993"/>
                <a:ext cx="2864044" cy="5401978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Obdélníkový popisek 10"/>
              <p:cNvSpPr/>
              <p:nvPr/>
            </p:nvSpPr>
            <p:spPr>
              <a:xfrm>
                <a:off x="3995936" y="307392"/>
                <a:ext cx="4833193" cy="671074"/>
              </a:xfrm>
              <a:prstGeom prst="wedgeRectCallout">
                <a:avLst>
                  <a:gd name="adj1" fmla="val -20447"/>
                  <a:gd name="adj2" fmla="val -45028"/>
                </a:avLst>
              </a:prstGeom>
              <a:ln/>
            </p:spPr>
            <p:style>
              <a:lnRef idx="0">
                <a:schemeClr val="accent4"/>
              </a:lnRef>
              <a:fillRef idx="3">
                <a:schemeClr val="accent4"/>
              </a:fillRef>
              <a:effectRef idx="3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cs-CZ" sz="240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4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𝑎</m:t>
                          </m:r>
                          <m:r>
                            <a:rPr lang="cs-CZ" sz="24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·</m:t>
                          </m:r>
                          <m:r>
                            <a:rPr lang="cs-CZ" sz="24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𝑏</m:t>
                          </m:r>
                        </m:e>
                      </m:rad>
                      <m:r>
                        <a:rPr lang="cs-CZ" sz="24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 </m:t>
                      </m:r>
                      <m:rad>
                        <m:radPr>
                          <m:degHide m:val="on"/>
                          <m:ctrlPr>
                            <a:rPr lang="cs-CZ" sz="24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4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𝑎</m:t>
                          </m:r>
                        </m:e>
                      </m:rad>
                      <m:r>
                        <a:rPr lang="cs-CZ" sz="24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· </m:t>
                      </m:r>
                      <m:rad>
                        <m:radPr>
                          <m:degHide m:val="on"/>
                          <m:ctrlPr>
                            <a:rPr lang="cs-CZ" sz="24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4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𝑏</m:t>
                          </m:r>
                        </m:e>
                      </m:rad>
                    </m:oMath>
                  </m:oMathPara>
                </a14:m>
                <a:endParaRPr lang="cs-CZ" sz="2400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1" name="Obdélníkový popisek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95936" y="307392"/>
                <a:ext cx="4833193" cy="671074"/>
              </a:xfrm>
              <a:prstGeom prst="wedgeRectCallout">
                <a:avLst>
                  <a:gd name="adj1" fmla="val -20447"/>
                  <a:gd name="adj2" fmla="val -45028"/>
                </a:avLst>
              </a:prstGeom>
              <a:blipFill rotWithShape="1">
                <a:blip r:embed="rId5"/>
                <a:stretch>
                  <a:fillRect/>
                </a:stretch>
              </a:blipFill>
              <a:ln/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0" name="Picture 2" descr="C:\Users\spravce\AppData\Local\Microsoft\Windows\Temporary Internet Files\Content.IE5\0BASIBLT\MC900440446[7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9318" y="2239305"/>
            <a:ext cx="2235772" cy="2379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8003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0" grpId="0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51862" y="68070"/>
            <a:ext cx="8784634" cy="1543179"/>
          </a:xfrm>
          <a:prstGeom prst="roundRect">
            <a:avLst>
              <a:gd name="adj" fmla="val 0"/>
            </a:avLst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33000">
                <a:schemeClr val="accent5">
                  <a:lumMod val="60000"/>
                  <a:lumOff val="40000"/>
                </a:schemeClr>
              </a:gs>
              <a:gs pos="46750">
                <a:schemeClr val="accent6">
                  <a:lumMod val="40000"/>
                  <a:lumOff val="60000"/>
                </a:schemeClr>
              </a:gs>
              <a:gs pos="53000">
                <a:schemeClr val="accent6">
                  <a:lumMod val="40000"/>
                  <a:lumOff val="60000"/>
                </a:schemeClr>
              </a:gs>
              <a:gs pos="68000">
                <a:schemeClr val="accent6">
                  <a:lumMod val="60000"/>
                  <a:lumOff val="40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290797" y="2115306"/>
            <a:ext cx="8505371" cy="4266022"/>
          </a:xfrm>
          <a:prstGeom prst="roundRect">
            <a:avLst>
              <a:gd name="adj" fmla="val 0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509377" y="2283590"/>
            <a:ext cx="8121927" cy="837400"/>
          </a:xfrm>
          <a:prstGeom prst="roundRect">
            <a:avLst>
              <a:gd name="adj" fmla="val 0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Zástupný symbol pro obsah 2"/>
              <p:cNvSpPr>
                <a:spLocks noGrp="1"/>
              </p:cNvSpPr>
              <p:nvPr/>
            </p:nvSpPr>
            <p:spPr>
              <a:xfrm>
                <a:off x="344514" y="72487"/>
                <a:ext cx="8451654" cy="1268282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Př. 1)  Vypočítejte: </a:t>
                </a:r>
                <a:b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</a:br>
                <a14:m>
                  <m:oMath xmlns:m="http://schemas.openxmlformats.org/officeDocument/2006/math"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𝑎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) </m:t>
                    </m:r>
                    <m:rad>
                      <m:radPr>
                        <m:degHide m:val="on"/>
                        <m:ctrlP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225</m:t>
                        </m:r>
                      </m:e>
                    </m:rad>
                  </m:oMath>
                </a14:m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Calibri" pitchFamily="34" charset="0"/>
                    <a:cs typeface="Calibri" pitchFamily="34" charset="0"/>
                  </a:rPr>
                  <a:t>		 </a:t>
                </a:r>
                <a14:m>
                  <m:oMath xmlns:m="http://schemas.openxmlformats.org/officeDocument/2006/math">
                    <m:r>
                      <a:rPr lang="cs-CZ" sz="2800" b="0" i="1" dirty="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cs typeface="Calibri" pitchFamily="34" charset="0"/>
                      </a:rPr>
                      <m:t>𝑏</m:t>
                    </m:r>
                    <m:r>
                      <a:rPr lang="cs-CZ" sz="2800" b="0" i="1" dirty="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cs typeface="Calibri" pitchFamily="34" charset="0"/>
                      </a:rPr>
                      <m:t>)</m:t>
                    </m:r>
                    <m:rad>
                      <m:radPr>
                        <m:degHide m:val="on"/>
                        <m:ctrlPr>
                          <a:rPr lang="cs-CZ" sz="2800" b="0" i="1" dirty="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800" b="0" i="1" dirty="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4 900</m:t>
                        </m:r>
                      </m:e>
                    </m:rad>
                    <m:r>
                      <a:rPr lang="cs-CZ" sz="2800" b="0" i="1" dirty="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   </m:t>
                    </m:r>
                  </m:oMath>
                </a14:m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Calibri" pitchFamily="34" charset="0"/>
                    <a:cs typeface="Calibri" pitchFamily="34" charset="0"/>
                  </a:rPr>
                  <a:t>	  	 </a:t>
                </a:r>
                <a14:m>
                  <m:oMath xmlns:m="http://schemas.openxmlformats.org/officeDocument/2006/math">
                    <m:r>
                      <a:rPr lang="cs-CZ" sz="2800" b="0" i="1" dirty="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cs typeface="Calibri" pitchFamily="34" charset="0"/>
                      </a:rPr>
                      <m:t>𝑐</m:t>
                    </m:r>
                    <m:r>
                      <a:rPr lang="cs-CZ" sz="2800" b="0" i="1" dirty="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cs typeface="Calibri" pitchFamily="34" charset="0"/>
                      </a:rPr>
                      <m:t>) </m:t>
                    </m:r>
                    <m:rad>
                      <m:radPr>
                        <m:degHide m:val="on"/>
                        <m:ctrlPr>
                          <a:rPr lang="cs-CZ" sz="2800" b="0" i="1" dirty="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cs-CZ" sz="2800" b="0" i="1" dirty="0" smtClean="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sz="2800" b="0" i="1" dirty="0" smtClean="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</a:rPr>
                              <m:t>121</m:t>
                            </m:r>
                          </m:num>
                          <m:den>
                            <m:r>
                              <a:rPr lang="cs-CZ" sz="2800" b="0" i="1" dirty="0" smtClean="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</a:rPr>
                              <m:t>144</m:t>
                            </m:r>
                          </m:den>
                        </m:f>
                      </m:e>
                    </m:rad>
                  </m:oMath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4514" y="72487"/>
                <a:ext cx="8451654" cy="1268282"/>
              </a:xfrm>
              <a:prstGeom prst="rect">
                <a:avLst/>
              </a:prstGeom>
              <a:blipFill rotWithShape="1">
                <a:blip r:embed="rId2"/>
                <a:stretch>
                  <a:fillRect l="-1515" t="-4808" b="-576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Zástupný symbol pro obsah 2"/>
          <p:cNvSpPr>
            <a:spLocks noGrp="1"/>
          </p:cNvSpPr>
          <p:nvPr/>
        </p:nvSpPr>
        <p:spPr>
          <a:xfrm>
            <a:off x="319422" y="1611249"/>
            <a:ext cx="1583278" cy="64346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b="1" dirty="0" smtClean="0">
                <a:solidFill>
                  <a:srgbClr val="FFFF00"/>
                </a:solidFill>
              </a:rPr>
              <a:t>Řešení:</a:t>
            </a:r>
            <a:endParaRPr lang="cs-CZ" b="1" dirty="0" smtClean="0">
              <a:solidFill>
                <a:srgbClr val="FFFF00"/>
              </a:solidFill>
              <a:latin typeface="Calibri" pitchFamily="34" charset="0"/>
              <a:cs typeface="Calibri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587258" y="2381176"/>
                <a:ext cx="1316232" cy="5827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𝑎</m:t>
                      </m:r>
                      <m:r>
                        <a:rPr lang="cs-CZ" sz="280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)</m:t>
                      </m:r>
                      <m:rad>
                        <m:radPr>
                          <m:degHide m:val="on"/>
                          <m:ctrlPr>
                            <a:rPr lang="cs-CZ" sz="280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225</m:t>
                          </m:r>
                        </m:e>
                      </m:rad>
                    </m:oMath>
                  </m:oMathPara>
                </a14:m>
                <a:endParaRPr lang="cs-CZ" sz="2800" b="1" dirty="0">
                  <a:solidFill>
                    <a:srgbClr val="00206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7258" y="2381176"/>
                <a:ext cx="1316232" cy="582724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1927790" y="2440680"/>
                <a:ext cx="178011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=15</m:t>
                      </m:r>
                    </m:oMath>
                  </m:oMathPara>
                </a14:m>
                <a:endParaRPr lang="cs-CZ" sz="2800" b="1" dirty="0">
                  <a:solidFill>
                    <a:srgbClr val="00206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27790" y="2440680"/>
                <a:ext cx="1780112" cy="52322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Zaoblený obdélník 18"/>
          <p:cNvSpPr/>
          <p:nvPr/>
        </p:nvSpPr>
        <p:spPr>
          <a:xfrm>
            <a:off x="458217" y="3316700"/>
            <a:ext cx="8121927" cy="837400"/>
          </a:xfrm>
          <a:prstGeom prst="roundRect">
            <a:avLst>
              <a:gd name="adj" fmla="val 0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611558" y="3443165"/>
                <a:ext cx="1316232" cy="5724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𝑏</m:t>
                      </m:r>
                      <m:r>
                        <a:rPr lang="cs-CZ" sz="280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)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 </m:t>
                      </m:r>
                      <m:rad>
                        <m:radPr>
                          <m:degHide m:val="on"/>
                          <m:ctrlP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4 900</m:t>
                          </m:r>
                        </m:e>
                      </m:rad>
                    </m:oMath>
                  </m:oMathPara>
                </a14:m>
                <a:endParaRPr lang="cs-CZ" sz="2800" b="1" dirty="0">
                  <a:solidFill>
                    <a:srgbClr val="00206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558" y="3443165"/>
                <a:ext cx="1316232" cy="572401"/>
              </a:xfrm>
              <a:prstGeom prst="rect">
                <a:avLst/>
              </a:prstGeom>
              <a:blipFill rotWithShape="1">
                <a:blip r:embed="rId5"/>
                <a:stretch>
                  <a:fillRect r="-2314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2243440" y="3424609"/>
                <a:ext cx="3162188" cy="5724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49·100</m:t>
                          </m:r>
                        </m:e>
                      </m:rad>
                    </m:oMath>
                  </m:oMathPara>
                </a14:m>
                <a:endParaRPr lang="cs-CZ" sz="2800" b="1" dirty="0">
                  <a:solidFill>
                    <a:srgbClr val="00206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3440" y="3424609"/>
                <a:ext cx="3162188" cy="572401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6300192" y="3423839"/>
                <a:ext cx="178011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=7·10</m:t>
                      </m:r>
                    </m:oMath>
                  </m:oMathPara>
                </a14:m>
                <a:endParaRPr lang="cs-CZ" sz="2800" b="1" dirty="0">
                  <a:solidFill>
                    <a:srgbClr val="00206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00192" y="3423839"/>
                <a:ext cx="1780112" cy="523220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Zaoblený obdélník 22"/>
          <p:cNvSpPr/>
          <p:nvPr/>
        </p:nvSpPr>
        <p:spPr>
          <a:xfrm>
            <a:off x="458218" y="4411604"/>
            <a:ext cx="8121927" cy="1753699"/>
          </a:xfrm>
          <a:prstGeom prst="roundRect">
            <a:avLst>
              <a:gd name="adj" fmla="val 0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/>
              <p:cNvSpPr txBox="1"/>
              <p:nvPr/>
            </p:nvSpPr>
            <p:spPr>
              <a:xfrm>
                <a:off x="635859" y="4593475"/>
                <a:ext cx="1316232" cy="13653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𝑐</m:t>
                      </m:r>
                      <m:r>
                        <a:rPr lang="cs-CZ" sz="280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)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 </m:t>
                      </m:r>
                      <m:rad>
                        <m:radPr>
                          <m:degHide m:val="on"/>
                          <m:ctrlP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sz="2800" b="0" i="1" smtClean="0">
                                  <a:solidFill>
                                    <a:schemeClr val="bg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2800" b="0" i="1" smtClean="0">
                                  <a:solidFill>
                                    <a:schemeClr val="bg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</a:rPr>
                                <m:t>121</m:t>
                              </m:r>
                            </m:num>
                            <m:den>
                              <m:r>
                                <a:rPr lang="cs-CZ" sz="2800" b="0" i="1" smtClean="0">
                                  <a:solidFill>
                                    <a:schemeClr val="bg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</a:rPr>
                                <m:t>144</m:t>
                              </m:r>
                            </m:den>
                          </m:f>
                        </m:e>
                      </m:rad>
                    </m:oMath>
                  </m:oMathPara>
                </a14:m>
                <a:endParaRPr lang="cs-CZ" sz="2800" b="1" dirty="0">
                  <a:solidFill>
                    <a:srgbClr val="00206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5859" y="4593475"/>
                <a:ext cx="1316232" cy="1365374"/>
              </a:xfrm>
              <a:prstGeom prst="rect">
                <a:avLst/>
              </a:prstGeom>
              <a:blipFill rotWithShape="1">
                <a:blip r:embed="rId8"/>
                <a:stretch>
                  <a:fillRect r="-324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/>
              <p:cNvSpPr txBox="1"/>
              <p:nvPr/>
            </p:nvSpPr>
            <p:spPr>
              <a:xfrm>
                <a:off x="2243440" y="4748113"/>
                <a:ext cx="1608479" cy="10806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ad>
                            <m:radPr>
                              <m:degHide m:val="on"/>
                              <m:ctrlPr>
                                <a:rPr lang="cs-CZ" sz="2800" b="0" i="1" smtClean="0">
                                  <a:solidFill>
                                    <a:schemeClr val="bg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800" b="0" i="1" smtClean="0">
                                  <a:solidFill>
                                    <a:schemeClr val="bg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</a:rPr>
                                <m:t>121</m:t>
                              </m:r>
                            </m:e>
                          </m:rad>
                        </m:num>
                        <m:den>
                          <m:rad>
                            <m:radPr>
                              <m:degHide m:val="on"/>
                              <m:ctrlPr>
                                <a:rPr lang="cs-CZ" sz="2800" b="0" i="1" smtClean="0">
                                  <a:solidFill>
                                    <a:schemeClr val="bg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800" b="0" i="1" smtClean="0">
                                  <a:solidFill>
                                    <a:schemeClr val="bg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</a:rPr>
                                <m:t>144</m:t>
                              </m:r>
                            </m:e>
                          </m:rad>
                        </m:den>
                      </m:f>
                    </m:oMath>
                  </m:oMathPara>
                </a14:m>
                <a:endParaRPr lang="cs-CZ" sz="2800" b="1" dirty="0">
                  <a:solidFill>
                    <a:srgbClr val="00206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3440" y="4748113"/>
                <a:ext cx="1608479" cy="1080680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3653426" y="4917968"/>
                <a:ext cx="1780112" cy="9077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11</m:t>
                          </m:r>
                        </m:num>
                        <m:den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12</m:t>
                          </m:r>
                        </m:den>
                      </m:f>
                    </m:oMath>
                  </m:oMathPara>
                </a14:m>
                <a:endParaRPr lang="cs-CZ" sz="2800" b="1" dirty="0">
                  <a:solidFill>
                    <a:srgbClr val="00206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53426" y="4917968"/>
                <a:ext cx="1780112" cy="907749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/>
              <p:cNvSpPr txBox="1"/>
              <p:nvPr/>
            </p:nvSpPr>
            <p:spPr>
              <a:xfrm>
                <a:off x="7588100" y="3413628"/>
                <a:ext cx="99204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=70</m:t>
                      </m:r>
                    </m:oMath>
                  </m:oMathPara>
                </a14:m>
                <a:endParaRPr lang="cs-CZ" sz="2800" b="1" dirty="0">
                  <a:solidFill>
                    <a:srgbClr val="00206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88100" y="3413628"/>
                <a:ext cx="992045" cy="523220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4139952" y="3398479"/>
                <a:ext cx="2256552" cy="5739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49</m:t>
                          </m:r>
                        </m:e>
                      </m:rad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·</m:t>
                      </m:r>
                      <m:rad>
                        <m:radPr>
                          <m:degHide m:val="on"/>
                          <m:ctrlP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100</m:t>
                          </m:r>
                        </m:e>
                      </m:rad>
                    </m:oMath>
                  </m:oMathPara>
                </a14:m>
                <a:endParaRPr lang="cs-CZ" sz="2800" b="1" dirty="0">
                  <a:solidFill>
                    <a:srgbClr val="00206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9952" y="3398479"/>
                <a:ext cx="2256552" cy="573940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Obdélníkový popisek 28"/>
              <p:cNvSpPr/>
              <p:nvPr/>
            </p:nvSpPr>
            <p:spPr>
              <a:xfrm>
                <a:off x="2333515" y="4382912"/>
                <a:ext cx="4833193" cy="671074"/>
              </a:xfrm>
              <a:prstGeom prst="wedgeRectCallout">
                <a:avLst>
                  <a:gd name="adj1" fmla="val -26491"/>
                  <a:gd name="adj2" fmla="val -99910"/>
                </a:avLst>
              </a:prstGeom>
              <a:ln/>
            </p:spPr>
            <p:style>
              <a:lnRef idx="0">
                <a:schemeClr val="accent4"/>
              </a:lnRef>
              <a:fillRef idx="3">
                <a:schemeClr val="accent4"/>
              </a:fillRef>
              <a:effectRef idx="3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cs-CZ" sz="240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4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𝑎</m:t>
                          </m:r>
                          <m:r>
                            <a:rPr lang="cs-CZ" sz="24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·</m:t>
                          </m:r>
                          <m:r>
                            <a:rPr lang="cs-CZ" sz="24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𝑏</m:t>
                          </m:r>
                        </m:e>
                      </m:rad>
                      <m:r>
                        <a:rPr lang="cs-CZ" sz="24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 </m:t>
                      </m:r>
                      <m:rad>
                        <m:radPr>
                          <m:degHide m:val="on"/>
                          <m:ctrlPr>
                            <a:rPr lang="cs-CZ" sz="24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4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𝑎</m:t>
                          </m:r>
                        </m:e>
                      </m:rad>
                      <m:r>
                        <a:rPr lang="cs-CZ" sz="24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· </m:t>
                      </m:r>
                      <m:rad>
                        <m:radPr>
                          <m:degHide m:val="on"/>
                          <m:ctrlPr>
                            <a:rPr lang="cs-CZ" sz="24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4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𝑏</m:t>
                          </m:r>
                        </m:e>
                      </m:rad>
                    </m:oMath>
                  </m:oMathPara>
                </a14:m>
                <a:endParaRPr lang="cs-CZ" sz="2400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9" name="Obdélníkový popisek 2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3515" y="4382912"/>
                <a:ext cx="4833193" cy="671074"/>
              </a:xfrm>
              <a:prstGeom prst="wedgeRectCallout">
                <a:avLst>
                  <a:gd name="adj1" fmla="val -26491"/>
                  <a:gd name="adj2" fmla="val -99910"/>
                </a:avLst>
              </a:prstGeom>
              <a:blipFill rotWithShape="1">
                <a:blip r:embed="rId13"/>
                <a:stretch>
                  <a:fillRect/>
                </a:stretch>
              </a:blipFill>
              <a:ln/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74" name="Picture 2" descr="C:\Users\spravce\AppData\Local\Microsoft\Windows\Temporary Internet Files\Content.IE5\HGW68T4R\MC900437571[3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1037630"/>
            <a:ext cx="1545283" cy="1976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2698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17" grpId="0"/>
      <p:bldP spid="20" grpId="0"/>
      <p:bldP spid="21" grpId="0"/>
      <p:bldP spid="22" grpId="0"/>
      <p:bldP spid="24" grpId="0"/>
      <p:bldP spid="25" grpId="0"/>
      <p:bldP spid="26" grpId="0"/>
      <p:bldP spid="27" grpId="0"/>
      <p:bldP spid="28" grpId="0"/>
      <p:bldP spid="29" grpId="0" animBg="1"/>
      <p:bldP spid="29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Zaoblený obdélník 11"/>
          <p:cNvSpPr/>
          <p:nvPr/>
        </p:nvSpPr>
        <p:spPr>
          <a:xfrm>
            <a:off x="6577" y="68070"/>
            <a:ext cx="9085127" cy="1244835"/>
          </a:xfrm>
          <a:prstGeom prst="roundRect">
            <a:avLst>
              <a:gd name="adj" fmla="val 0"/>
            </a:avLst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33000">
                <a:schemeClr val="accent5">
                  <a:lumMod val="60000"/>
                  <a:lumOff val="40000"/>
                </a:schemeClr>
              </a:gs>
              <a:gs pos="46750">
                <a:schemeClr val="accent6">
                  <a:lumMod val="40000"/>
                  <a:lumOff val="60000"/>
                </a:schemeClr>
              </a:gs>
              <a:gs pos="53000">
                <a:schemeClr val="accent6">
                  <a:lumMod val="40000"/>
                  <a:lumOff val="60000"/>
                </a:schemeClr>
              </a:gs>
              <a:gs pos="68000">
                <a:schemeClr val="accent6">
                  <a:lumMod val="60000"/>
                  <a:lumOff val="40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6578" y="1866364"/>
            <a:ext cx="9137422" cy="4442955"/>
          </a:xfrm>
          <a:prstGeom prst="roundRect">
            <a:avLst>
              <a:gd name="adj" fmla="val 0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91809" y="2199424"/>
            <a:ext cx="8999896" cy="837400"/>
          </a:xfrm>
          <a:prstGeom prst="roundRect">
            <a:avLst>
              <a:gd name="adj" fmla="val 0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Zástupný symbol pro obsah 2"/>
              <p:cNvSpPr>
                <a:spLocks noGrp="1"/>
              </p:cNvSpPr>
              <p:nvPr/>
            </p:nvSpPr>
            <p:spPr>
              <a:xfrm>
                <a:off x="344513" y="188640"/>
                <a:ext cx="8451654" cy="112426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Př. 2)  Vypočítejte: </a:t>
                </a:r>
                <a:b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</a:br>
                <a14:m>
                  <m:oMath xmlns:m="http://schemas.openxmlformats.org/officeDocument/2006/math"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𝑎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) </m:t>
                    </m:r>
                    <m:rad>
                      <m:radPr>
                        <m:degHide m:val="on"/>
                        <m:ctrlP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1,69</m:t>
                        </m:r>
                      </m:e>
                    </m:rad>
                  </m:oMath>
                </a14:m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Calibri" pitchFamily="34" charset="0"/>
                    <a:cs typeface="Calibri" pitchFamily="34" charset="0"/>
                  </a:rPr>
                  <a:t>		 </a:t>
                </a:r>
                <a14:m>
                  <m:oMath xmlns:m="http://schemas.openxmlformats.org/officeDocument/2006/math">
                    <m:r>
                      <a:rPr lang="cs-CZ" sz="2800" b="0" i="1" dirty="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cs typeface="Calibri" pitchFamily="34" charset="0"/>
                      </a:rPr>
                      <m:t>𝑏</m:t>
                    </m:r>
                    <m:r>
                      <a:rPr lang="cs-CZ" sz="2800" b="0" i="1" dirty="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cs typeface="Calibri" pitchFamily="34" charset="0"/>
                      </a:rPr>
                      <m:t>)</m:t>
                    </m:r>
                    <m:rad>
                      <m:radPr>
                        <m:degHide m:val="on"/>
                        <m:ctrlPr>
                          <a:rPr lang="cs-CZ" sz="2800" b="0" i="1" dirty="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800" b="0" i="1" dirty="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0,012 1</m:t>
                        </m:r>
                      </m:e>
                    </m:rad>
                    <m:r>
                      <a:rPr lang="cs-CZ" sz="2800" b="0" i="1" dirty="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   </m:t>
                    </m:r>
                  </m:oMath>
                </a14:m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Calibri" pitchFamily="34" charset="0"/>
                    <a:cs typeface="Calibri" pitchFamily="34" charset="0"/>
                  </a:rPr>
                  <a:t>	   </a:t>
                </a:r>
                <a14:m>
                  <m:oMath xmlns:m="http://schemas.openxmlformats.org/officeDocument/2006/math">
                    <m:r>
                      <a:rPr lang="cs-CZ" sz="2800" b="0" i="1" dirty="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cs typeface="Calibri" pitchFamily="34" charset="0"/>
                      </a:rPr>
                      <m:t>𝑐</m:t>
                    </m:r>
                    <m:r>
                      <a:rPr lang="cs-CZ" sz="2800" b="0" i="1" dirty="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cs typeface="Calibri" pitchFamily="34" charset="0"/>
                      </a:rPr>
                      <m:t>) </m:t>
                    </m:r>
                    <m:rad>
                      <m:radPr>
                        <m:degHide m:val="on"/>
                        <m:ctrlPr>
                          <a:rPr lang="cs-CZ" sz="2800" b="0" i="1" dirty="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800" b="0" i="1" dirty="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0,000 009</m:t>
                        </m:r>
                      </m:e>
                    </m:rad>
                  </m:oMath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1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4513" y="188640"/>
                <a:ext cx="8451654" cy="1124265"/>
              </a:xfrm>
              <a:prstGeom prst="rect">
                <a:avLst/>
              </a:prstGeom>
              <a:blipFill rotWithShape="1">
                <a:blip r:embed="rId3"/>
                <a:stretch>
                  <a:fillRect l="-1515" t="-543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Zástupný symbol pro obsah 2"/>
          <p:cNvSpPr>
            <a:spLocks noGrp="1"/>
          </p:cNvSpPr>
          <p:nvPr/>
        </p:nvSpPr>
        <p:spPr>
          <a:xfrm>
            <a:off x="319422" y="1362308"/>
            <a:ext cx="1583278" cy="64346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b="1" dirty="0" smtClean="0">
                <a:solidFill>
                  <a:srgbClr val="FFFF00"/>
                </a:solidFill>
              </a:rPr>
              <a:t>Řešení:</a:t>
            </a:r>
            <a:endParaRPr lang="cs-CZ" b="1" dirty="0" smtClean="0">
              <a:solidFill>
                <a:srgbClr val="FFFF00"/>
              </a:solidFill>
              <a:latin typeface="Calibri" pitchFamily="34" charset="0"/>
              <a:cs typeface="Calibri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169690" y="2297010"/>
                <a:ext cx="1316232" cy="6141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𝑎</m:t>
                      </m:r>
                      <m:r>
                        <a:rPr lang="cs-CZ" sz="280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)</m:t>
                      </m:r>
                      <m:rad>
                        <m:radPr>
                          <m:degHide m:val="on"/>
                          <m:ctrlPr>
                            <a:rPr lang="cs-CZ" sz="280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1,69</m:t>
                          </m:r>
                        </m:e>
                      </m:rad>
                    </m:oMath>
                  </m:oMathPara>
                </a14:m>
                <a:endParaRPr lang="cs-CZ" sz="2800" b="1" dirty="0">
                  <a:solidFill>
                    <a:srgbClr val="00206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9690" y="2297010"/>
                <a:ext cx="1316232" cy="614142"/>
              </a:xfrm>
              <a:prstGeom prst="rect">
                <a:avLst/>
              </a:prstGeom>
              <a:blipFill rotWithShape="1">
                <a:blip r:embed="rId4"/>
                <a:stretch>
                  <a:fillRect r="-41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1623903" y="2330422"/>
                <a:ext cx="1780112" cy="6141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169·0,01</m:t>
                          </m:r>
                        </m:e>
                      </m:rad>
                    </m:oMath>
                  </m:oMathPara>
                </a14:m>
                <a:endParaRPr lang="cs-CZ" sz="2800" b="1" dirty="0">
                  <a:solidFill>
                    <a:srgbClr val="00206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23903" y="2330422"/>
                <a:ext cx="1780112" cy="614142"/>
              </a:xfrm>
              <a:prstGeom prst="rect">
                <a:avLst/>
              </a:prstGeom>
              <a:blipFill rotWithShape="1">
                <a:blip r:embed="rId5"/>
                <a:stretch>
                  <a:fillRect r="-2568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Zaoblený obdélník 18"/>
          <p:cNvSpPr/>
          <p:nvPr/>
        </p:nvSpPr>
        <p:spPr>
          <a:xfrm>
            <a:off x="66229" y="3448000"/>
            <a:ext cx="9025476" cy="837400"/>
          </a:xfrm>
          <a:prstGeom prst="roundRect">
            <a:avLst>
              <a:gd name="adj" fmla="val 0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219570" y="3574465"/>
                <a:ext cx="1316232" cy="6141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𝑏</m:t>
                      </m:r>
                      <m:r>
                        <a:rPr lang="cs-CZ" sz="280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)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 </m:t>
                      </m:r>
                      <m:rad>
                        <m:radPr>
                          <m:degHide m:val="on"/>
                          <m:ctrlP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0,0121</m:t>
                          </m:r>
                        </m:e>
                      </m:rad>
                    </m:oMath>
                  </m:oMathPara>
                </a14:m>
                <a:endParaRPr lang="cs-CZ" sz="2800" b="1" dirty="0">
                  <a:solidFill>
                    <a:srgbClr val="00206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570" y="3574465"/>
                <a:ext cx="1316232" cy="614142"/>
              </a:xfrm>
              <a:prstGeom prst="rect">
                <a:avLst/>
              </a:prstGeom>
              <a:blipFill rotWithShape="1">
                <a:blip r:embed="rId6"/>
                <a:stretch>
                  <a:fillRect r="-398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Zaoblený obdélník 28"/>
          <p:cNvSpPr/>
          <p:nvPr/>
        </p:nvSpPr>
        <p:spPr>
          <a:xfrm>
            <a:off x="-13049" y="4778921"/>
            <a:ext cx="8999896" cy="994405"/>
          </a:xfrm>
          <a:prstGeom prst="roundRect">
            <a:avLst>
              <a:gd name="adj" fmla="val 0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ovéPole 29"/>
              <p:cNvSpPr txBox="1"/>
              <p:nvPr/>
            </p:nvSpPr>
            <p:spPr>
              <a:xfrm>
                <a:off x="108172" y="5012724"/>
                <a:ext cx="1316232" cy="6141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cs typeface="Calibri" pitchFamily="34" charset="0"/>
                        </a:rPr>
                        <m:t>𝑐</m:t>
                      </m:r>
                      <m:r>
                        <a:rPr lang="cs-CZ" sz="280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cs typeface="Calibri" pitchFamily="34" charset="0"/>
                        </a:rPr>
                        <m:t>) </m:t>
                      </m:r>
                      <m:rad>
                        <m:radPr>
                          <m:degHide m:val="on"/>
                          <m:ctrlPr>
                            <a:rPr lang="cs-CZ" sz="2800" i="1" dirty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800" i="1" dirty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0,0</m:t>
                          </m:r>
                          <m:r>
                            <a:rPr lang="cs-CZ" sz="2800" b="0" i="1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00 00</m:t>
                          </m:r>
                          <m:r>
                            <a:rPr lang="cs-CZ" sz="2800" i="1" dirty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9</m:t>
                          </m:r>
                        </m:e>
                      </m:rad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172" y="5012724"/>
                <a:ext cx="1316232" cy="614142"/>
              </a:xfrm>
              <a:prstGeom prst="rect">
                <a:avLst/>
              </a:prstGeom>
              <a:blipFill rotWithShape="1">
                <a:blip r:embed="rId7"/>
                <a:stretch>
                  <a:fillRect r="-736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ovéPole 33"/>
              <p:cNvSpPr txBox="1"/>
              <p:nvPr/>
            </p:nvSpPr>
            <p:spPr>
              <a:xfrm>
                <a:off x="3795183" y="2292322"/>
                <a:ext cx="2789124" cy="6141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169</m:t>
                          </m:r>
                        </m:e>
                      </m:rad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·</m:t>
                      </m:r>
                      <m:rad>
                        <m:radPr>
                          <m:degHide m:val="on"/>
                          <m:ctrlP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0,01</m:t>
                          </m:r>
                        </m:e>
                      </m:rad>
                    </m:oMath>
                  </m:oMathPara>
                </a14:m>
                <a:endParaRPr lang="cs-CZ" sz="2800" b="1" dirty="0">
                  <a:solidFill>
                    <a:srgbClr val="00206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34" name="TextovéPole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95183" y="2292322"/>
                <a:ext cx="2789124" cy="614142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ovéPole 34"/>
              <p:cNvSpPr txBox="1"/>
              <p:nvPr/>
            </p:nvSpPr>
            <p:spPr>
              <a:xfrm>
                <a:off x="6290814" y="2356514"/>
                <a:ext cx="192292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=13·0,1</m:t>
                      </m:r>
                    </m:oMath>
                  </m:oMathPara>
                </a14:m>
                <a:endParaRPr lang="cs-CZ" sz="2800" b="1" dirty="0">
                  <a:solidFill>
                    <a:srgbClr val="00206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35" name="TextovéPole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90814" y="2356514"/>
                <a:ext cx="1922922" cy="523220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ovéPole 35"/>
              <p:cNvSpPr txBox="1"/>
              <p:nvPr/>
            </p:nvSpPr>
            <p:spPr>
              <a:xfrm>
                <a:off x="7823027" y="2330422"/>
                <a:ext cx="132044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=1,3</m:t>
                      </m:r>
                    </m:oMath>
                  </m:oMathPara>
                </a14:m>
                <a:endParaRPr lang="cs-CZ" sz="2800" b="1" dirty="0">
                  <a:solidFill>
                    <a:srgbClr val="00206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36" name="TextovéPole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23027" y="2330422"/>
                <a:ext cx="1320449" cy="523220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ovéPole 36"/>
              <p:cNvSpPr txBox="1"/>
              <p:nvPr/>
            </p:nvSpPr>
            <p:spPr>
              <a:xfrm>
                <a:off x="2085490" y="3575081"/>
                <a:ext cx="1780112" cy="6141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121·0,0001</m:t>
                          </m:r>
                        </m:e>
                      </m:rad>
                    </m:oMath>
                  </m:oMathPara>
                </a14:m>
                <a:endParaRPr lang="cs-CZ" sz="2800" b="1" dirty="0">
                  <a:solidFill>
                    <a:srgbClr val="00206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37" name="TextovéPole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85490" y="3575081"/>
                <a:ext cx="1780112" cy="614142"/>
              </a:xfrm>
              <a:prstGeom prst="rect">
                <a:avLst/>
              </a:prstGeom>
              <a:blipFill rotWithShape="1">
                <a:blip r:embed="rId11"/>
                <a:stretch>
                  <a:fillRect r="-4794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ovéPole 38"/>
              <p:cNvSpPr txBox="1"/>
              <p:nvPr/>
            </p:nvSpPr>
            <p:spPr>
              <a:xfrm>
                <a:off x="4829479" y="3620542"/>
                <a:ext cx="192292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=11·0,01</m:t>
                      </m:r>
                    </m:oMath>
                  </m:oMathPara>
                </a14:m>
                <a:endParaRPr lang="cs-CZ" sz="2800" b="1" dirty="0">
                  <a:solidFill>
                    <a:srgbClr val="00206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39" name="TextovéPole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29479" y="3620542"/>
                <a:ext cx="1922922" cy="523220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ovéPole 39"/>
              <p:cNvSpPr txBox="1"/>
              <p:nvPr/>
            </p:nvSpPr>
            <p:spPr>
              <a:xfrm>
                <a:off x="6584307" y="3620542"/>
                <a:ext cx="132044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=0,11</m:t>
                      </m:r>
                    </m:oMath>
                  </m:oMathPara>
                </a14:m>
                <a:endParaRPr lang="cs-CZ" sz="2800" b="1" dirty="0">
                  <a:solidFill>
                    <a:srgbClr val="00206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40" name="TextovéPole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84307" y="3620542"/>
                <a:ext cx="1320449" cy="523220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ovéPole 40"/>
              <p:cNvSpPr txBox="1"/>
              <p:nvPr/>
            </p:nvSpPr>
            <p:spPr>
              <a:xfrm>
                <a:off x="2506126" y="4992449"/>
                <a:ext cx="1780112" cy="6141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9·0,000 001</m:t>
                          </m:r>
                        </m:e>
                      </m:rad>
                    </m:oMath>
                  </m:oMathPara>
                </a14:m>
                <a:endParaRPr lang="cs-CZ" sz="2800" b="1" dirty="0">
                  <a:solidFill>
                    <a:srgbClr val="00206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41" name="TextovéPole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6126" y="4992449"/>
                <a:ext cx="1780112" cy="614142"/>
              </a:xfrm>
              <a:prstGeom prst="rect">
                <a:avLst/>
              </a:prstGeom>
              <a:blipFill rotWithShape="1">
                <a:blip r:embed="rId14"/>
                <a:stretch>
                  <a:fillRect r="-5205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ovéPole 41"/>
              <p:cNvSpPr txBox="1"/>
              <p:nvPr/>
            </p:nvSpPr>
            <p:spPr>
              <a:xfrm>
                <a:off x="5237938" y="5037910"/>
                <a:ext cx="192292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=9·0,001</m:t>
                      </m:r>
                    </m:oMath>
                  </m:oMathPara>
                </a14:m>
                <a:endParaRPr lang="cs-CZ" sz="2800" b="1" dirty="0">
                  <a:solidFill>
                    <a:srgbClr val="00206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42" name="TextovéPole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37938" y="5037910"/>
                <a:ext cx="1922922" cy="523220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ovéPole 42"/>
              <p:cNvSpPr txBox="1"/>
              <p:nvPr/>
            </p:nvSpPr>
            <p:spPr>
              <a:xfrm>
                <a:off x="7110407" y="5008948"/>
                <a:ext cx="132044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=0,009</m:t>
                      </m:r>
                    </m:oMath>
                  </m:oMathPara>
                </a14:m>
                <a:endParaRPr lang="cs-CZ" sz="2800" b="1" dirty="0">
                  <a:solidFill>
                    <a:srgbClr val="00206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43" name="TextovéPole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10407" y="5008948"/>
                <a:ext cx="1320449" cy="523220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Obdélníkový popisek 21"/>
              <p:cNvSpPr/>
              <p:nvPr/>
            </p:nvSpPr>
            <p:spPr>
              <a:xfrm>
                <a:off x="2054682" y="3285005"/>
                <a:ext cx="4833193" cy="671074"/>
              </a:xfrm>
              <a:prstGeom prst="wedgeRectCallout">
                <a:avLst>
                  <a:gd name="adj1" fmla="val -26491"/>
                  <a:gd name="adj2" fmla="val -99910"/>
                </a:avLst>
              </a:prstGeom>
              <a:ln/>
            </p:spPr>
            <p:style>
              <a:lnRef idx="0">
                <a:schemeClr val="accent4"/>
              </a:lnRef>
              <a:fillRef idx="3">
                <a:schemeClr val="accent4"/>
              </a:fillRef>
              <a:effectRef idx="3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cs-CZ" sz="240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4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𝑎</m:t>
                          </m:r>
                          <m:r>
                            <a:rPr lang="cs-CZ" sz="24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·</m:t>
                          </m:r>
                          <m:r>
                            <a:rPr lang="cs-CZ" sz="24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𝑏</m:t>
                          </m:r>
                        </m:e>
                      </m:rad>
                      <m:r>
                        <a:rPr lang="cs-CZ" sz="24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 </m:t>
                      </m:r>
                      <m:rad>
                        <m:radPr>
                          <m:degHide m:val="on"/>
                          <m:ctrlPr>
                            <a:rPr lang="cs-CZ" sz="24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4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𝑎</m:t>
                          </m:r>
                        </m:e>
                      </m:rad>
                      <m:r>
                        <a:rPr lang="cs-CZ" sz="24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· </m:t>
                      </m:r>
                      <m:rad>
                        <m:radPr>
                          <m:degHide m:val="on"/>
                          <m:ctrlPr>
                            <a:rPr lang="cs-CZ" sz="24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4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𝑏</m:t>
                          </m:r>
                        </m:e>
                      </m:rad>
                    </m:oMath>
                  </m:oMathPara>
                </a14:m>
                <a:endParaRPr lang="cs-CZ" sz="2400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2" name="Obdélníkový popisek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4682" y="3285005"/>
                <a:ext cx="4833193" cy="671074"/>
              </a:xfrm>
              <a:prstGeom prst="wedgeRectCallout">
                <a:avLst>
                  <a:gd name="adj1" fmla="val -26491"/>
                  <a:gd name="adj2" fmla="val -99910"/>
                </a:avLst>
              </a:prstGeom>
              <a:blipFill rotWithShape="1">
                <a:blip r:embed="rId17"/>
                <a:stretch>
                  <a:fillRect/>
                </a:stretch>
              </a:blipFill>
              <a:ln/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099" name="Picture 3" descr="C:\Users\spravce\AppData\Local\Microsoft\Windows\Temporary Internet Files\Content.IE5\BL96J1IA\MC900440422[2].wmf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9291" y="3760975"/>
            <a:ext cx="1597556" cy="1276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4155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26" grpId="0"/>
      <p:bldP spid="30" grpId="0"/>
      <p:bldP spid="34" grpId="0"/>
      <p:bldP spid="35" grpId="0"/>
      <p:bldP spid="36" grpId="0"/>
      <p:bldP spid="37" grpId="0"/>
      <p:bldP spid="39" grpId="0"/>
      <p:bldP spid="40" grpId="0"/>
      <p:bldP spid="41" grpId="0"/>
      <p:bldP spid="42" grpId="0"/>
      <p:bldP spid="43" grpId="0"/>
      <p:bldP spid="22" grpId="0" animBg="1"/>
      <p:bldP spid="22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0" y="74182"/>
            <a:ext cx="9036496" cy="6667185"/>
          </a:xfrm>
          <a:prstGeom prst="roundRect">
            <a:avLst>
              <a:gd name="adj" fmla="val 0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168059" y="260648"/>
            <a:ext cx="8772749" cy="639011"/>
          </a:xfrm>
          <a:prstGeom prst="roundRect">
            <a:avLst>
              <a:gd name="adj" fmla="val 0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175701" y="980728"/>
            <a:ext cx="8787013" cy="1698937"/>
          </a:xfrm>
          <a:prstGeom prst="roundRect">
            <a:avLst>
              <a:gd name="adj" fmla="val 0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" name="Zástupný symbol pro obsah 2"/>
          <p:cNvSpPr>
            <a:spLocks noGrp="1"/>
          </p:cNvSpPr>
          <p:nvPr/>
        </p:nvSpPr>
        <p:spPr>
          <a:xfrm>
            <a:off x="352959" y="334468"/>
            <a:ext cx="7519956" cy="565191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Příklady na samostatné procvičení:</a:t>
            </a:r>
            <a:endParaRPr lang="cs-CZ" sz="2800" dirty="0" smtClean="0">
              <a:solidFill>
                <a:schemeClr val="bg1">
                  <a:lumMod val="95000"/>
                  <a:lumOff val="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1" name="Zástupný symbol pro obsah 2"/>
          <p:cNvSpPr>
            <a:spLocks noGrp="1"/>
          </p:cNvSpPr>
          <p:nvPr/>
        </p:nvSpPr>
        <p:spPr>
          <a:xfrm>
            <a:off x="247709" y="1068169"/>
            <a:ext cx="7344816" cy="597711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Calibri" pitchFamily="34" charset="0"/>
                <a:cs typeface="Calibri" pitchFamily="34" charset="0"/>
              </a:rPr>
              <a:t>Př.1)  Vypočítejte: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Zástupný symbol pro obsah 2"/>
              <p:cNvSpPr>
                <a:spLocks noGrp="1"/>
              </p:cNvSpPr>
              <p:nvPr/>
            </p:nvSpPr>
            <p:spPr>
              <a:xfrm>
                <a:off x="3130066" y="1106366"/>
                <a:ext cx="2215972" cy="1461988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𝑎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)</m:t>
                      </m:r>
                      <m:rad>
                        <m:radPr>
                          <m:degHide m:val="on"/>
                          <m:ctrlP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121</m:t>
                          </m:r>
                        </m:e>
                      </m:rad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</a:endParaRPr>
              </a:p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𝑏</m:t>
                      </m:r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)</m:t>
                      </m:r>
                      <m:rad>
                        <m:radPr>
                          <m:degHide m:val="on"/>
                          <m:ctrlPr>
                            <a:rPr lang="cs-CZ" sz="2800" i="1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196</m:t>
                          </m:r>
                        </m:e>
                      </m:rad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</a:endParaRPr>
              </a:p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𝑐</m:t>
                      </m:r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)</m:t>
                      </m:r>
                      <m:rad>
                        <m:radPr>
                          <m:degHide m:val="on"/>
                          <m:ctrlPr>
                            <a:rPr lang="cs-CZ" sz="2800" i="1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49</m:t>
                          </m:r>
                        </m:e>
                      </m:rad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</a:endParaRPr>
              </a:p>
            </p:txBody>
          </p:sp>
        </mc:Choice>
        <mc:Fallback xmlns="">
          <p:sp>
            <p:nvSpPr>
              <p:cNvPr id="3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30066" y="1106366"/>
                <a:ext cx="2215972" cy="1461988"/>
              </a:xfrm>
              <a:prstGeom prst="rect">
                <a:avLst/>
              </a:prstGeom>
              <a:blipFill rotWithShape="1">
                <a:blip r:embed="rId2"/>
                <a:stretch>
                  <a:fillRect b="-4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Zástupný symbol pro obsah 2"/>
              <p:cNvSpPr>
                <a:spLocks noGrp="1"/>
              </p:cNvSpPr>
              <p:nvPr/>
            </p:nvSpPr>
            <p:spPr>
              <a:xfrm>
                <a:off x="6165758" y="1109814"/>
                <a:ext cx="2215972" cy="1538382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b="0" i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d</m:t>
                      </m:r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)</m:t>
                      </m:r>
                      <m:rad>
                        <m:radPr>
                          <m:degHide m:val="on"/>
                          <m:ctrlPr>
                            <a:rPr lang="cs-CZ" sz="2800" i="1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289</m:t>
                          </m:r>
                        </m:e>
                      </m:rad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</a:endParaRPr>
              </a:p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𝑒</m:t>
                      </m:r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)</m:t>
                      </m:r>
                      <m:rad>
                        <m:radPr>
                          <m:degHide m:val="on"/>
                          <m:ctrlPr>
                            <a:rPr lang="cs-CZ" sz="2800" i="1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81</m:t>
                          </m:r>
                        </m:e>
                      </m:rad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</a:endParaRPr>
              </a:p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𝑓</m:t>
                      </m:r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)</m:t>
                      </m:r>
                      <m:rad>
                        <m:radPr>
                          <m:degHide m:val="on"/>
                          <m:ctrlPr>
                            <a:rPr lang="cs-CZ" sz="2800" i="1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361</m:t>
                          </m:r>
                        </m:e>
                      </m:rad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</a:endParaRPr>
              </a:p>
            </p:txBody>
          </p:sp>
        </mc:Choice>
        <mc:Fallback xmlns="">
          <p:sp>
            <p:nvSpPr>
              <p:cNvPr id="3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65758" y="1109814"/>
                <a:ext cx="2215972" cy="153838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Zaoblený obdélník 35"/>
          <p:cNvSpPr/>
          <p:nvPr/>
        </p:nvSpPr>
        <p:spPr>
          <a:xfrm>
            <a:off x="153794" y="2763095"/>
            <a:ext cx="8787013" cy="1800199"/>
          </a:xfrm>
          <a:prstGeom prst="roundRect">
            <a:avLst>
              <a:gd name="adj" fmla="val 0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7" name="Zástupný symbol pro obsah 2"/>
          <p:cNvSpPr>
            <a:spLocks noGrp="1"/>
          </p:cNvSpPr>
          <p:nvPr/>
        </p:nvSpPr>
        <p:spPr>
          <a:xfrm>
            <a:off x="225802" y="2925000"/>
            <a:ext cx="7344816" cy="597711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Calibri" pitchFamily="34" charset="0"/>
                <a:cs typeface="Calibri" pitchFamily="34" charset="0"/>
              </a:rPr>
              <a:t>Př.2)  Vypočítejte: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Zástupný symbol pro obsah 2"/>
              <p:cNvSpPr>
                <a:spLocks noGrp="1"/>
              </p:cNvSpPr>
              <p:nvPr/>
            </p:nvSpPr>
            <p:spPr>
              <a:xfrm>
                <a:off x="3108159" y="2963197"/>
                <a:ext cx="2215972" cy="1461988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𝑎</m:t>
                      </m:r>
                      <m:r>
                        <a:rPr lang="cs-CZ" sz="280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)</m:t>
                      </m:r>
                      <m:rad>
                        <m:radPr>
                          <m:degHide m:val="on"/>
                          <m:ctrlPr>
                            <a:rPr lang="cs-CZ" sz="2800" i="1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6 400</m:t>
                          </m:r>
                        </m:e>
                      </m:rad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</a:endParaRPr>
              </a:p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𝑏</m:t>
                      </m:r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)</m:t>
                      </m:r>
                      <m:rad>
                        <m:radPr>
                          <m:degHide m:val="on"/>
                          <m:ctrlPr>
                            <a:rPr lang="cs-CZ" sz="2800" i="1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90 000</m:t>
                          </m:r>
                        </m:e>
                      </m:rad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</a:endParaRPr>
              </a:p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𝑐</m:t>
                      </m:r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)</m:t>
                      </m:r>
                      <m:rad>
                        <m:radPr>
                          <m:degHide m:val="on"/>
                          <m:ctrlPr>
                            <a:rPr lang="cs-CZ" sz="2800" i="1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16 900</m:t>
                          </m:r>
                        </m:e>
                      </m:rad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</a:endParaRPr>
              </a:p>
            </p:txBody>
          </p:sp>
        </mc:Choice>
        <mc:Fallback xmlns="">
          <p:sp>
            <p:nvSpPr>
              <p:cNvPr id="3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08159" y="2963197"/>
                <a:ext cx="2215972" cy="1461988"/>
              </a:xfrm>
              <a:prstGeom prst="rect">
                <a:avLst/>
              </a:prstGeom>
              <a:blipFill rotWithShape="1">
                <a:blip r:embed="rId4"/>
                <a:stretch>
                  <a:fillRect b="-4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Zástupný symbol pro obsah 2"/>
              <p:cNvSpPr>
                <a:spLocks noGrp="1"/>
              </p:cNvSpPr>
              <p:nvPr/>
            </p:nvSpPr>
            <p:spPr>
              <a:xfrm>
                <a:off x="6143850" y="2966645"/>
                <a:ext cx="2532605" cy="1538382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d</m:t>
                      </m:r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)</m:t>
                      </m:r>
                      <m:rad>
                        <m:radPr>
                          <m:degHide m:val="on"/>
                          <m:ctrlPr>
                            <a:rPr lang="cs-CZ" sz="2800" i="1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40 000</m:t>
                          </m:r>
                        </m:e>
                      </m:rad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</a:endParaRPr>
              </a:p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𝑒</m:t>
                      </m:r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)</m:t>
                      </m:r>
                      <m:rad>
                        <m:radPr>
                          <m:degHide m:val="on"/>
                          <m:ctrlPr>
                            <a:rPr lang="cs-CZ" sz="2800" i="1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32 400</m:t>
                          </m:r>
                        </m:e>
                      </m:rad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</a:endParaRPr>
              </a:p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𝑓</m:t>
                      </m:r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)</m:t>
                      </m:r>
                      <m:rad>
                        <m:radPr>
                          <m:degHide m:val="on"/>
                          <m:ctrlPr>
                            <a:rPr lang="cs-CZ" sz="2800" i="1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250 000</m:t>
                          </m:r>
                        </m:e>
                      </m:rad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</a:endParaRPr>
              </a:p>
            </p:txBody>
          </p:sp>
        </mc:Choice>
        <mc:Fallback xmlns="">
          <p:sp>
            <p:nvSpPr>
              <p:cNvPr id="4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43850" y="2966645"/>
                <a:ext cx="2532605" cy="153838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3" name="Zaoblený obdélník 52"/>
          <p:cNvSpPr/>
          <p:nvPr/>
        </p:nvSpPr>
        <p:spPr>
          <a:xfrm>
            <a:off x="203897" y="4706170"/>
            <a:ext cx="8787013" cy="1799242"/>
          </a:xfrm>
          <a:prstGeom prst="roundRect">
            <a:avLst>
              <a:gd name="adj" fmla="val 0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7" name="Zástupný symbol pro obsah 2"/>
          <p:cNvSpPr>
            <a:spLocks noGrp="1"/>
          </p:cNvSpPr>
          <p:nvPr/>
        </p:nvSpPr>
        <p:spPr>
          <a:xfrm>
            <a:off x="336308" y="4748985"/>
            <a:ext cx="7344816" cy="597711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Calibri" pitchFamily="34" charset="0"/>
                <a:cs typeface="Calibri" pitchFamily="34" charset="0"/>
              </a:rPr>
              <a:t>Př.3)  Vypočítejte: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" name="Zástupný symbol pro obsah 2"/>
              <p:cNvSpPr>
                <a:spLocks noGrp="1"/>
              </p:cNvSpPr>
              <p:nvPr/>
            </p:nvSpPr>
            <p:spPr>
              <a:xfrm>
                <a:off x="3218664" y="4787182"/>
                <a:ext cx="2505463" cy="1461988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𝑎</m:t>
                      </m:r>
                      <m:r>
                        <a:rPr lang="cs-CZ" sz="280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)</m:t>
                      </m:r>
                      <m:rad>
                        <m:radPr>
                          <m:degHide m:val="on"/>
                          <m:ctrlPr>
                            <a:rPr lang="cs-CZ" sz="2800" i="1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800" i="1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2</m:t>
                          </m:r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,25</m:t>
                          </m:r>
                        </m:e>
                      </m:rad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</a:endParaRPr>
              </a:p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𝑏</m:t>
                      </m:r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)</m:t>
                      </m:r>
                      <m:rad>
                        <m:radPr>
                          <m:degHide m:val="on"/>
                          <m:ctrlPr>
                            <a:rPr lang="cs-CZ" sz="2800" i="1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0,64</m:t>
                          </m:r>
                        </m:e>
                      </m:rad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</a:endParaRPr>
              </a:p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𝑐</m:t>
                      </m:r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)</m:t>
                      </m:r>
                      <m:rad>
                        <m:radPr>
                          <m:degHide m:val="on"/>
                          <m:ctrlPr>
                            <a:rPr lang="cs-CZ" sz="2800" i="1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0,014 4</m:t>
                          </m:r>
                        </m:e>
                      </m:rad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</a:endParaRPr>
              </a:p>
            </p:txBody>
          </p:sp>
        </mc:Choice>
        <mc:Fallback xmlns="">
          <p:sp>
            <p:nvSpPr>
              <p:cNvPr id="6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18664" y="4787182"/>
                <a:ext cx="2505463" cy="1461988"/>
              </a:xfrm>
              <a:prstGeom prst="rect">
                <a:avLst/>
              </a:prstGeom>
              <a:blipFill rotWithShape="1">
                <a:blip r:embed="rId6"/>
                <a:stretch>
                  <a:fillRect b="-958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2" name="Zástupný symbol pro obsah 2"/>
              <p:cNvSpPr>
                <a:spLocks noGrp="1"/>
              </p:cNvSpPr>
              <p:nvPr/>
            </p:nvSpPr>
            <p:spPr>
              <a:xfrm>
                <a:off x="6254357" y="4790630"/>
                <a:ext cx="2215972" cy="1538382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d</m:t>
                      </m:r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)</m:t>
                      </m:r>
                      <m:rad>
                        <m:radPr>
                          <m:degHide m:val="on"/>
                          <m:ctrlPr>
                            <a:rPr lang="cs-CZ" sz="2800" i="1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800" i="1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2</m:t>
                          </m:r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,</m:t>
                          </m:r>
                          <m:r>
                            <a:rPr lang="cs-CZ" sz="2800" i="1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89</m:t>
                          </m:r>
                        </m:e>
                      </m:rad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</a:endParaRPr>
              </a:p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𝑒</m:t>
                      </m:r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)</m:t>
                      </m:r>
                      <m:rad>
                        <m:radPr>
                          <m:degHide m:val="on"/>
                          <m:ctrlPr>
                            <a:rPr lang="cs-CZ" sz="2800" i="1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0,</m:t>
                          </m:r>
                          <m:r>
                            <a:rPr lang="cs-CZ" sz="2800" i="1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81</m:t>
                          </m:r>
                        </m:e>
                      </m:rad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</a:endParaRPr>
              </a:p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𝑓</m:t>
                      </m:r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)</m:t>
                      </m:r>
                      <m:rad>
                        <m:radPr>
                          <m:degHide m:val="on"/>
                          <m:ctrlPr>
                            <a:rPr lang="cs-CZ" sz="2800" i="1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3,61</m:t>
                          </m:r>
                        </m:e>
                      </m:rad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</a:endParaRPr>
              </a:p>
            </p:txBody>
          </p:sp>
        </mc:Choice>
        <mc:Fallback xmlns="">
          <p:sp>
            <p:nvSpPr>
              <p:cNvPr id="6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54357" y="4790630"/>
                <a:ext cx="2215972" cy="1538382"/>
              </a:xfrm>
              <a:prstGeom prst="rect">
                <a:avLst/>
              </a:prstGeom>
              <a:blipFill rotWithShape="1">
                <a:blip r:embed="rId7"/>
                <a:stretch>
                  <a:fillRect b="-436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122" name="Picture 2" descr="C:\Users\spravce\AppData\Local\Microsoft\Windows\Temporary Internet Files\Content.IE5\0BASIBLT\MC900440450[8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574478"/>
            <a:ext cx="1788277" cy="1350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4302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34" grpId="0"/>
      <p:bldP spid="35" grpId="0"/>
      <p:bldP spid="37" grpId="0"/>
      <p:bldP spid="39" grpId="0"/>
      <p:bldP spid="40" grpId="0"/>
      <p:bldP spid="57" grpId="0"/>
      <p:bldP spid="61" grpId="0"/>
      <p:bldP spid="6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0" y="74182"/>
            <a:ext cx="9036496" cy="6667185"/>
          </a:xfrm>
          <a:prstGeom prst="roundRect">
            <a:avLst>
              <a:gd name="adj" fmla="val 0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168059" y="260648"/>
            <a:ext cx="8595323" cy="639011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" name="Zástupný symbol pro obsah 2"/>
          <p:cNvSpPr>
            <a:spLocks noGrp="1"/>
          </p:cNvSpPr>
          <p:nvPr/>
        </p:nvSpPr>
        <p:spPr>
          <a:xfrm>
            <a:off x="352959" y="334468"/>
            <a:ext cx="7519956" cy="565191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Řešení:</a:t>
            </a:r>
            <a:endParaRPr lang="cs-CZ" sz="2800" dirty="0" smtClean="0">
              <a:solidFill>
                <a:schemeClr val="bg1">
                  <a:lumMod val="95000"/>
                  <a:lumOff val="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175701" y="980728"/>
            <a:ext cx="8787013" cy="1855008"/>
          </a:xfrm>
          <a:prstGeom prst="roundRect">
            <a:avLst>
              <a:gd name="adj" fmla="val 0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8" name="Zástupný symbol pro obsah 2"/>
          <p:cNvSpPr>
            <a:spLocks noGrp="1"/>
          </p:cNvSpPr>
          <p:nvPr/>
        </p:nvSpPr>
        <p:spPr>
          <a:xfrm>
            <a:off x="247709" y="1068169"/>
            <a:ext cx="867907" cy="597711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Calibri" pitchFamily="34" charset="0"/>
                <a:cs typeface="Calibri" pitchFamily="34" charset="0"/>
              </a:rPr>
              <a:t>Př.1)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Zástupný symbol pro obsah 2"/>
              <p:cNvSpPr>
                <a:spLocks noGrp="1"/>
              </p:cNvSpPr>
              <p:nvPr/>
            </p:nvSpPr>
            <p:spPr>
              <a:xfrm>
                <a:off x="1187624" y="1106366"/>
                <a:ext cx="3600400" cy="1461988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𝑎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)</m:t>
                      </m:r>
                      <m:rad>
                        <m:radPr>
                          <m:degHide m:val="on"/>
                          <m:ctrlP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121</m:t>
                          </m:r>
                        </m:e>
                      </m:rad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=11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</a:endParaRPr>
              </a:p>
              <a:p>
                <a:pPr marL="0" indent="0" algn="just">
                  <a:buNone/>
                </a:pPr>
                <a14:m>
                  <m:oMath xmlns:m="http://schemas.openxmlformats.org/officeDocument/2006/math"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𝑏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)</m:t>
                    </m:r>
                    <m:rad>
                      <m:radPr>
                        <m:degHide m:val="on"/>
                        <m:ctrlPr>
                          <a:rPr lang="cs-CZ" sz="2800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196</m:t>
                        </m:r>
                      </m:e>
                    </m:rad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=</m:t>
                    </m:r>
                  </m:oMath>
                </a14:m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Calibri" pitchFamily="34" charset="0"/>
                  </a:rPr>
                  <a:t> 14</a:t>
                </a:r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</a:endParaRPr>
              </a:p>
              <a:p>
                <a:pPr marL="0" indent="0" algn="just">
                  <a:buNone/>
                </a:pPr>
                <a14:m>
                  <m:oMath xmlns:m="http://schemas.openxmlformats.org/officeDocument/2006/math"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𝑐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)</m:t>
                    </m:r>
                    <m:rad>
                      <m:radPr>
                        <m:degHide m:val="on"/>
                        <m:ctrlPr>
                          <a:rPr lang="cs-CZ" sz="2800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49</m:t>
                        </m:r>
                      </m:e>
                    </m:rad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=</m:t>
                    </m:r>
                  </m:oMath>
                </a14:m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Calibri" pitchFamily="34" charset="0"/>
                  </a:rPr>
                  <a:t> 7</a:t>
                </a:r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</a:endParaRPr>
              </a:p>
            </p:txBody>
          </p:sp>
        </mc:Choice>
        <mc:Fallback xmlns="">
          <p:sp>
            <p:nvSpPr>
              <p:cNvPr id="1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7624" y="1106366"/>
                <a:ext cx="3600400" cy="1461988"/>
              </a:xfrm>
              <a:prstGeom prst="rect">
                <a:avLst/>
              </a:prstGeom>
              <a:blipFill rotWithShape="1">
                <a:blip r:embed="rId2"/>
                <a:stretch>
                  <a:fillRect b="-25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Zástupný symbol pro obsah 2"/>
              <p:cNvSpPr>
                <a:spLocks noGrp="1"/>
              </p:cNvSpPr>
              <p:nvPr/>
            </p:nvSpPr>
            <p:spPr>
              <a:xfrm>
                <a:off x="5057772" y="1109814"/>
                <a:ext cx="3705610" cy="1538382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b="0" i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d</m:t>
                      </m:r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)</m:t>
                      </m:r>
                      <m:rad>
                        <m:radPr>
                          <m:degHide m:val="on"/>
                          <m:ctrlPr>
                            <a:rPr lang="cs-CZ" sz="2800" i="1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289</m:t>
                          </m:r>
                        </m:e>
                      </m:rad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17</m:t>
                      </m:r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</a:endParaRPr>
              </a:p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𝑒</m:t>
                      </m:r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)</m:t>
                      </m:r>
                      <m:rad>
                        <m:radPr>
                          <m:degHide m:val="on"/>
                          <m:ctrlPr>
                            <a:rPr lang="cs-CZ" sz="2800" i="1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81</m:t>
                          </m:r>
                        </m:e>
                      </m:rad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9</m:t>
                      </m:r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</a:endParaRPr>
              </a:p>
              <a:p>
                <a:pPr marL="0" indent="0" algn="just">
                  <a:buNone/>
                </a:pPr>
                <a14:m>
                  <m:oMath xmlns:m="http://schemas.openxmlformats.org/officeDocument/2006/math"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𝑓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)</m:t>
                    </m:r>
                    <m:rad>
                      <m:radPr>
                        <m:degHide m:val="on"/>
                        <m:ctrlPr>
                          <a:rPr lang="cs-CZ" sz="2800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361</m:t>
                        </m:r>
                      </m:e>
                    </m:rad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=</m:t>
                    </m:r>
                  </m:oMath>
                </a14:m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Calibri" pitchFamily="34" charset="0"/>
                  </a:rPr>
                  <a:t>19</a:t>
                </a:r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</a:endParaRPr>
              </a:p>
            </p:txBody>
          </p:sp>
        </mc:Choice>
        <mc:Fallback xmlns="">
          <p:sp>
            <p:nvSpPr>
              <p:cNvPr id="2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57772" y="1109814"/>
                <a:ext cx="3705610" cy="1538382"/>
              </a:xfrm>
              <a:prstGeom prst="rect">
                <a:avLst/>
              </a:prstGeom>
              <a:blipFill rotWithShape="1">
                <a:blip r:embed="rId3"/>
                <a:stretch>
                  <a:fillRect b="-1507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Zaoblený obdélník 20"/>
          <p:cNvSpPr/>
          <p:nvPr/>
        </p:nvSpPr>
        <p:spPr>
          <a:xfrm>
            <a:off x="124741" y="2897783"/>
            <a:ext cx="8787013" cy="1800199"/>
          </a:xfrm>
          <a:prstGeom prst="roundRect">
            <a:avLst>
              <a:gd name="adj" fmla="val 0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2" name="Zástupný symbol pro obsah 2"/>
          <p:cNvSpPr>
            <a:spLocks noGrp="1"/>
          </p:cNvSpPr>
          <p:nvPr/>
        </p:nvSpPr>
        <p:spPr>
          <a:xfrm>
            <a:off x="254041" y="2956886"/>
            <a:ext cx="889814" cy="597711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Calibri" pitchFamily="34" charset="0"/>
                <a:cs typeface="Calibri" pitchFamily="34" charset="0"/>
              </a:rPr>
              <a:t>Př.2)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Zástupný symbol pro obsah 2"/>
              <p:cNvSpPr>
                <a:spLocks noGrp="1"/>
              </p:cNvSpPr>
              <p:nvPr/>
            </p:nvSpPr>
            <p:spPr>
              <a:xfrm>
                <a:off x="1231393" y="2956886"/>
                <a:ext cx="3512861" cy="1461988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𝑎</m:t>
                      </m:r>
                      <m:r>
                        <a:rPr lang="cs-CZ" sz="280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)</m:t>
                      </m:r>
                      <m:rad>
                        <m:radPr>
                          <m:degHide m:val="on"/>
                          <m:ctrlPr>
                            <a:rPr lang="cs-CZ" sz="2800" i="1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6 400</m:t>
                          </m:r>
                        </m:e>
                      </m:rad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80</m:t>
                      </m:r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</a:endParaRPr>
              </a:p>
              <a:p>
                <a:pPr marL="0" indent="0" algn="just">
                  <a:buNone/>
                </a:pPr>
                <a14:m>
                  <m:oMath xmlns:m="http://schemas.openxmlformats.org/officeDocument/2006/math"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𝑏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)</m:t>
                    </m:r>
                    <m:rad>
                      <m:radPr>
                        <m:degHide m:val="on"/>
                        <m:ctrlPr>
                          <a:rPr lang="cs-CZ" sz="2800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90 000</m:t>
                        </m:r>
                      </m:e>
                    </m:rad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=</m:t>
                    </m:r>
                  </m:oMath>
                </a14:m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Calibri" pitchFamily="34" charset="0"/>
                  </a:rPr>
                  <a:t>300</a:t>
                </a:r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</a:endParaRPr>
              </a:p>
              <a:p>
                <a:pPr marL="0" indent="0" algn="just">
                  <a:buNone/>
                </a:pPr>
                <a14:m>
                  <m:oMath xmlns:m="http://schemas.openxmlformats.org/officeDocument/2006/math"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𝑐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)</m:t>
                    </m:r>
                    <m:rad>
                      <m:radPr>
                        <m:degHide m:val="on"/>
                        <m:ctrlPr>
                          <a:rPr lang="cs-CZ" sz="2800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16 900</m:t>
                        </m:r>
                      </m:e>
                    </m:rad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=</m:t>
                    </m:r>
                  </m:oMath>
                </a14:m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Calibri" pitchFamily="34" charset="0"/>
                  </a:rPr>
                  <a:t>130</a:t>
                </a:r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</a:endParaRPr>
              </a:p>
            </p:txBody>
          </p:sp>
        </mc:Choice>
        <mc:Fallback xmlns="">
          <p:sp>
            <p:nvSpPr>
              <p:cNvPr id="2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31393" y="2956886"/>
                <a:ext cx="3512861" cy="1461988"/>
              </a:xfrm>
              <a:prstGeom prst="rect">
                <a:avLst/>
              </a:prstGeom>
              <a:blipFill rotWithShape="1">
                <a:blip r:embed="rId4"/>
                <a:stretch>
                  <a:fillRect b="-25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Zástupný symbol pro obsah 2"/>
              <p:cNvSpPr>
                <a:spLocks noGrp="1"/>
              </p:cNvSpPr>
              <p:nvPr/>
            </p:nvSpPr>
            <p:spPr>
              <a:xfrm>
                <a:off x="5064103" y="2998531"/>
                <a:ext cx="3568584" cy="1538382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d</m:t>
                      </m:r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)</m:t>
                      </m:r>
                      <m:rad>
                        <m:radPr>
                          <m:degHide m:val="on"/>
                          <m:ctrlPr>
                            <a:rPr lang="cs-CZ" sz="2800" i="1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40 000</m:t>
                          </m:r>
                        </m:e>
                      </m:rad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200</m:t>
                      </m:r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</a:endParaRPr>
              </a:p>
              <a:p>
                <a:pPr marL="0" indent="0" algn="just">
                  <a:buNone/>
                </a:pPr>
                <a14:m>
                  <m:oMath xmlns:m="http://schemas.openxmlformats.org/officeDocument/2006/math"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𝑒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)</m:t>
                    </m:r>
                    <m:rad>
                      <m:radPr>
                        <m:degHide m:val="on"/>
                        <m:ctrlPr>
                          <a:rPr lang="cs-CZ" sz="2800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32 400</m:t>
                        </m:r>
                      </m:e>
                    </m:rad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=</m:t>
                    </m:r>
                  </m:oMath>
                </a14:m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Calibri" pitchFamily="34" charset="0"/>
                  </a:rPr>
                  <a:t>180</a:t>
                </a:r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</a:endParaRPr>
              </a:p>
              <a:p>
                <a:pPr marL="0" indent="0" algn="just">
                  <a:buNone/>
                </a:pPr>
                <a14:m>
                  <m:oMath xmlns:m="http://schemas.openxmlformats.org/officeDocument/2006/math"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𝑓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)</m:t>
                    </m:r>
                    <m:rad>
                      <m:radPr>
                        <m:degHide m:val="on"/>
                        <m:ctrlPr>
                          <a:rPr lang="cs-CZ" sz="2800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250 000</m:t>
                        </m:r>
                      </m:e>
                    </m:rad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=</m:t>
                    </m:r>
                  </m:oMath>
                </a14:m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Calibri" pitchFamily="34" charset="0"/>
                  </a:rPr>
                  <a:t> 500</a:t>
                </a:r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</a:endParaRPr>
              </a:p>
            </p:txBody>
          </p:sp>
        </mc:Choice>
        <mc:Fallback xmlns="">
          <p:sp>
            <p:nvSpPr>
              <p:cNvPr id="2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64103" y="2998531"/>
                <a:ext cx="3568584" cy="1538382"/>
              </a:xfrm>
              <a:prstGeom prst="rect">
                <a:avLst/>
              </a:prstGeom>
              <a:blipFill rotWithShape="1">
                <a:blip r:embed="rId5"/>
                <a:stretch>
                  <a:fillRect b="-1944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Zaoblený obdélník 24"/>
          <p:cNvSpPr/>
          <p:nvPr/>
        </p:nvSpPr>
        <p:spPr>
          <a:xfrm>
            <a:off x="203896" y="4778811"/>
            <a:ext cx="8787013" cy="1799242"/>
          </a:xfrm>
          <a:prstGeom prst="roundRect">
            <a:avLst>
              <a:gd name="adj" fmla="val 0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6" name="Zástupný symbol pro obsah 2"/>
          <p:cNvSpPr>
            <a:spLocks noGrp="1"/>
          </p:cNvSpPr>
          <p:nvPr/>
        </p:nvSpPr>
        <p:spPr>
          <a:xfrm>
            <a:off x="336307" y="4821626"/>
            <a:ext cx="851316" cy="597711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Calibri" pitchFamily="34" charset="0"/>
                <a:cs typeface="Calibri" pitchFamily="34" charset="0"/>
              </a:rPr>
              <a:t>Př.3)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Zástupný symbol pro obsah 2"/>
              <p:cNvSpPr>
                <a:spLocks noGrp="1"/>
              </p:cNvSpPr>
              <p:nvPr/>
            </p:nvSpPr>
            <p:spPr>
              <a:xfrm>
                <a:off x="1161480" y="4881527"/>
                <a:ext cx="3914575" cy="1461988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𝑎</m:t>
                      </m:r>
                      <m:r>
                        <a:rPr lang="cs-CZ" sz="280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)</m:t>
                      </m:r>
                      <m:rad>
                        <m:radPr>
                          <m:degHide m:val="on"/>
                          <m:ctrlPr>
                            <a:rPr lang="cs-CZ" sz="2800" i="1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800" i="1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2</m:t>
                          </m:r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,25</m:t>
                          </m:r>
                        </m:e>
                      </m:rad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1,5</m:t>
                      </m:r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</a:endParaRPr>
              </a:p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𝑏</m:t>
                      </m:r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)</m:t>
                      </m:r>
                      <m:rad>
                        <m:radPr>
                          <m:degHide m:val="on"/>
                          <m:ctrlPr>
                            <a:rPr lang="cs-CZ" sz="2800" i="1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0,64</m:t>
                          </m:r>
                        </m:e>
                      </m:rad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0,8</m:t>
                      </m:r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</a:endParaRPr>
              </a:p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𝑐</m:t>
                      </m:r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)</m:t>
                      </m:r>
                      <m:rad>
                        <m:radPr>
                          <m:degHide m:val="on"/>
                          <m:ctrlPr>
                            <a:rPr lang="cs-CZ" sz="2800" i="1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0,014 4</m:t>
                          </m:r>
                        </m:e>
                      </m:rad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0,12</m:t>
                      </m:r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</a:endParaRPr>
              </a:p>
            </p:txBody>
          </p:sp>
        </mc:Choice>
        <mc:Fallback xmlns="">
          <p:sp>
            <p:nvSpPr>
              <p:cNvPr id="2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61480" y="4881527"/>
                <a:ext cx="3914575" cy="1461988"/>
              </a:xfrm>
              <a:prstGeom prst="rect">
                <a:avLst/>
              </a:prstGeom>
              <a:blipFill rotWithShape="1">
                <a:blip r:embed="rId6"/>
                <a:stretch>
                  <a:fillRect b="-958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Zástupný symbol pro obsah 2"/>
              <p:cNvSpPr>
                <a:spLocks noGrp="1"/>
              </p:cNvSpPr>
              <p:nvPr/>
            </p:nvSpPr>
            <p:spPr>
              <a:xfrm>
                <a:off x="5146369" y="4863271"/>
                <a:ext cx="3617011" cy="1538382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d</m:t>
                      </m:r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)</m:t>
                      </m:r>
                      <m:rad>
                        <m:radPr>
                          <m:degHide m:val="on"/>
                          <m:ctrlPr>
                            <a:rPr lang="cs-CZ" sz="2800" i="1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800" i="1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2</m:t>
                          </m:r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,</m:t>
                          </m:r>
                          <m:r>
                            <a:rPr lang="cs-CZ" sz="2800" i="1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89</m:t>
                          </m:r>
                        </m:e>
                      </m:rad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1,7</m:t>
                      </m:r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</a:endParaRPr>
              </a:p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𝑒</m:t>
                      </m:r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)</m:t>
                      </m:r>
                      <m:rad>
                        <m:radPr>
                          <m:degHide m:val="on"/>
                          <m:ctrlPr>
                            <a:rPr lang="cs-CZ" sz="2800" i="1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800" b="0" i="1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0,</m:t>
                          </m:r>
                          <m:r>
                            <a:rPr lang="cs-CZ" sz="2800" i="1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81</m:t>
                          </m:r>
                        </m:e>
                      </m:rad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0,9</m:t>
                      </m:r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</a:endParaRPr>
              </a:p>
              <a:p>
                <a:pPr marL="0" indent="0" algn="just">
                  <a:buNone/>
                </a:pPr>
                <a14:m>
                  <m:oMath xmlns:m="http://schemas.openxmlformats.org/officeDocument/2006/math"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𝑓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)</m:t>
                    </m:r>
                    <m:rad>
                      <m:radPr>
                        <m:degHide m:val="on"/>
                        <m:ctrlPr>
                          <a:rPr lang="cs-CZ" sz="2800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3,61</m:t>
                        </m:r>
                      </m:e>
                    </m:rad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=</m:t>
                    </m:r>
                  </m:oMath>
                </a14:m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Calibri" pitchFamily="34" charset="0"/>
                  </a:rPr>
                  <a:t>1,9</a:t>
                </a:r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libri" pitchFamily="34" charset="0"/>
                </a:endParaRPr>
              </a:p>
            </p:txBody>
          </p:sp>
        </mc:Choice>
        <mc:Fallback xmlns="">
          <p:sp>
            <p:nvSpPr>
              <p:cNvPr id="2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46369" y="4863271"/>
                <a:ext cx="3617011" cy="1538382"/>
              </a:xfrm>
              <a:prstGeom prst="rect">
                <a:avLst/>
              </a:prstGeom>
              <a:blipFill rotWithShape="1">
                <a:blip r:embed="rId7"/>
                <a:stretch>
                  <a:fillRect b="-186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146" name="Picture 2" descr="C:\Users\spravce\AppData\Local\Microsoft\Windows\Temporary Internet Files\Content.IE5\HGW68T4R\MC900437791[3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4202" y="287144"/>
            <a:ext cx="1692167" cy="1387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5602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8" grpId="0"/>
      <p:bldP spid="19" grpId="0"/>
      <p:bldP spid="20" grpId="0"/>
      <p:bldP spid="22" grpId="0"/>
      <p:bldP spid="23" grpId="0"/>
      <p:bldP spid="24" grpId="0"/>
      <p:bldP spid="26" grpId="0"/>
      <p:bldP spid="27" grpId="0"/>
      <p:bldP spid="2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81448" y="620688"/>
            <a:ext cx="8609307" cy="6120680"/>
          </a:xfrm>
          <a:prstGeom prst="roundRect">
            <a:avLst>
              <a:gd name="adj" fmla="val 3035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Obdélník 2">
            <a:hlinkClick r:id="rId2"/>
          </p:cNvPr>
          <p:cNvSpPr/>
          <p:nvPr/>
        </p:nvSpPr>
        <p:spPr>
          <a:xfrm>
            <a:off x="427794" y="3320988"/>
            <a:ext cx="8167115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ZŠ Dobřichovice – pracovní listy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4" name="Obdélník 3">
            <a:hlinkClick r:id="rId3"/>
          </p:cNvPr>
          <p:cNvSpPr/>
          <p:nvPr/>
        </p:nvSpPr>
        <p:spPr>
          <a:xfrm>
            <a:off x="427794" y="4149080"/>
            <a:ext cx="8167115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</a:rPr>
              <a:t>Matematika pro každého</a:t>
            </a:r>
          </a:p>
        </p:txBody>
      </p:sp>
      <p:sp>
        <p:nvSpPr>
          <p:cNvPr id="5" name="Obdélník 4">
            <a:hlinkClick r:id="rId4"/>
          </p:cNvPr>
          <p:cNvSpPr/>
          <p:nvPr/>
        </p:nvSpPr>
        <p:spPr>
          <a:xfrm>
            <a:off x="427794" y="866676"/>
            <a:ext cx="8167115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Matematické hry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6" name="Obdélník 5">
            <a:hlinkClick r:id="rId5"/>
          </p:cNvPr>
          <p:cNvSpPr/>
          <p:nvPr/>
        </p:nvSpPr>
        <p:spPr>
          <a:xfrm>
            <a:off x="427794" y="2528900"/>
            <a:ext cx="8167114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Moje škola – matematika B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7" name="Obdélník 6">
            <a:hlinkClick r:id="rId6"/>
          </p:cNvPr>
          <p:cNvSpPr/>
          <p:nvPr/>
        </p:nvSpPr>
        <p:spPr>
          <a:xfrm>
            <a:off x="427794" y="1693528"/>
            <a:ext cx="8167114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Moje škola – matematika A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8" name="Obdélník 7">
            <a:hlinkClick r:id="rId3"/>
          </p:cNvPr>
          <p:cNvSpPr/>
          <p:nvPr/>
        </p:nvSpPr>
        <p:spPr>
          <a:xfrm>
            <a:off x="427794" y="5013176"/>
            <a:ext cx="8167115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</a:rPr>
              <a:t>Matematika pro základní školy</a:t>
            </a:r>
          </a:p>
        </p:txBody>
      </p:sp>
      <p:sp>
        <p:nvSpPr>
          <p:cNvPr id="9" name="Obdélník 8">
            <a:hlinkClick r:id="rId7"/>
          </p:cNvPr>
          <p:cNvSpPr/>
          <p:nvPr/>
        </p:nvSpPr>
        <p:spPr>
          <a:xfrm>
            <a:off x="427793" y="5805264"/>
            <a:ext cx="8167115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</a:rPr>
              <a:t>Fyzikální, matematické a chemické tabulky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2330213" y="53132"/>
            <a:ext cx="626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Hypertextové odkazy</a:t>
            </a:r>
            <a:endParaRPr lang="cs-CZ" sz="2800" dirty="0"/>
          </a:p>
        </p:txBody>
      </p:sp>
      <p:pic>
        <p:nvPicPr>
          <p:cNvPr id="11" name="Picture 3" descr="C:\Users\spravce\AppData\Local\Microsoft\Windows\Temporary Internet Files\Content.IE5\BL96J1IA\MC900440428[2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330" y="186680"/>
            <a:ext cx="1261203" cy="1328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1616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150370" y="476672"/>
            <a:ext cx="8886125" cy="3744416"/>
          </a:xfrm>
          <a:prstGeom prst="roundRect">
            <a:avLst/>
          </a:prstGeom>
          <a:gradFill>
            <a:gsLst>
              <a:gs pos="0">
                <a:schemeClr val="bg2">
                  <a:lumMod val="40000"/>
                  <a:lumOff val="60000"/>
                </a:schemeClr>
              </a:gs>
              <a:gs pos="72000">
                <a:schemeClr val="accent2">
                  <a:tint val="90000"/>
                  <a:satMod val="135000"/>
                </a:schemeClr>
              </a:gs>
              <a:gs pos="100000">
                <a:schemeClr val="accent2">
                  <a:tint val="80000"/>
                  <a:satMod val="155000"/>
                </a:schemeClr>
              </a:gs>
            </a:gsLst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70682" y="1228287"/>
            <a:ext cx="8749790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itchFamily="2" charset="2"/>
              <a:buChar char="v"/>
            </a:pPr>
            <a:r>
              <a:rPr lang="cs-CZ" sz="1100" dirty="0">
                <a:solidFill>
                  <a:schemeClr val="bg1"/>
                </a:solidFill>
              </a:rPr>
              <a:t>MOLNÁR, Josef; EMANOVSKÝ, Petr; LEPÍK, Libor a kol. </a:t>
            </a:r>
            <a:r>
              <a:rPr lang="cs-CZ" sz="1100" i="1" dirty="0">
                <a:solidFill>
                  <a:schemeClr val="bg1"/>
                </a:solidFill>
              </a:rPr>
              <a:t>Matematika 8</a:t>
            </a:r>
            <a:r>
              <a:rPr lang="cs-CZ" sz="1100" dirty="0">
                <a:solidFill>
                  <a:schemeClr val="bg1"/>
                </a:solidFill>
              </a:rPr>
              <a:t>. Olomouc: </a:t>
            </a:r>
            <a:r>
              <a:rPr lang="cs-CZ" sz="1100" dirty="0" err="1">
                <a:solidFill>
                  <a:schemeClr val="bg1"/>
                </a:solidFill>
              </a:rPr>
              <a:t>Prodos</a:t>
            </a:r>
            <a:r>
              <a:rPr lang="cs-CZ" sz="1100" dirty="0">
                <a:solidFill>
                  <a:schemeClr val="bg1"/>
                </a:solidFill>
              </a:rPr>
              <a:t>, 2000, ISBN 80-7230-062-8. </a:t>
            </a:r>
          </a:p>
          <a:p>
            <a:pPr marL="285750" indent="-285750" algn="just">
              <a:buFont typeface="Wingdings" pitchFamily="2" charset="2"/>
              <a:buChar char="v"/>
            </a:pPr>
            <a:r>
              <a:rPr lang="cs-CZ" sz="1100" dirty="0">
                <a:solidFill>
                  <a:schemeClr val="bg1"/>
                </a:solidFill>
              </a:rPr>
              <a:t>MULLEROVÁ, Jana; BĚLOUN, František; BRANT, Jiří a kol. </a:t>
            </a:r>
            <a:r>
              <a:rPr lang="cs-CZ" sz="1100" i="1" dirty="0">
                <a:solidFill>
                  <a:schemeClr val="bg1"/>
                </a:solidFill>
              </a:rPr>
              <a:t>Matematika pro 8. ročník</a:t>
            </a:r>
            <a:r>
              <a:rPr lang="cs-CZ" sz="1100" dirty="0">
                <a:solidFill>
                  <a:schemeClr val="bg1"/>
                </a:solidFill>
              </a:rPr>
              <a:t>. Praha: Kvarta, 1999, ISBN 80-85570-93-9. </a:t>
            </a:r>
          </a:p>
          <a:p>
            <a:pPr marL="285750" indent="-285750" algn="just">
              <a:buFont typeface="Wingdings" pitchFamily="2" charset="2"/>
              <a:buChar char="v"/>
            </a:pPr>
            <a:r>
              <a:rPr lang="cs-CZ" sz="1100" dirty="0">
                <a:solidFill>
                  <a:schemeClr val="bg1"/>
                </a:solidFill>
              </a:rPr>
              <a:t>DYTRYCH, Martin; DOBIASOVÁ, Irena; LIVŇANSKÁ, Libuše. Sbírka úloh z matematiky –početní úlohy. Pohořelice: Fortuna, 2001, ISBN 80-7168-766-9.</a:t>
            </a:r>
          </a:p>
          <a:p>
            <a:pPr marL="285750" indent="-285750" algn="just">
              <a:buFont typeface="Wingdings" pitchFamily="2" charset="2"/>
              <a:buChar char="v"/>
            </a:pPr>
            <a:r>
              <a:rPr lang="cs-CZ" sz="1100" dirty="0">
                <a:solidFill>
                  <a:schemeClr val="bg1"/>
                </a:solidFill>
              </a:rPr>
              <a:t>Galerie klipart MS Office 2010</a:t>
            </a:r>
            <a:endParaRPr lang="cs-CZ" sz="1100" dirty="0">
              <a:solidFill>
                <a:schemeClr val="bg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49879" y="620688"/>
            <a:ext cx="26348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Použité zdroje: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09091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ký">
  <a:themeElements>
    <a:clrScheme name="Technický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1683</TotalTime>
  <Words>712</Words>
  <Application>Microsoft Office PowerPoint</Application>
  <PresentationFormat>Předvádění na obrazovce (4:3)</PresentationFormat>
  <Paragraphs>132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Technický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ZŠ Libina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ZŠ Libina</dc:creator>
  <cp:lastModifiedBy>ZŠ Libina</cp:lastModifiedBy>
  <cp:revision>217</cp:revision>
  <dcterms:created xsi:type="dcterms:W3CDTF">2012-10-07T18:47:53Z</dcterms:created>
  <dcterms:modified xsi:type="dcterms:W3CDTF">2013-03-24T14:25:28Z</dcterms:modified>
</cp:coreProperties>
</file>