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2"/>
  </p:notesMasterIdLst>
  <p:sldIdLst>
    <p:sldId id="256" r:id="rId2"/>
    <p:sldId id="257" r:id="rId3"/>
    <p:sldId id="310" r:id="rId4"/>
    <p:sldId id="315" r:id="rId5"/>
    <p:sldId id="311" r:id="rId6"/>
    <p:sldId id="312" r:id="rId7"/>
    <p:sldId id="291" r:id="rId8"/>
    <p:sldId id="307" r:id="rId9"/>
    <p:sldId id="316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>
        <p:scale>
          <a:sx n="60" d="100"/>
          <a:sy n="60" d="100"/>
        </p:scale>
        <p:origin x="-845" y="-9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4.wmf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5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10" Type="http://schemas.openxmlformats.org/officeDocument/2006/relationships/image" Target="../media/image6.wmf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47677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70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4082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4082" y="3038485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VY_32_INOVACE_03_17_M8_Hanak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0277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98118" y="3561705"/>
            <a:ext cx="60035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Druhá mocnina a odmocnina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674082" y="4072225"/>
            <a:ext cx="836241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Výrazy s druhou mocninou a odmocninou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476672"/>
            <a:ext cx="8609307" cy="626469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527884" y="310467"/>
            <a:ext cx="2088232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39552" y="1162122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hodině si ukážeme, jak budeme počítat a upravovat výrazy, ve kterých se vyskytuje druhá mocnina a odmocnina. V příkladech jsou odmocniny a mocniny čísel, které lze počítat bez použití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kalkulaček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tabulek. Na začátku jsou řešené příklady a v další části jsou příklady na samostatné procvičení.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179511" y="116632"/>
            <a:ext cx="8618499" cy="648072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489362" y="1556792"/>
            <a:ext cx="7951455" cy="1152128"/>
          </a:xfrm>
          <a:prstGeom prst="round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522764" y="358245"/>
            <a:ext cx="7951455" cy="838507"/>
          </a:xfrm>
          <a:prstGeom prst="round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8073" y="1655802"/>
            <a:ext cx="754083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Číselný výraz </a:t>
            </a:r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je sestaven z čísel, znamének početních operací a závorek.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28524" y="476672"/>
            <a:ext cx="3575018" cy="584775"/>
          </a:xfrm>
          <a:prstGeom prst="rect">
            <a:avLst/>
          </a:prstGeom>
          <a:effectLst/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chemeClr val="bg1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61162" y="3039375"/>
            <a:ext cx="5845694" cy="3346596"/>
          </a:xfrm>
          <a:prstGeom prst="roundRect">
            <a:avLst>
              <a:gd name="adj" fmla="val 8318"/>
            </a:avLst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471" y="3039376"/>
            <a:ext cx="492404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Pořadí početních výkonů: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1469" y="4025919"/>
            <a:ext cx="492404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Umocníme a odmocníme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11469" y="4529088"/>
            <a:ext cx="492404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3) Násobíme a dělíme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09520" y="5044447"/>
            <a:ext cx="492404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Sčítáme a odčítáme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09520" y="3557367"/>
            <a:ext cx="4924046" cy="6609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1) Vypočteme závorky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09520" y="5548659"/>
            <a:ext cx="492404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5) Počítáme zleva doprava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6146" name="Picture 2" descr="C:\Users\spravce\AppData\Local\Microsoft\Windows\Temporary Internet Files\Content.IE5\0BASIBLT\MC900440428[7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924" y="3373155"/>
            <a:ext cx="2175285" cy="2290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167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5" y="68070"/>
            <a:ext cx="8928991" cy="1543179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9678" y="2230923"/>
            <a:ext cx="9081391" cy="426602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9678" y="2590917"/>
            <a:ext cx="8928989" cy="110228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233063" y="72487"/>
                <a:ext cx="8908006" cy="12682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1)  Vypočítejte: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10−4·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+5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	 	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𝑏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) 4·</m:t>
                    </m:r>
                    <m:d>
                      <m:d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15</m:t>
                            </m:r>
                          </m:e>
                          <m:sup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−10·</m:t>
                        </m:r>
                        <m:sSup>
                          <m:sSupPr>
                            <m:ctrlP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5</m:t>
                            </m:r>
                          </m:e>
                          <m:sup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d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9−5</m:t>
                            </m:r>
                          </m:e>
                        </m:d>
                      </m:e>
                      <m:sup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	  	</a:t>
                </a: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063" y="72487"/>
                <a:ext cx="8908006" cy="1268282"/>
              </a:xfrm>
              <a:prstGeom prst="rect">
                <a:avLst/>
              </a:prstGeom>
              <a:blipFill rotWithShape="1">
                <a:blip r:embed="rId2"/>
                <a:stretch>
                  <a:fillRect l="-13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197611" y="1700808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Řešení:</a:t>
            </a:r>
            <a:endParaRPr lang="cs-CZ" b="1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23529" y="2734882"/>
                <a:ext cx="290716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)10−4·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+5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529" y="2734882"/>
                <a:ext cx="290716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59676" y="4054473"/>
            <a:ext cx="9084323" cy="172819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6350" y="4221552"/>
                <a:ext cx="525736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6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) 4·</m:t>
                      </m:r>
                      <m:d>
                        <m:dPr>
                          <m:ctrlPr>
                            <a:rPr lang="cs-CZ" sz="26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6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6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15</m:t>
                              </m:r>
                            </m:e>
                            <m:sup>
                              <m:r>
                                <a:rPr lang="cs-CZ" sz="26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6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−10·</m:t>
                          </m:r>
                          <m:sSup>
                            <m:sSupPr>
                              <m:ctrlPr>
                                <a:rPr lang="cs-CZ" sz="26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6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5</m:t>
                              </m:r>
                            </m:e>
                            <m:sup>
                              <m:r>
                                <a:rPr lang="cs-CZ" sz="26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sz="26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6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6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6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9−5</m:t>
                              </m:r>
                            </m:e>
                          </m:d>
                        </m:e>
                        <m:sup>
                          <m:r>
                            <a:rPr lang="cs-CZ" sz="26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50" y="4221552"/>
                <a:ext cx="5257362" cy="49244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915816" y="2734882"/>
                <a:ext cx="267771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10−4·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9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+5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6" y="2734882"/>
                <a:ext cx="2677717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454972" y="2717831"/>
                <a:ext cx="27363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10−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+5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4972" y="2717831"/>
                <a:ext cx="2736304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775848" y="2710288"/>
                <a:ext cx="12606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21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75848" y="2710288"/>
                <a:ext cx="1260648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687066" y="4221551"/>
                <a:ext cx="4454003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6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4·</m:t>
                      </m:r>
                      <m:d>
                        <m:dPr>
                          <m:ctrlPr>
                            <a:rPr lang="cs-CZ" sz="26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6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225</m:t>
                          </m:r>
                          <m:r>
                            <a:rPr lang="cs-CZ" sz="26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−10·</m:t>
                          </m:r>
                          <m:r>
                            <a:rPr lang="cs-CZ" sz="26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25</m:t>
                          </m:r>
                        </m:e>
                      </m:d>
                      <m:r>
                        <a:rPr lang="cs-CZ" sz="26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6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sz="26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7066" y="4221551"/>
                <a:ext cx="4454003" cy="49244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-22977" y="5009719"/>
                <a:ext cx="3682481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6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4·</m:t>
                      </m:r>
                      <m:d>
                        <m:dPr>
                          <m:ctrlPr>
                            <a:rPr lang="cs-CZ" sz="26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6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225</m:t>
                          </m:r>
                          <m:r>
                            <a:rPr lang="cs-CZ" sz="26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6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250</m:t>
                          </m:r>
                        </m:e>
                      </m:d>
                      <m:r>
                        <a:rPr lang="cs-CZ" sz="26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16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2977" y="5009719"/>
                <a:ext cx="3682481" cy="49244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343853" y="4991100"/>
                <a:ext cx="276392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6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4·</m:t>
                      </m:r>
                      <m:d>
                        <m:dPr>
                          <m:ctrlPr>
                            <a:rPr lang="cs-CZ" sz="26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6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−25</m:t>
                          </m:r>
                        </m:e>
                      </m:d>
                      <m:r>
                        <a:rPr lang="cs-CZ" sz="26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16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3853" y="4991100"/>
                <a:ext cx="2763924" cy="49244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847873" y="4974290"/>
                <a:ext cx="2348135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6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100</m:t>
                      </m:r>
                      <m:r>
                        <a:rPr lang="cs-CZ" sz="26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16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7873" y="4974290"/>
                <a:ext cx="2348135" cy="49244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790904" y="4965104"/>
                <a:ext cx="158417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6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116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90904" y="4965104"/>
                <a:ext cx="1584176" cy="49244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3" name="Picture 3" descr="C:\Users\spravce\AppData\Local\Microsoft\Windows\Temporary Internet Files\Content.IE5\BL96J1IA\MC90044041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889" y="1075705"/>
            <a:ext cx="2126464" cy="1561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3073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5" y="68070"/>
            <a:ext cx="8928991" cy="1543179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9678" y="2230923"/>
            <a:ext cx="8928991" cy="426602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9678" y="2590917"/>
            <a:ext cx="8928989" cy="110228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44514" y="72487"/>
                <a:ext cx="8691982" cy="12682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2)  Vypočítejte: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</m:t>
                    </m:r>
                    <m:rad>
                      <m:radPr>
                        <m:degHide m:val="on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25−9</m:t>
                        </m:r>
                      </m:e>
                    </m:ra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+2·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	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𝑏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)</m:t>
                    </m:r>
                    <m:rad>
                      <m:radPr>
                        <m:degHide m:val="on"/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4+5·9</m:t>
                        </m:r>
                      </m:e>
                    </m:rad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+3(</m:t>
                    </m:r>
                    <m:sSup>
                      <m:sSup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3·8−4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	  	</a:t>
                </a: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514" y="72487"/>
                <a:ext cx="8691982" cy="1268282"/>
              </a:xfrm>
              <a:prstGeom prst="rect">
                <a:avLst/>
              </a:prstGeom>
              <a:blipFill rotWithShape="1">
                <a:blip r:embed="rId2"/>
                <a:stretch>
                  <a:fillRect l="-1474" b="-2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197611" y="1700808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Řešení:</a:t>
            </a:r>
            <a:endParaRPr lang="cs-CZ" b="1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96687" y="2734882"/>
                <a:ext cx="3219374" cy="5827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ad>
                        <m:radPr>
                          <m:degHide m:val="on"/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25−9</m:t>
                          </m:r>
                        </m:e>
                      </m:rad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+2·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687" y="2734882"/>
                <a:ext cx="3219374" cy="58272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aoblený obdélník 8"/>
          <p:cNvSpPr/>
          <p:nvPr/>
        </p:nvSpPr>
        <p:spPr>
          <a:xfrm>
            <a:off x="59677" y="4054473"/>
            <a:ext cx="8928990" cy="172819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97610" y="4199724"/>
                <a:ext cx="4796613" cy="5827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)</m:t>
                      </m:r>
                      <m:rad>
                        <m:radPr>
                          <m:degHide m:val="on"/>
                          <m:ctrlP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4+5·9</m:t>
                          </m:r>
                        </m:e>
                      </m:rad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+3(</m:t>
                      </m:r>
                      <m:sSup>
                        <m:sSupPr>
                          <m:ctrlP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3·8−4</m:t>
                          </m:r>
                        </m:e>
                        <m:sup>
                          <m: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610" y="4199724"/>
                <a:ext cx="4796613" cy="58272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372045" y="2752367"/>
                <a:ext cx="2520280" cy="5827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16</m:t>
                          </m:r>
                        </m:e>
                      </m:rad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+2·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9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2045" y="2752367"/>
                <a:ext cx="2520280" cy="58272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676301" y="2764634"/>
                <a:ext cx="19314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=4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+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18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6301" y="2764634"/>
                <a:ext cx="1931404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7404493" y="2764634"/>
                <a:ext cx="119525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=22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4493" y="2764634"/>
                <a:ext cx="1195257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533718" y="4199724"/>
                <a:ext cx="4522149" cy="5827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4+45</m:t>
                          </m:r>
                        </m:e>
                      </m:rad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+3</m:t>
                      </m:r>
                      <m:d>
                        <m:dPr>
                          <m:ctrlP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24−16</m:t>
                          </m:r>
                        </m:e>
                      </m:d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3718" y="4199724"/>
                <a:ext cx="4522149" cy="58272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19427" y="4888860"/>
                <a:ext cx="2492578" cy="5827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49</m:t>
                          </m:r>
                        </m:e>
                      </m:rad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+3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8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427" y="4888860"/>
                <a:ext cx="2492578" cy="58272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867988" y="4918569"/>
                <a:ext cx="200848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7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+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24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7988" y="4918569"/>
                <a:ext cx="2008485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524171" y="4918569"/>
                <a:ext cx="200848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31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4171" y="4918569"/>
                <a:ext cx="2008485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HGW68T4R\MC90043798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4525" y="1202282"/>
            <a:ext cx="1906692" cy="1379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0230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0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5" y="68070"/>
            <a:ext cx="8928991" cy="1488723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4" y="2344270"/>
            <a:ext cx="8928991" cy="439709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5555" y="2632302"/>
            <a:ext cx="7992888" cy="346099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44514" y="72487"/>
                <a:ext cx="8691982" cy="14843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3)  Vypočítejte: </a:t>
                </a:r>
                <a14:m>
                  <m:oMath xmlns:m="http://schemas.openxmlformats.org/officeDocument/2006/math">
                    <m:r>
                      <a:rPr lang="cs-CZ" sz="40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40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−2·</m:t>
                        </m:r>
                        <m:rad>
                          <m:radPr>
                            <m:degHide m:val="on"/>
                            <m:ctrlPr>
                              <a:rPr lang="cs-CZ" sz="40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40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9</m:t>
                            </m:r>
                          </m:e>
                        </m:rad>
                        <m:r>
                          <a:rPr lang="cs-CZ" sz="40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d>
                          <m:dPr>
                            <m:ctrlPr>
                              <a:rPr lang="cs-CZ" sz="40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40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−2</m:t>
                            </m:r>
                          </m:e>
                        </m:d>
                        <m:r>
                          <a:rPr lang="cs-CZ" sz="40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ad>
                          <m:radPr>
                            <m:degHide m:val="on"/>
                            <m:ctrlPr>
                              <a:rPr lang="cs-CZ" sz="40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40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49</m:t>
                            </m:r>
                          </m:e>
                        </m:rad>
                      </m:num>
                      <m:den>
                        <m:sSup>
                          <m:sSupPr>
                            <m:ctrlPr>
                              <a:rPr lang="cs-CZ" sz="40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40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rad>
                                  <m:radPr>
                                    <m:degHide m:val="on"/>
                                    <m:ctrlPr>
                                      <a:rPr lang="cs-CZ" sz="4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sz="4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196</m:t>
                                    </m:r>
                                  </m:e>
                                </m:rad>
                                <m:r>
                                  <a:rPr lang="cs-CZ" sz="40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ad>
                                  <m:radPr>
                                    <m:degHide m:val="on"/>
                                    <m:ctrlPr>
                                      <a:rPr lang="cs-CZ" sz="4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sz="4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144</m:t>
                                    </m:r>
                                  </m:e>
                                </m:rad>
                              </m:e>
                            </m:d>
                          </m:e>
                          <m:sup>
                            <m:r>
                              <a:rPr lang="cs-CZ" sz="40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	 	</a:t>
                </a: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514" y="72487"/>
                <a:ext cx="8691982" cy="1484306"/>
              </a:xfrm>
              <a:prstGeom prst="rect">
                <a:avLst/>
              </a:prstGeom>
              <a:blipFill rotWithShape="1">
                <a:blip r:embed="rId2"/>
                <a:stretch>
                  <a:fillRect l="-14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118220" y="1700808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Řešení:</a:t>
            </a:r>
            <a:endParaRPr lang="cs-CZ" b="1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55576" y="2913880"/>
                <a:ext cx="3219374" cy="12488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−2·</m:t>
                          </m:r>
                          <m:rad>
                            <m:radPr>
                              <m:degHide m:val="on"/>
                              <m:ctrlPr>
                                <a:rPr lang="cs-CZ" sz="280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9</m:t>
                              </m:r>
                            </m:e>
                          </m:rad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</m:t>
                          </m:r>
                          <m:rad>
                            <m:radPr>
                              <m:degHide m:val="on"/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49</m:t>
                              </m:r>
                            </m:e>
                          </m:rad>
                        </m:num>
                        <m:den>
                          <m:sSup>
                            <m:sSup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800" i="1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ad>
                                    <m:radPr>
                                      <m:degHide m:val="on"/>
                                      <m:ctrlPr>
                                        <a:rPr lang="cs-CZ" sz="2800" i="1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cs-CZ" sz="2800" i="1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196</m:t>
                                      </m:r>
                                    </m:e>
                                  </m:rad>
                                  <m:r>
                                    <a:rPr lang="cs-CZ" sz="2800" i="1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cs-CZ" sz="2800" i="1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cs-CZ" sz="2800" i="1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1</m:t>
                                      </m:r>
                                      <m:r>
                                        <a:rPr lang="cs-CZ" sz="2800" b="0" i="1" smtClean="0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44</m:t>
                                      </m:r>
                                    </m:e>
                                  </m:rad>
                                </m:e>
                              </m:d>
                            </m:e>
                            <m:sup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913880"/>
                <a:ext cx="3219374" cy="1248868"/>
              </a:xfrm>
              <a:prstGeom prst="rect">
                <a:avLst/>
              </a:prstGeom>
              <a:blipFill rotWithShape="1">
                <a:blip r:embed="rId3"/>
                <a:stretch>
                  <a:fillRect r="-28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211960" y="3043595"/>
                <a:ext cx="3690507" cy="9894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−2·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3+2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7</m:t>
                          </m:r>
                        </m:num>
                        <m:den>
                          <m:sSup>
                            <m:sSup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800" i="1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14</m:t>
                                  </m:r>
                                  <m:r>
                                    <a:rPr lang="cs-CZ" sz="2800" i="1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3043595"/>
                <a:ext cx="3690507" cy="98943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995767" y="4631038"/>
                <a:ext cx="2505325" cy="9894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6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+14</m:t>
                          </m:r>
                        </m:num>
                        <m:den>
                          <m:sSup>
                            <m:sSup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800" i="1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14</m:t>
                                  </m:r>
                                  <m:r>
                                    <a:rPr lang="cs-CZ" sz="2800" i="1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5767" y="4631038"/>
                <a:ext cx="2505325" cy="98943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357076" y="4643111"/>
                <a:ext cx="1252663" cy="898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8</m:t>
                          </m:r>
                        </m:num>
                        <m:den>
                          <m:sSup>
                            <m:sSup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7076" y="4643111"/>
                <a:ext cx="1252663" cy="8989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301292" y="4643450"/>
                <a:ext cx="1084881" cy="898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01292" y="4643450"/>
                <a:ext cx="1084881" cy="8989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125560" y="4643450"/>
                <a:ext cx="1084881" cy="898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5560" y="4643450"/>
                <a:ext cx="1084881" cy="8989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057213" y="4831322"/>
                <a:ext cx="108488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7213" y="4831322"/>
                <a:ext cx="108488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0BASIBLT\MC90043245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420" y="122295"/>
            <a:ext cx="1766094" cy="2083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0016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4182"/>
            <a:ext cx="9036496" cy="66671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68059" y="260648"/>
            <a:ext cx="8772749" cy="63901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0" y="980728"/>
            <a:ext cx="9036495" cy="169893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52959" y="334468"/>
            <a:ext cx="7519956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247709" y="1068169"/>
            <a:ext cx="939915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Př.1)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1043608" y="1148011"/>
                <a:ext cx="2645872" cy="14619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 5·2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2+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7−4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1148011"/>
                <a:ext cx="2645872" cy="146198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038384" y="1127839"/>
                <a:ext cx="5105616" cy="15383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d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5−2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+3·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mbria Math"/>
                  </a:rPr>
                  <a:t> </a:t>
                </a: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ad>
                        <m:radPr>
                          <m:degHide m:val="on"/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e>
                      </m:ra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·10−2·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ad>
                        <m:radPr>
                          <m:degHide m:val="on"/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9+7</m:t>
                          </m:r>
                        </m:e>
                      </m:ra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3+7·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8384" y="1127839"/>
                <a:ext cx="5105616" cy="153838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Zaoblený obdélník 35"/>
          <p:cNvSpPr/>
          <p:nvPr/>
        </p:nvSpPr>
        <p:spPr>
          <a:xfrm>
            <a:off x="1" y="2763095"/>
            <a:ext cx="9036496" cy="397827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117778" y="2805195"/>
            <a:ext cx="961822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Př.2)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302159" y="3314939"/>
                <a:ext cx="2880320" cy="11601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80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49</m:t>
                              </m:r>
                            </m:e>
                          </m:rad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4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280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81</m:t>
                              </m:r>
                            </m:e>
                          </m:rad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100</m:t>
                              </m:r>
                            </m:e>
                          </m:rad>
                        </m:den>
                      </m:f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159" y="3314939"/>
                <a:ext cx="2880320" cy="116011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4283968" y="3332889"/>
                <a:ext cx="4363112" cy="11601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80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80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begChr m:val="["/>
                                      <m:endChr m:val="]"/>
                                      <m:ctrlPr>
                                        <a:rPr lang="cs-CZ" sz="2800" i="1" smtClean="0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sz="2800" b="0" i="1" smtClean="0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5−7−</m:t>
                                      </m:r>
                                      <m:d>
                                        <m:dPr>
                                          <m:ctrlPr>
                                            <a:rPr lang="cs-CZ" sz="2800" b="0" i="1" smtClean="0">
                                              <a:solidFill>
                                                <a:schemeClr val="bg1">
                                                  <a:lumMod val="95000"/>
                                                  <a:lumOff val="5000"/>
                                                </a:schemeClr>
                                              </a:solidFill>
                                              <a:latin typeface="Cambria Math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cs-CZ" sz="2800" b="0" i="1" smtClean="0">
                                              <a:solidFill>
                                                <a:schemeClr val="bg1">
                                                  <a:lumMod val="95000"/>
                                                  <a:lumOff val="5000"/>
                                                </a:schemeClr>
                                              </a:solidFill>
                                              <a:latin typeface="Cambria Math"/>
                                            </a:rPr>
                                            <m:t>−2</m:t>
                                          </m:r>
                                        </m:e>
                                      </m:d>
                                      <m:r>
                                        <a:rPr lang="cs-CZ" sz="2800" b="0" i="1" smtClean="0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−3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280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256</m:t>
                              </m:r>
                            </m:e>
                          </m:rad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4</m:t>
                              </m:r>
                            </m:e>
                          </m:rad>
                        </m:den>
                      </m:f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3332889"/>
                <a:ext cx="4363112" cy="116011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247709" y="4752231"/>
                <a:ext cx="3613543" cy="165618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49</m:t>
                              </m:r>
                            </m:e>
                          </m:rad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(−3)</m:t>
                              </m:r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280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58−</m:t>
                              </m:r>
                              <m:sSup>
                                <m:sSup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(−2−1)</m:t>
                                  </m:r>
                                </m:e>
                                <m:sup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709" y="4752231"/>
                <a:ext cx="3613543" cy="165618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272492" y="4752231"/>
                <a:ext cx="4427984" cy="147074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80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82−18</m:t>
                              </m:r>
                            </m:e>
                          </m:rad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97−16</m:t>
                              </m:r>
                            </m:e>
                          </m:rad>
                        </m:num>
                        <m:den>
                          <m:sSup>
                            <m:sSupPr>
                              <m:ctrlPr>
                                <a:rPr lang="cs-CZ" sz="280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80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ad>
                                    <m:radPr>
                                      <m:degHide m:val="on"/>
                                      <m:ctrlPr>
                                        <a:rPr lang="cs-CZ" sz="2800" i="1" smtClean="0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cs-CZ" sz="2800" b="0" i="1" smtClean="0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121</m:t>
                                      </m:r>
                                    </m:e>
                                  </m:rad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cs-CZ" sz="2800" b="0" i="1" smtClean="0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cs-CZ" sz="2800" b="0" i="1" smtClean="0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49</m:t>
                                      </m:r>
                                    </m:e>
                                  </m:rad>
                                </m:e>
                              </m:d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2492" y="4752231"/>
                <a:ext cx="4427984" cy="147074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BL96J1IA\MC900434403[8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1518" y="110767"/>
            <a:ext cx="1126238" cy="1577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4302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34" grpId="0"/>
      <p:bldP spid="35" grpId="0"/>
      <p:bldP spid="37" grpId="0"/>
      <p:bldP spid="39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4182"/>
            <a:ext cx="9036496" cy="66671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68059" y="260648"/>
            <a:ext cx="8595323" cy="63901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52959" y="334468"/>
            <a:ext cx="7519956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75701" y="980728"/>
            <a:ext cx="8787013" cy="169893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247709" y="1068169"/>
            <a:ext cx="939915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Př.1)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1043608" y="1148011"/>
                <a:ext cx="2645872" cy="14619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 5·2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20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𝑏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2+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11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7−4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9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1148011"/>
                <a:ext cx="2645872" cy="1461988"/>
              </a:xfrm>
              <a:prstGeom prst="rect">
                <a:avLst/>
              </a:prstGeom>
              <a:blipFill rotWithShape="1">
                <a:blip r:embed="rId2"/>
                <a:stretch>
                  <a:fillRect t="-3750" b="-1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3689480" y="1109814"/>
                <a:ext cx="5105616" cy="15383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d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5−2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+3·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=21</m:t>
                    </m:r>
                  </m:oMath>
                </a14:m>
                <a:r>
                  <a:rPr lang="cs-CZ" sz="2800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mbria Math"/>
                  </a:rPr>
                  <a:t> 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𝑒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</m:t>
                    </m:r>
                    <m:rad>
                      <m:radPr>
                        <m:degHide m:val="on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9</m:t>
                        </m:r>
                      </m:e>
                    </m:ra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4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·10−2·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5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113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ad>
                        <m:radPr>
                          <m:degHide m:val="on"/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9+7</m:t>
                          </m:r>
                        </m:e>
                      </m:ra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3+7·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=116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9480" y="1109814"/>
                <a:ext cx="5105616" cy="153838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Zaoblený obdélník 32"/>
          <p:cNvSpPr/>
          <p:nvPr/>
        </p:nvSpPr>
        <p:spPr>
          <a:xfrm>
            <a:off x="1" y="2763095"/>
            <a:ext cx="9036496" cy="397827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4" name="Zástupný symbol pro obsah 2"/>
          <p:cNvSpPr>
            <a:spLocks noGrp="1"/>
          </p:cNvSpPr>
          <p:nvPr/>
        </p:nvSpPr>
        <p:spPr>
          <a:xfrm>
            <a:off x="117778" y="2805195"/>
            <a:ext cx="961822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Př.2)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117778" y="3314939"/>
                <a:ext cx="3810779" cy="11601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sz="26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60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49</m:t>
                              </m:r>
                            </m:e>
                          </m:rad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rad>
                            <m:radPr>
                              <m:degHide m:val="on"/>
                              <m:ctrlP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4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260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81</m:t>
                              </m:r>
                            </m:e>
                          </m:rad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rad>
                            <m:radPr>
                              <m:degHide m:val="on"/>
                              <m:ctrlP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100</m:t>
                              </m:r>
                            </m:e>
                          </m:rad>
                        </m:den>
                      </m:f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=−5</m:t>
                      </m:r>
                    </m:oMath>
                  </m:oMathPara>
                </a14:m>
                <a:endParaRPr lang="cs-CZ" sz="260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778" y="3314939"/>
                <a:ext cx="3810779" cy="116011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4112937" y="3314939"/>
                <a:ext cx="4752529" cy="11601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sz="26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60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60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begChr m:val="["/>
                                      <m:endChr m:val="]"/>
                                      <m:ctrlPr>
                                        <a:rPr lang="cs-CZ" sz="2600" i="1" smtClean="0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sz="2600" b="0" i="1" smtClean="0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5−7−</m:t>
                                      </m:r>
                                      <m:d>
                                        <m:dPr>
                                          <m:ctrlPr>
                                            <a:rPr lang="cs-CZ" sz="2600" b="0" i="1" smtClean="0">
                                              <a:solidFill>
                                                <a:schemeClr val="bg1">
                                                  <a:lumMod val="95000"/>
                                                  <a:lumOff val="5000"/>
                                                </a:schemeClr>
                                              </a:solidFill>
                                              <a:latin typeface="Cambria Math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cs-CZ" sz="2600" b="0" i="1" smtClean="0">
                                              <a:solidFill>
                                                <a:schemeClr val="bg1">
                                                  <a:lumMod val="95000"/>
                                                  <a:lumOff val="5000"/>
                                                </a:schemeClr>
                                              </a:solidFill>
                                              <a:latin typeface="Cambria Math"/>
                                            </a:rPr>
                                            <m:t>−2</m:t>
                                          </m:r>
                                        </m:e>
                                      </m:d>
                                      <m:r>
                                        <a:rPr lang="cs-CZ" sz="2600" b="0" i="1" smtClean="0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−3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sz="26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260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256</m:t>
                              </m:r>
                            </m:e>
                          </m:rad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rad>
                            <m:radPr>
                              <m:degHide m:val="on"/>
                              <m:ctrlP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4</m:t>
                              </m:r>
                            </m:e>
                          </m:rad>
                        </m:den>
                      </m:f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cs-CZ" sz="260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2937" y="3314939"/>
                <a:ext cx="4752529" cy="116011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54481" y="4752231"/>
                <a:ext cx="4218011" cy="165618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sz="26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  <m:rad>
                            <m:radPr>
                              <m:degHide m:val="on"/>
                              <m:ctrlP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49</m:t>
                              </m:r>
                            </m:e>
                          </m:rad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(−3)</m:t>
                              </m:r>
                            </m:e>
                            <m:sup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260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58−</m:t>
                              </m:r>
                              <m:sSup>
                                <m:sSupPr>
                                  <m:ctrlPr>
                                    <a:rPr lang="cs-CZ" sz="26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6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(−2−1)</m:t>
                                  </m:r>
                                </m:e>
                                <m:sup>
                                  <m:r>
                                    <a:rPr lang="cs-CZ" sz="26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sz="260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81" y="4752231"/>
                <a:ext cx="4218011" cy="165618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4109843" y="4778722"/>
                <a:ext cx="5034157" cy="12506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sz="26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60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82−18</m:t>
                              </m:r>
                            </m:e>
                          </m:rad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rad>
                            <m:radPr>
                              <m:degHide m:val="on"/>
                              <m:ctrlP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97−16</m:t>
                              </m:r>
                            </m:e>
                          </m:rad>
                        </m:num>
                        <m:den>
                          <m:sSup>
                            <m:sSupPr>
                              <m:ctrlPr>
                                <a:rPr lang="cs-CZ" sz="260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60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ad>
                                    <m:radPr>
                                      <m:degHide m:val="on"/>
                                      <m:ctrlPr>
                                        <a:rPr lang="cs-CZ" sz="2600" i="1" smtClean="0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cs-CZ" sz="2600" b="0" i="1" smtClean="0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121</m:t>
                                      </m:r>
                                    </m:e>
                                  </m:rad>
                                  <m:r>
                                    <a:rPr lang="cs-CZ" sz="26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cs-CZ" sz="2600" b="0" i="1" smtClean="0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cs-CZ" sz="2600" b="0" i="1" smtClean="0">
                                          <a:solidFill>
                                            <a:schemeClr val="bg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49</m:t>
                                      </m:r>
                                    </m:e>
                                  </m:rad>
                                </m:e>
                              </m:d>
                            </m:e>
                            <m:sup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16</m:t>
                          </m:r>
                        </m:den>
                      </m:f>
                    </m:oMath>
                  </m:oMathPara>
                </a14:m>
                <a:endParaRPr lang="cs-CZ" sz="260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9843" y="4778722"/>
                <a:ext cx="5034157" cy="12506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D1R1SU0N\MC900437791[1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1972" y="201614"/>
            <a:ext cx="1324524" cy="1085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560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0" grpId="0"/>
      <p:bldP spid="31" grpId="0"/>
      <p:bldP spid="32" grpId="0"/>
      <p:bldP spid="34" grpId="0"/>
      <p:bldP spid="35" grpId="0"/>
      <p:bldP spid="36" grpId="0"/>
      <p:bldP spid="37" grpId="0"/>
      <p:bldP spid="3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597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35173" y="1262774"/>
            <a:ext cx="8677782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1813</TotalTime>
  <Words>857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228</cp:revision>
  <dcterms:created xsi:type="dcterms:W3CDTF">2012-10-07T18:47:53Z</dcterms:created>
  <dcterms:modified xsi:type="dcterms:W3CDTF">2013-03-24T14:33:09Z</dcterms:modified>
</cp:coreProperties>
</file>