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310" r:id="rId4"/>
    <p:sldId id="319" r:id="rId5"/>
    <p:sldId id="320" r:id="rId6"/>
    <p:sldId id="291" r:id="rId7"/>
    <p:sldId id="307" r:id="rId8"/>
    <p:sldId id="32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4.wmf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VY_32_INOVACE_03_18_M8_Hanak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6003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 a odmocnina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76330" y="4072225"/>
                <a:ext cx="906422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/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OBSAH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 </a:t>
                </a:r>
                <a:r>
                  <a:rPr lang="cs-CZ" sz="24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Vzorec pro druhou mocninu dvojčlenu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330" y="4072225"/>
                <a:ext cx="906422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34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332656"/>
            <a:ext cx="8609307" cy="6048672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116632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/>
            </p:nvSpPr>
            <p:spPr>
              <a:xfrm>
                <a:off x="533054" y="968287"/>
                <a:ext cx="8064896" cy="20621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cs-CZ" sz="1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 této hodině si ukážeme</a:t>
                </a: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1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vzorec pro druhou mocninu dvojčlenu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1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1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sz="1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1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Na začátku jsou řešené příklady a v další části </a:t>
                </a: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jsou příklady na samostatné procvičení.</a:t>
                </a: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endParaRPr lang="cs-CZ" sz="1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  <a:p>
                <a:pPr algn="just"/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Inovativnost </a:t>
                </a: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    </a:r>
              </a:p>
              <a:p>
                <a:pPr algn="just"/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    </a:r>
              </a:p>
              <a:p>
                <a:pPr algn="just"/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    </a:r>
              </a:p>
              <a:p>
                <a:pPr marL="0" indent="0" algn="just">
                  <a:buNone/>
                </a:pP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054" y="968287"/>
                <a:ext cx="8064896" cy="2062127"/>
              </a:xfrm>
              <a:prstGeom prst="rect">
                <a:avLst/>
              </a:prstGeom>
              <a:blipFill rotWithShape="1">
                <a:blip r:embed="rId2"/>
                <a:stretch>
                  <a:fillRect t="-1479" r="-680" b="-1467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179511" y="116632"/>
            <a:ext cx="8618499" cy="66247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04479" y="218790"/>
            <a:ext cx="7951455" cy="900858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95080" y="402736"/>
                <a:ext cx="754083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Odvodíme si vzorec pro výpočet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𝒂</m:t>
                            </m:r>
                            <m: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28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080" y="402736"/>
                <a:ext cx="7540835" cy="532966"/>
              </a:xfrm>
              <a:prstGeom prst="rect">
                <a:avLst/>
              </a:prstGeom>
              <a:blipFill rotWithShape="1">
                <a:blip r:embed="rId2"/>
                <a:stretch>
                  <a:fillRect l="-2102" t="-17241" b="-379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510655" y="1230358"/>
            <a:ext cx="7951455" cy="827620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14428" y="2211010"/>
            <a:ext cx="7951455" cy="1467620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95080" y="2311468"/>
                <a:ext cx="27822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080" y="2311468"/>
                <a:ext cx="278228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70234" y="1405904"/>
                <a:ext cx="50680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234" y="1405904"/>
                <a:ext cx="506806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312888" y="2315234"/>
                <a:ext cx="49308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2888" y="2315234"/>
                <a:ext cx="493081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10233" y="2992343"/>
                <a:ext cx="3716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233" y="2992343"/>
                <a:ext cx="37161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053433" y="2992343"/>
                <a:ext cx="3716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+2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3433" y="2992343"/>
                <a:ext cx="3716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553741" y="3861048"/>
            <a:ext cx="7951455" cy="27363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66304" y="4682311"/>
            <a:ext cx="75408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Někdy může být první člen záporné číslo.</a:t>
            </a:r>
            <a:b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Potom lze použít vzorec: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Vývojový diagram: postup 29"/>
              <p:cNvSpPr/>
              <p:nvPr/>
            </p:nvSpPr>
            <p:spPr>
              <a:xfrm>
                <a:off x="1073696" y="3919046"/>
                <a:ext cx="5714799" cy="763265"/>
              </a:xfrm>
              <a:prstGeom prst="flowChartProcess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32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𝑎𝑏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Vývojový diagram: postup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3696" y="3919046"/>
                <a:ext cx="5714799" cy="763265"/>
              </a:xfrm>
              <a:prstGeom prst="flowChartProcess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Čárový popisek 1 27"/>
          <p:cNvSpPr/>
          <p:nvPr/>
        </p:nvSpPr>
        <p:spPr>
          <a:xfrm>
            <a:off x="5911507" y="5254996"/>
            <a:ext cx="2376264" cy="1180604"/>
          </a:xfrm>
          <a:prstGeom prst="borderCallout1">
            <a:avLst>
              <a:gd name="adj1" fmla="val 2969"/>
              <a:gd name="adj2" fmla="val 48319"/>
              <a:gd name="adj3" fmla="val -60987"/>
              <a:gd name="adj4" fmla="val -947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druhá mocnina </a:t>
            </a:r>
            <a:r>
              <a:rPr lang="cs-CZ" sz="2400" dirty="0" smtClean="0">
                <a:solidFill>
                  <a:srgbClr val="FFFF00"/>
                </a:solidFill>
              </a:rPr>
              <a:t>druhého </a:t>
            </a:r>
            <a:r>
              <a:rPr lang="cs-CZ" sz="2400" dirty="0">
                <a:solidFill>
                  <a:srgbClr val="FFFF00"/>
                </a:solidFill>
              </a:rPr>
              <a:t>členu</a:t>
            </a:r>
          </a:p>
        </p:txBody>
      </p:sp>
      <p:sp>
        <p:nvSpPr>
          <p:cNvPr id="27" name="Čárový popisek 1 26"/>
          <p:cNvSpPr/>
          <p:nvPr/>
        </p:nvSpPr>
        <p:spPr>
          <a:xfrm>
            <a:off x="3302023" y="5254996"/>
            <a:ext cx="2376264" cy="1180604"/>
          </a:xfrm>
          <a:prstGeom prst="borderCallout1">
            <a:avLst>
              <a:gd name="adj1" fmla="val 2969"/>
              <a:gd name="adj2" fmla="val 48319"/>
              <a:gd name="adj3" fmla="val -57760"/>
              <a:gd name="adj4" fmla="val 5466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dvojnásobný součin prvního a druhého členu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" name="Čárový popisek 1 5"/>
          <p:cNvSpPr/>
          <p:nvPr/>
        </p:nvSpPr>
        <p:spPr>
          <a:xfrm>
            <a:off x="695080" y="5248448"/>
            <a:ext cx="2376264" cy="1180604"/>
          </a:xfrm>
          <a:prstGeom prst="borderCallout1">
            <a:avLst>
              <a:gd name="adj1" fmla="val 2969"/>
              <a:gd name="adj2" fmla="val 48319"/>
              <a:gd name="adj3" fmla="val -60986"/>
              <a:gd name="adj4" fmla="val 11612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druhá mocnina prvního členu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Vývojový diagram: postup 28"/>
              <p:cNvSpPr/>
              <p:nvPr/>
            </p:nvSpPr>
            <p:spPr>
              <a:xfrm>
                <a:off x="1101552" y="5713102"/>
                <a:ext cx="5714799" cy="763265"/>
              </a:xfrm>
              <a:prstGeom prst="flowChartProcess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32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𝑎𝑏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Vývojový diagram: postup 2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1552" y="5713102"/>
                <a:ext cx="5714799" cy="763265"/>
              </a:xfrm>
              <a:prstGeom prst="flowChartProcess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8000[10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515" y="1119648"/>
            <a:ext cx="1322744" cy="90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16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4" grpId="0"/>
      <p:bldP spid="21" grpId="0"/>
      <p:bldP spid="22" grpId="0"/>
      <p:bldP spid="23" grpId="0"/>
      <p:bldP spid="24" grpId="0"/>
      <p:bldP spid="17" grpId="0"/>
      <p:bldP spid="30" grpId="0" animBg="1"/>
      <p:bldP spid="28" grpId="0" animBg="1"/>
      <p:bldP spid="28" grpId="1" animBg="1"/>
      <p:bldP spid="27" grpId="0" animBg="1"/>
      <p:bldP spid="27" grpId="1" animBg="1"/>
      <p:bldP spid="6" grpId="0" animBg="1"/>
      <p:bldP spid="6" grpId="1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56073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44895" y="2245304"/>
            <a:ext cx="9081391" cy="46126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8195" y="2379447"/>
            <a:ext cx="8718890" cy="14107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Vypočítejte užitím vzorce: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 		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den>
                            </m:f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num>
                              <m:den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den>
                            </m:f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437" t="-4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93038" y="17151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9169" y="2523412"/>
                <a:ext cx="25715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+3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169" y="2523412"/>
                <a:ext cx="257150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135261" y="3943911"/>
            <a:ext cx="8721823" cy="26642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2145" y="4130339"/>
                <a:ext cx="2371301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145" y="4130339"/>
                <a:ext cx="2371301" cy="99514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466284" y="2523412"/>
                <a:ext cx="54702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+2·5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·3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6284" y="2523412"/>
                <a:ext cx="547025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447678" y="3131501"/>
                <a:ext cx="39138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=25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+30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678" y="3131501"/>
                <a:ext cx="39138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47677" y="4097638"/>
                <a:ext cx="5544616" cy="10278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677" y="4097638"/>
                <a:ext cx="5544616" cy="102784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447677" y="5262727"/>
                <a:ext cx="344328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677" y="5262727"/>
                <a:ext cx="3443282" cy="7861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C900432461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931" y="261870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60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56073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44895" y="2245304"/>
            <a:ext cx="9081391" cy="46126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2245304"/>
            <a:ext cx="9144000" cy="14107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Vypočítejte užitím vzorce: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1,5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+0,3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 		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0,3</m:t>
                            </m:r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7</m:t>
                                </m:r>
                              </m:den>
                            </m:f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437" t="-4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93038" y="17151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4908" y="2375381"/>
                <a:ext cx="336672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cs-CZ" sz="26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1,5</m:t>
                              </m:r>
                              <m: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+0,3</m:t>
                              </m:r>
                              <m: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6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08" y="2375381"/>
                <a:ext cx="3366727" cy="4924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-2934" y="3809768"/>
            <a:ext cx="9039430" cy="26642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3950" y="3996196"/>
                <a:ext cx="3217685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0,3</m:t>
                              </m:r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950" y="3996196"/>
                <a:ext cx="3217685" cy="99514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699792" y="2357464"/>
                <a:ext cx="717681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1,5</m:t>
                              </m:r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+2·1,5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·0,3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0,3</m:t>
                              </m:r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2357464"/>
                <a:ext cx="7176811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699792" y="2884716"/>
                <a:ext cx="515911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=2,25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+0,9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+0,09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2884716"/>
                <a:ext cx="5159118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555776" y="3996196"/>
                <a:ext cx="7920880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3996196"/>
                <a:ext cx="7920880" cy="99514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63416" y="5208390"/>
                <a:ext cx="344328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49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3416" y="5208390"/>
                <a:ext cx="3443282" cy="7861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Users\spravce\AppData\Local\Microsoft\Windows\Temporary Internet Files\Content.IE5\0BASIBLT\MC900440420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34" y="697390"/>
            <a:ext cx="1578846" cy="154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92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772749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tint val="73000"/>
                  <a:satMod val="150000"/>
                </a:schemeClr>
              </a:gs>
              <a:gs pos="0">
                <a:schemeClr val="accent2">
                  <a:tint val="96000"/>
                  <a:shade val="59000"/>
                  <a:satMod val="120000"/>
                </a:schemeClr>
              </a:gs>
              <a:gs pos="0">
                <a:schemeClr val="accent2">
                  <a:shade val="57000"/>
                  <a:satMod val="120000"/>
                </a:schemeClr>
              </a:gs>
              <a:gs pos="0">
                <a:schemeClr val="accent2">
                  <a:shade val="56000"/>
                  <a:satMod val="145000"/>
                </a:schemeClr>
              </a:gs>
              <a:gs pos="2000">
                <a:schemeClr val="accent2">
                  <a:shade val="63000"/>
                  <a:satMod val="160000"/>
                </a:schemeClr>
              </a:gs>
              <a:gs pos="100000">
                <a:schemeClr val="accent2">
                  <a:tint val="99555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8059" y="980728"/>
            <a:ext cx="8772748" cy="2658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47709" y="1068169"/>
            <a:ext cx="7996699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 užitím vzorce: </a:t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68059" y="3668729"/>
            <a:ext cx="8772749" cy="29286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352959" y="3750720"/>
            <a:ext cx="6250073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Vypočítejte užitím vzorce: </a:t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121596" y="1545568"/>
                <a:ext cx="2645872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𝑑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6+3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596" y="1545568"/>
                <a:ext cx="2645872" cy="2123160"/>
              </a:xfrm>
              <a:prstGeom prst="rect">
                <a:avLst/>
              </a:prstGeom>
              <a:blipFill rotWithShape="1">
                <a:blip r:embed="rId2"/>
                <a:stretch>
                  <a:fillRect r="-2765" b="-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5309414" y="1515976"/>
                <a:ext cx="3449413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1,2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+0,5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1,5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+2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𝑔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0,4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+0,5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h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𝑥𝑦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+0,3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𝑧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9414" y="1515976"/>
                <a:ext cx="3449413" cy="2123160"/>
              </a:xfrm>
              <a:prstGeom prst="rect">
                <a:avLst/>
              </a:prstGeom>
              <a:blipFill rotWithShape="1">
                <a:blip r:embed="rId3"/>
                <a:stretch>
                  <a:fillRect b="-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155264" y="4221088"/>
                <a:ext cx="3090794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+4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5264" y="4221088"/>
                <a:ext cx="3090794" cy="2123160"/>
              </a:xfrm>
              <a:prstGeom prst="rect">
                <a:avLst/>
              </a:prstGeom>
              <a:blipFill rotWithShape="1">
                <a:blip r:embed="rId4"/>
                <a:stretch>
                  <a:fillRect b="-5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057634" y="4221088"/>
                <a:ext cx="3883173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+0,2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7634" y="4221088"/>
                <a:ext cx="3883173" cy="2123160"/>
              </a:xfrm>
              <a:prstGeom prst="rect">
                <a:avLst/>
              </a:prstGeom>
              <a:blipFill rotWithShape="1">
                <a:blip r:embed="rId5"/>
                <a:stretch>
                  <a:fillRect b="-5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40450[1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844" y="89612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30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37" grpId="0"/>
      <p:bldP spid="34" grpId="0"/>
      <p:bldP spid="15" grpId="0"/>
      <p:bldP spid="16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595323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68059" y="980728"/>
            <a:ext cx="8772748" cy="2658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47709" y="1068169"/>
            <a:ext cx="1155939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68059" y="3668729"/>
            <a:ext cx="8772749" cy="29286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52959" y="3750720"/>
            <a:ext cx="1194705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09911" y="1665880"/>
                <a:ext cx="4170484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9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16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40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+25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+9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11" y="1665880"/>
                <a:ext cx="4170484" cy="21231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518248" y="1627560"/>
                <a:ext cx="4698087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)1,44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1,2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+0,25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2,25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+4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0,16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0,4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+0,25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)4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1,2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𝑧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0,09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248" y="1627560"/>
                <a:ext cx="4698087" cy="21231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33448" y="4474193"/>
                <a:ext cx="3865229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+16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36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448" y="4474193"/>
                <a:ext cx="3865229" cy="21231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808620" y="4221088"/>
                <a:ext cx="4297662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+0,04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35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f>
                            <m:fPr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25</m:t>
                              </m:r>
                            </m:den>
                          </m:f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620" y="4221088"/>
                <a:ext cx="4297662" cy="212316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37791CAA0WFDB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2378" y="317281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60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097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1909</TotalTime>
  <Words>967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247</cp:revision>
  <dcterms:created xsi:type="dcterms:W3CDTF">2012-10-07T18:47:53Z</dcterms:created>
  <dcterms:modified xsi:type="dcterms:W3CDTF">2013-03-24T14:38:19Z</dcterms:modified>
</cp:coreProperties>
</file>