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notesMasterIdLst>
    <p:notesMasterId r:id="rId11"/>
  </p:notesMasterIdLst>
  <p:sldIdLst>
    <p:sldId id="256" r:id="rId2"/>
    <p:sldId id="257" r:id="rId3"/>
    <p:sldId id="310" r:id="rId4"/>
    <p:sldId id="319" r:id="rId5"/>
    <p:sldId id="320" r:id="rId6"/>
    <p:sldId id="291" r:id="rId7"/>
    <p:sldId id="307" r:id="rId8"/>
    <p:sldId id="32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70" autoAdjust="0"/>
    <p:restoredTop sz="94660"/>
  </p:normalViewPr>
  <p:slideViewPr>
    <p:cSldViewPr>
      <p:cViewPr>
        <p:scale>
          <a:sx n="60" d="100"/>
          <a:sy n="60" d="100"/>
        </p:scale>
        <p:origin x="-845" y="-9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gi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4.wmf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Relationship Id="rId9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34.png"/><Relationship Id="rId4" Type="http://schemas.openxmlformats.org/officeDocument/2006/relationships/image" Target="../media/image2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30.png"/><Relationship Id="rId4" Type="http://schemas.openxmlformats.org/officeDocument/2006/relationships/image" Target="../media/image33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1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235969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6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0" y="4604191"/>
            <a:ext cx="73637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0" y="3038485"/>
            <a:ext cx="76322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VY_32_INOVACE_03_19_M8_Hanak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5" y="2552432"/>
            <a:ext cx="459811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6" y="3561705"/>
            <a:ext cx="60035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Druhá mocnina a odmocnina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9704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</a:t>
            </a:r>
            <a:r>
              <a:rPr lang="cs-CZ" sz="1600"/>
              <a:t>: </a:t>
            </a:r>
            <a:r>
              <a:rPr lang="cs-CZ" sz="160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476330" y="4072225"/>
                <a:ext cx="9064222" cy="523220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 lvl="0"/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OBSAH</a:t>
                </a: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: </a:t>
                </a:r>
                <a:r>
                  <a:rPr lang="cs-CZ" sz="24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Vzorec pro druhou mocninu dvojčlenu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4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4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4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𝑎</m:t>
                            </m:r>
                            <m:r>
                              <a:rPr lang="cs-CZ" sz="24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24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sz="24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6330" y="4072225"/>
                <a:ext cx="9064222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345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1178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173" y="332656"/>
            <a:ext cx="8609307" cy="6336704"/>
          </a:xfrm>
          <a:prstGeom prst="roundRect">
            <a:avLst>
              <a:gd name="adj" fmla="val 8502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131840" y="188640"/>
            <a:ext cx="1872208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Zástupný symbol pro obsah 2"/>
              <p:cNvSpPr>
                <a:spLocks noGrp="1"/>
              </p:cNvSpPr>
              <p:nvPr/>
            </p:nvSpPr>
            <p:spPr>
              <a:xfrm>
                <a:off x="513036" y="1196752"/>
                <a:ext cx="8064896" cy="2062127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just"/>
                <a:r>
                  <a:rPr lang="cs-CZ" sz="1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 této hodině si ukážeme</a:t>
                </a:r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r>
                  <a:rPr lang="cs-CZ" sz="1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vzorec pro druhou mocninu dvojčlenu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1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180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1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𝑎</m:t>
                            </m:r>
                            <m:r>
                              <a:rPr lang="cs-CZ" sz="1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r>
                              <a:rPr lang="cs-CZ" sz="1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𝑏</m:t>
                            </m:r>
                          </m:e>
                        </m:d>
                      </m:e>
                      <m:sup>
                        <m:r>
                          <a:rPr lang="cs-CZ" sz="1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1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 Na začátku jsou řešené </a:t>
                </a:r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příklady a v další části jsou příklady na samostatné procvičení. </a:t>
                </a:r>
              </a:p>
              <a:p>
                <a:pPr algn="just"/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Inovativnost </a:t>
                </a:r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    </a:r>
              </a:p>
              <a:p>
                <a:pPr algn="just"/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    </a:r>
              </a:p>
              <a:p>
                <a:pPr algn="just"/>
                <a:r>
                  <a:rPr lang="cs-CZ" sz="1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aby se mohla být odučena v multimediální učebně nebo v počítačové učebně, které mají připojení k internetu. </a:t>
                </a:r>
              </a:p>
              <a:p>
                <a:pPr marL="0" indent="0" algn="just">
                  <a:buNone/>
                </a:pPr>
                <a:endParaRPr lang="cs-CZ" sz="1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>
          <p:sp>
            <p:nvSpPr>
              <p:cNvPr id="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036" y="1196752"/>
                <a:ext cx="8064896" cy="2062127"/>
              </a:xfrm>
              <a:prstGeom prst="rect">
                <a:avLst/>
              </a:prstGeom>
              <a:blipFill rotWithShape="1">
                <a:blip r:embed="rId2"/>
                <a:stretch>
                  <a:fillRect t="-1475" r="-680" b="-14601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179511" y="116632"/>
            <a:ext cx="8618499" cy="6624736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504479" y="218790"/>
            <a:ext cx="7951455" cy="900858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695080" y="402736"/>
                <a:ext cx="754083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b="1" dirty="0" smtClean="0">
                    <a:solidFill>
                      <a:schemeClr val="bg1"/>
                    </a:solidFill>
                    <a:effectLst>
                      <a:glow rad="63500">
                        <a:schemeClr val="accent5">
                          <a:satMod val="175000"/>
                          <a:alpha val="40000"/>
                        </a:schemeClr>
                      </a:glow>
                    </a:effectLst>
                  </a:rPr>
                  <a:t>Odvodíme si vzorec pro výpočet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1" i="1" smtClean="0">
                                <a:solidFill>
                                  <a:schemeClr val="bg1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1" i="1" smtClean="0">
                                <a:solidFill>
                                  <a:schemeClr val="bg1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𝒂</m:t>
                            </m:r>
                            <m:r>
                              <a:rPr lang="cs-CZ" sz="2800" b="1" i="1" smtClean="0">
                                <a:solidFill>
                                  <a:schemeClr val="bg1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−</m:t>
                            </m:r>
                            <m:r>
                              <a:rPr lang="cs-CZ" sz="2800" b="1" i="1" smtClean="0">
                                <a:solidFill>
                                  <a:schemeClr val="bg1"/>
                                </a:solidFill>
                                <a:effectLst>
                                  <a:glow rad="63500">
                                    <a:schemeClr val="accent5">
                                      <a:satMod val="175000"/>
                                      <a:alpha val="40000"/>
                                    </a:schemeClr>
                                  </a:glow>
                                </a:effectLst>
                                <a:latin typeface="Cambria Math"/>
                              </a:rPr>
                              <m:t>𝒃</m:t>
                            </m:r>
                          </m:e>
                        </m:d>
                      </m:e>
                      <m:sup>
                        <m:r>
                          <a:rPr lang="cs-CZ" sz="2800" b="1" i="1" smtClean="0">
                            <a:solidFill>
                              <a:schemeClr val="bg1"/>
                            </a:solidFill>
                            <a:effectLst>
                              <a:glow rad="63500">
                                <a:schemeClr val="accent5">
                                  <a:satMod val="175000"/>
                                  <a:alpha val="40000"/>
                                </a:schemeClr>
                              </a:glow>
                            </a:effectLst>
                            <a:latin typeface="Cambria Math"/>
                          </a:rPr>
                          <m:t>𝟐</m:t>
                        </m:r>
                      </m:sup>
                    </m:sSup>
                  </m:oMath>
                </a14:m>
                <a:endParaRPr lang="cs-CZ" sz="28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080" y="402736"/>
                <a:ext cx="7540835" cy="532966"/>
              </a:xfrm>
              <a:prstGeom prst="rect">
                <a:avLst/>
              </a:prstGeom>
              <a:blipFill rotWithShape="1">
                <a:blip r:embed="rId2"/>
                <a:stretch>
                  <a:fillRect l="-2102" t="-17241" b="-3793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510655" y="1230358"/>
            <a:ext cx="7951455" cy="827620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514428" y="2211010"/>
            <a:ext cx="7951455" cy="1467620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695080" y="2311468"/>
                <a:ext cx="278228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95080" y="2311468"/>
                <a:ext cx="2782289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770234" y="1405904"/>
                <a:ext cx="506806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𝑏</m:t>
                          </m:r>
                        </m:e>
                      </m:d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·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𝑎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−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𝑏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70234" y="1405904"/>
                <a:ext cx="5068063" cy="52322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3312888" y="2315234"/>
                <a:ext cx="493081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12888" y="2315234"/>
                <a:ext cx="493081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710233" y="2992343"/>
                <a:ext cx="3716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−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0233" y="2992343"/>
                <a:ext cx="3716149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053433" y="2992343"/>
                <a:ext cx="371614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−2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𝑎𝑏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effectLst/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effectLst/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53433" y="2992343"/>
                <a:ext cx="3716149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aoblený obdélník 24"/>
          <p:cNvSpPr/>
          <p:nvPr/>
        </p:nvSpPr>
        <p:spPr>
          <a:xfrm>
            <a:off x="553741" y="3861048"/>
            <a:ext cx="7951455" cy="2736304"/>
          </a:xfrm>
          <a:prstGeom prst="roundRect">
            <a:avLst>
              <a:gd name="adj" fmla="val 2614"/>
            </a:avLst>
          </a:prstGeom>
          <a:gradFill>
            <a:gsLst>
              <a:gs pos="0">
                <a:srgbClr val="FFF200"/>
              </a:gs>
              <a:gs pos="98000">
                <a:srgbClr val="FF7A00"/>
              </a:gs>
              <a:gs pos="99000">
                <a:srgbClr val="FF0300"/>
              </a:gs>
              <a:gs pos="100000">
                <a:srgbClr val="4D0808"/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1066304" y="4682311"/>
            <a:ext cx="75408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Někdy může být první člen záporné číslo.</a:t>
            </a:r>
            <a:b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</a:br>
            <a:r>
              <a:rPr lang="cs-CZ" sz="2800" b="1" dirty="0" smtClean="0">
                <a:solidFill>
                  <a:schemeClr val="bg1"/>
                </a:solidFill>
                <a:effectLst>
                  <a:glow rad="635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Potom lze použít vzorec:</a:t>
            </a:r>
            <a:endParaRPr lang="cs-CZ" sz="2800" dirty="0">
              <a:solidFill>
                <a:schemeClr val="bg1"/>
              </a:solidFill>
              <a:effectLst>
                <a:glow rad="635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Vývojový diagram: postup 29"/>
              <p:cNvSpPr/>
              <p:nvPr/>
            </p:nvSpPr>
            <p:spPr>
              <a:xfrm>
                <a:off x="1043607" y="3933056"/>
                <a:ext cx="5714799" cy="763265"/>
              </a:xfrm>
              <a:prstGeom prst="flowChartProcess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−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𝑎𝑏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0" name="Vývojový diagram: postup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43607" y="3933056"/>
                <a:ext cx="5714799" cy="763265"/>
              </a:xfrm>
              <a:prstGeom prst="flowChartProcess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Čárový popisek 1 27"/>
          <p:cNvSpPr/>
          <p:nvPr/>
        </p:nvSpPr>
        <p:spPr>
          <a:xfrm>
            <a:off x="5911507" y="5254996"/>
            <a:ext cx="2376264" cy="1180604"/>
          </a:xfrm>
          <a:prstGeom prst="borderCallout1">
            <a:avLst>
              <a:gd name="adj1" fmla="val 2969"/>
              <a:gd name="adj2" fmla="val 48319"/>
              <a:gd name="adj3" fmla="val -60987"/>
              <a:gd name="adj4" fmla="val -947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rgbClr val="FFFF00"/>
                </a:solidFill>
              </a:rPr>
              <a:t>druhá mocnina </a:t>
            </a:r>
            <a:r>
              <a:rPr lang="cs-CZ" sz="2400" dirty="0" smtClean="0">
                <a:solidFill>
                  <a:srgbClr val="FFFF00"/>
                </a:solidFill>
              </a:rPr>
              <a:t>druhého </a:t>
            </a:r>
            <a:r>
              <a:rPr lang="cs-CZ" sz="2400" dirty="0">
                <a:solidFill>
                  <a:srgbClr val="FFFF00"/>
                </a:solidFill>
              </a:rPr>
              <a:t>členu</a:t>
            </a:r>
          </a:p>
        </p:txBody>
      </p:sp>
      <p:sp>
        <p:nvSpPr>
          <p:cNvPr id="6" name="Čárový popisek 1 5"/>
          <p:cNvSpPr/>
          <p:nvPr/>
        </p:nvSpPr>
        <p:spPr>
          <a:xfrm>
            <a:off x="695080" y="5248448"/>
            <a:ext cx="2376264" cy="1180604"/>
          </a:xfrm>
          <a:prstGeom prst="borderCallout1">
            <a:avLst>
              <a:gd name="adj1" fmla="val 2969"/>
              <a:gd name="adj2" fmla="val 48319"/>
              <a:gd name="adj3" fmla="val -60986"/>
              <a:gd name="adj4" fmla="val 11612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druhá mocnina prvního členu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7" name="Čárový popisek 1 26"/>
          <p:cNvSpPr/>
          <p:nvPr/>
        </p:nvSpPr>
        <p:spPr>
          <a:xfrm>
            <a:off x="3302023" y="5254996"/>
            <a:ext cx="2376264" cy="1180604"/>
          </a:xfrm>
          <a:prstGeom prst="borderCallout1">
            <a:avLst>
              <a:gd name="adj1" fmla="val 2969"/>
              <a:gd name="adj2" fmla="val 48319"/>
              <a:gd name="adj3" fmla="val -57760"/>
              <a:gd name="adj4" fmla="val 54661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dvojnásobný součin prvního a druhého členu</a:t>
            </a:r>
            <a:endParaRPr lang="cs-CZ" sz="24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Vývojový diagram: postup 2"/>
              <p:cNvSpPr/>
              <p:nvPr/>
            </p:nvSpPr>
            <p:spPr>
              <a:xfrm>
                <a:off x="1073696" y="5672335"/>
                <a:ext cx="5714799" cy="763265"/>
              </a:xfrm>
              <a:prstGeom prst="flowChartProcess">
                <a:avLst/>
              </a:prstGeom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3200" i="1" smtClean="0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3200" b="0" i="1" smtClean="0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𝑎</m:t>
                              </m:r>
                              <m: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3200" i="1">
                                  <a:solidFill>
                                    <a:schemeClr val="bg1"/>
                                  </a:solidFill>
                                  <a:effectLst>
                                    <a:glow rad="63500">
                                      <a:schemeClr val="accent6">
                                        <a:satMod val="175000"/>
                                        <a:alpha val="40000"/>
                                      </a:schemeClr>
                                    </a:glow>
                                  </a:effectLst>
                                  <a:latin typeface="Cambria Math"/>
                                </a:rPr>
                                <m:t>𝑏</m:t>
                              </m:r>
                            </m:e>
                          </m:d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𝑎</m:t>
                          </m:r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 b="0" i="1" smtClean="0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2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𝑎𝑏</m:t>
                      </m:r>
                      <m:r>
                        <a:rPr lang="cs-CZ" sz="3200" i="1">
                          <a:solidFill>
                            <a:schemeClr val="bg1"/>
                          </a:solidFill>
                          <a:effectLst>
                            <a:glow rad="63500">
                              <a:schemeClr val="accent6">
                                <a:satMod val="175000"/>
                                <a:alpha val="40000"/>
                              </a:schemeClr>
                            </a:glow>
                          </a:effectLst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𝑏</m:t>
                          </m:r>
                        </m:e>
                        <m:sup>
                          <m:r>
                            <a:rPr lang="cs-CZ" sz="3200" i="1">
                              <a:solidFill>
                                <a:schemeClr val="bg1"/>
                              </a:solidFill>
                              <a:effectLst>
                                <a:glow rad="63500">
                                  <a:schemeClr val="accent6">
                                    <a:satMod val="175000"/>
                                    <a:alpha val="40000"/>
                                  </a:schemeClr>
                                </a:glow>
                              </a:effectLst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3200" dirty="0">
                  <a:solidFill>
                    <a:schemeClr val="bg1"/>
                  </a:solidFill>
                  <a:effectLst>
                    <a:glow rad="63500">
                      <a:schemeClr val="accent6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3" name="Vývojový diagram: postup 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3696" y="5672335"/>
                <a:ext cx="5714799" cy="763265"/>
              </a:xfrm>
              <a:prstGeom prst="flowChartProcess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122" name="Picture 2" descr="C:\Users\spravce\AppData\Local\Microsoft\Windows\Temporary Internet Files\Content.IE5\D1R1SU0N\MC900438000[1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098869"/>
            <a:ext cx="1509290" cy="10284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1167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4" grpId="0"/>
      <p:bldP spid="21" grpId="0"/>
      <p:bldP spid="22" grpId="0"/>
      <p:bldP spid="23" grpId="0"/>
      <p:bldP spid="24" grpId="0"/>
      <p:bldP spid="29" grpId="0"/>
      <p:bldP spid="30" grpId="0" animBg="1"/>
      <p:bldP spid="28" grpId="0" animBg="1"/>
      <p:bldP spid="28" grpId="1" animBg="1"/>
      <p:bldP spid="6" grpId="0" animBg="1"/>
      <p:bldP spid="6" grpId="1" animBg="1"/>
      <p:bldP spid="27" grpId="0" animBg="1"/>
      <p:bldP spid="27" grpId="1" animBg="1"/>
      <p:bldP spid="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5" y="68070"/>
            <a:ext cx="8928991" cy="156073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44895" y="2245304"/>
            <a:ext cx="9081391" cy="461269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138195" y="2379447"/>
            <a:ext cx="8718890" cy="141073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35994" y="211070"/>
                <a:ext cx="8908006" cy="12682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1)  Vypočítejte užitím vzorce: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5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−3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  		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f>
                              <m:fPr>
                                <m:ctrlP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3</m:t>
                                </m:r>
                              </m:num>
                              <m:den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4</m:t>
                                </m:r>
                              </m:den>
                            </m:f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2</m:t>
                                </m:r>
                              </m:num>
                              <m:den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5</m:t>
                                </m:r>
                              </m:den>
                            </m:f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 	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994" y="211070"/>
                <a:ext cx="8908006" cy="1268282"/>
              </a:xfrm>
              <a:prstGeom prst="rect">
                <a:avLst/>
              </a:prstGeom>
              <a:blipFill rotWithShape="1">
                <a:blip r:embed="rId2"/>
                <a:stretch>
                  <a:fillRect l="-1437" t="-48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93038" y="1715190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69169" y="2523412"/>
                <a:ext cx="257150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8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169" y="2523412"/>
                <a:ext cx="2571502" cy="52322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135261" y="3943911"/>
            <a:ext cx="8721823" cy="266429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02145" y="4130339"/>
                <a:ext cx="2371301" cy="9951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4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)</m:t>
                      </m:r>
                      <m:sSup>
                        <m:sSup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2145" y="4130339"/>
                <a:ext cx="2371301" cy="99514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466284" y="2523412"/>
                <a:ext cx="5470259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5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−2·5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·3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6284" y="2523412"/>
                <a:ext cx="5470259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447678" y="3131501"/>
                <a:ext cx="391381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=25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−30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+9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678" y="3131501"/>
                <a:ext cx="3913815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2447677" y="4097638"/>
                <a:ext cx="5544616" cy="102784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4</m:t>
                                  </m:r>
                                </m:den>
                              </m:f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−2·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677" y="4097638"/>
                <a:ext cx="5544616" cy="102784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447677" y="5262727"/>
                <a:ext cx="344328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16</m:t>
                          </m:r>
                        </m:den>
                      </m:f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den>
                      </m:f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47677" y="5262727"/>
                <a:ext cx="3443282" cy="7861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4098" name="Picture 2" descr="C:\Users\spravce\AppData\Local\Microsoft\Windows\Temporary Internet Files\Content.IE5\HGW68T4R\MC900440446[7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55322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8606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5" y="68070"/>
            <a:ext cx="8928991" cy="1560730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33000">
                <a:schemeClr val="accent5">
                  <a:lumMod val="60000"/>
                  <a:lumOff val="40000"/>
                </a:schemeClr>
              </a:gs>
              <a:gs pos="46750">
                <a:schemeClr val="accent6">
                  <a:lumMod val="40000"/>
                  <a:lumOff val="60000"/>
                </a:schemeClr>
              </a:gs>
              <a:gs pos="53000">
                <a:schemeClr val="accent6">
                  <a:lumMod val="40000"/>
                  <a:lumOff val="60000"/>
                </a:schemeClr>
              </a:gs>
              <a:gs pos="68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-44895" y="2245304"/>
            <a:ext cx="9081391" cy="461269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0" y="2245304"/>
            <a:ext cx="9144000" cy="1410737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Zástupný symbol pro obsah 2"/>
              <p:cNvSpPr>
                <a:spLocks noGrp="1"/>
              </p:cNvSpPr>
              <p:nvPr/>
            </p:nvSpPr>
            <p:spPr>
              <a:xfrm>
                <a:off x="235994" y="211070"/>
                <a:ext cx="8908006" cy="126828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Př. 2)  Vypočítejte užitím vzorce: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𝑎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1,5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−0,3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    		 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𝑏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)</m:t>
                    </m:r>
                    <m:sSup>
                      <m:sSupPr>
                        <m:ctrlP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0,3</m:t>
                            </m:r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</m:t>
                            </m:r>
                            <m:f>
                              <m:fPr>
                                <m:ctrlP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</m:ctrlPr>
                              </m:fPr>
                              <m:num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5</m:t>
                                </m:r>
                              </m:num>
                              <m:den>
                                <m:r>
                                  <a:rPr lang="cs-CZ" sz="2800" b="0" i="1" dirty="0" smtClean="0">
                                    <a:solidFill>
                                      <a:schemeClr val="bg1">
                                        <a:lumMod val="95000"/>
                                        <a:lumOff val="5000"/>
                                      </a:schemeClr>
                                    </a:solidFill>
                                    <a:latin typeface="Cambria Math"/>
                                  </a:rPr>
                                  <m:t>7</m:t>
                                </m:r>
                              </m:den>
                            </m:f>
                            <m:r>
                              <a:rPr lang="cs-CZ" sz="2800" b="0" i="1" dirty="0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dirty="0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  <a:cs typeface="Calibri" pitchFamily="34" charset="0"/>
                  </a:rPr>
                  <a:t>	  	</a:t>
                </a:r>
              </a:p>
            </p:txBody>
          </p:sp>
        </mc:Choice>
        <mc:Fallback xmlns="">
          <p:sp>
            <p:nvSpPr>
              <p:cNvPr id="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5994" y="211070"/>
                <a:ext cx="8908006" cy="1268282"/>
              </a:xfrm>
              <a:prstGeom prst="rect">
                <a:avLst/>
              </a:prstGeom>
              <a:blipFill rotWithShape="1">
                <a:blip r:embed="rId2"/>
                <a:stretch>
                  <a:fillRect l="-1437" t="-48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obsah 2"/>
          <p:cNvSpPr>
            <a:spLocks noGrp="1"/>
          </p:cNvSpPr>
          <p:nvPr/>
        </p:nvSpPr>
        <p:spPr>
          <a:xfrm>
            <a:off x="93038" y="1715190"/>
            <a:ext cx="1583278" cy="643462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rgbClr val="FFFF00"/>
                </a:solidFill>
              </a:rPr>
              <a:t>Řešení:</a:t>
            </a:r>
            <a:endParaRPr lang="cs-CZ" b="1" dirty="0" smtClean="0">
              <a:solidFill>
                <a:srgbClr val="FFFF00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14908" y="2375381"/>
                <a:ext cx="336672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6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sSup>
                        <m:sSupPr>
                          <m:ctrlPr>
                            <a:rPr lang="cs-CZ" sz="26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6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1,5</m:t>
                              </m:r>
                              <m:r>
                                <a:rPr lang="cs-CZ" sz="26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6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0,3</m:t>
                              </m:r>
                              <m:r>
                                <a:rPr lang="cs-CZ" sz="2600" i="1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6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908" y="2375381"/>
                <a:ext cx="3366727" cy="4924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Zaoblený obdélník 7"/>
          <p:cNvSpPr/>
          <p:nvPr/>
        </p:nvSpPr>
        <p:spPr>
          <a:xfrm>
            <a:off x="-2934" y="3809768"/>
            <a:ext cx="9039430" cy="266429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63950" y="3996196"/>
                <a:ext cx="3217685" cy="9951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400" i="1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)</m:t>
                      </m:r>
                      <m:sSup>
                        <m:sSup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0,3</m:t>
                              </m:r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7</m:t>
                                  </m:r>
                                </m:den>
                              </m:f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950" y="3996196"/>
                <a:ext cx="3217685" cy="99514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699792" y="2357464"/>
                <a:ext cx="717681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1,5</m:t>
                              </m:r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−2·1,5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·0,3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0,3</m:t>
                              </m:r>
                              <m:r>
                                <a:rPr lang="cs-CZ" sz="26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6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2357464"/>
                <a:ext cx="7176811" cy="4924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2699792" y="2884716"/>
                <a:ext cx="515911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=2,25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−0,9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+0,09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2884716"/>
                <a:ext cx="5159118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555776" y="3996196"/>
                <a:ext cx="7920880" cy="9951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sSup>
                        <m:sSupPr>
                          <m:ctrlP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i="1" dirty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10</m:t>
                                  </m:r>
                                </m:den>
                              </m:f>
                              <m:r>
                                <a:rPr lang="cs-CZ" sz="2400" i="1" dirty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400" i="1" dirty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−2·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10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400" b="0" i="1" dirty="0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7</m:t>
                                  </m:r>
                                </m:den>
                              </m:f>
                              <m:r>
                                <a:rPr lang="cs-CZ" sz="2400" b="0" i="1" dirty="0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3996196"/>
                <a:ext cx="7920880" cy="99514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2563416" y="5208390"/>
                <a:ext cx="3443282" cy="7861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100</m:t>
                          </m:r>
                        </m:den>
                      </m:f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400" b="0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49</m:t>
                          </m:r>
                        </m:den>
                      </m:f>
                      <m:sSup>
                        <m:sSupPr>
                          <m:ctrlP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400" b="0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600" b="1" dirty="0">
                  <a:solidFill>
                    <a:srgbClr val="002060"/>
                  </a:solidFill>
                  <a:effectLst>
                    <a:glow rad="63500">
                      <a:schemeClr val="accent1">
                        <a:satMod val="175000"/>
                        <a:alpha val="40000"/>
                      </a:schemeClr>
                    </a:glow>
                  </a:effectLst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3416" y="5208390"/>
                <a:ext cx="3443282" cy="78617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74" name="Picture 2" descr="C:\Users\spravce\AppData\Local\Microsoft\Windows\Temporary Internet Files\Content.IE5\0BASIBLT\MC900440450[9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747737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7925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8059" y="260648"/>
            <a:ext cx="8772749" cy="63901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tint val="73000"/>
                  <a:satMod val="150000"/>
                </a:schemeClr>
              </a:gs>
              <a:gs pos="0">
                <a:schemeClr val="accent2">
                  <a:tint val="96000"/>
                  <a:shade val="59000"/>
                  <a:satMod val="120000"/>
                </a:schemeClr>
              </a:gs>
              <a:gs pos="0">
                <a:schemeClr val="accent2">
                  <a:shade val="57000"/>
                  <a:satMod val="120000"/>
                </a:schemeClr>
              </a:gs>
              <a:gs pos="0">
                <a:schemeClr val="accent2">
                  <a:shade val="56000"/>
                  <a:satMod val="145000"/>
                </a:schemeClr>
              </a:gs>
              <a:gs pos="2000">
                <a:schemeClr val="accent2">
                  <a:shade val="63000"/>
                  <a:satMod val="160000"/>
                </a:schemeClr>
              </a:gs>
              <a:gs pos="100000">
                <a:schemeClr val="accent2">
                  <a:tint val="99555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68059" y="980728"/>
            <a:ext cx="8772748" cy="265840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Příklady na samostatné procvičení: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247709" y="1068169"/>
            <a:ext cx="7996699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Vypočítejte užitím vzorce: </a:t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168059" y="3668729"/>
            <a:ext cx="8772749" cy="292862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352959" y="3750720"/>
            <a:ext cx="6250073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Vypočítejte užitím vzorce: </a:t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Zástupný symbol pro obsah 2"/>
              <p:cNvSpPr>
                <a:spLocks noGrp="1"/>
              </p:cNvSpPr>
              <p:nvPr/>
            </p:nvSpPr>
            <p:spPr>
              <a:xfrm>
                <a:off x="1121596" y="1545568"/>
                <a:ext cx="2645872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−1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3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𝑐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4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−5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𝑑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</m:t>
                    </m:r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6−3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</m:e>
                        </m:d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3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21596" y="1545568"/>
                <a:ext cx="2645872" cy="2123160"/>
              </a:xfrm>
              <a:prstGeom prst="rect">
                <a:avLst/>
              </a:prstGeom>
              <a:blipFill rotWithShape="1">
                <a:blip r:embed="rId2"/>
                <a:stretch>
                  <a:fillRect r="-2765" b="-2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5309414" y="1515976"/>
                <a:ext cx="3449413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1,2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−0,5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1,5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−2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𝑦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𝑔</m:t>
                    </m:r>
                    <m:r>
                      <a:rPr lang="cs-CZ" sz="28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</m:t>
                    </m:r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0,4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−0,5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𝑦</m:t>
                            </m:r>
                          </m:e>
                        </m:d>
                      </m:e>
                      <m:sup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h</m:t>
                    </m:r>
                    <m:r>
                      <a:rPr lang="cs-CZ" sz="28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)  </m:t>
                    </m:r>
                    <m:sSup>
                      <m:sSupPr>
                        <m:ctrlP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cs-CZ" sz="2800" i="1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2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𝑥𝑦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−0,3</m:t>
                            </m:r>
                            <m:r>
                              <a:rPr lang="cs-CZ" sz="2800" b="0" i="1" smtClean="0">
                                <a:solidFill>
                                  <a:schemeClr val="bg1">
                                    <a:lumMod val="95000"/>
                                    <a:lumOff val="5000"/>
                                  </a:schemeClr>
                                </a:solidFill>
                                <a:latin typeface="Cambria Math"/>
                              </a:rPr>
                              <m:t>𝑧</m:t>
                            </m:r>
                          </m:e>
                        </m:d>
                      </m:e>
                      <m:sup>
                        <m:r>
                          <a:rPr lang="cs-CZ" sz="28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Calibri" pitchFamily="34" charset="0"/>
                  </a:rPr>
                  <a:t> =</a:t>
                </a: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9414" y="1515976"/>
                <a:ext cx="3449413" cy="2123160"/>
              </a:xfrm>
              <a:prstGeom prst="rect">
                <a:avLst/>
              </a:prstGeom>
              <a:blipFill rotWithShape="1">
                <a:blip r:embed="rId3"/>
                <a:stretch>
                  <a:fillRect b="-28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155264" y="4221088"/>
                <a:ext cx="3090794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−4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6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5264" y="4221088"/>
                <a:ext cx="3090794" cy="2123160"/>
              </a:xfrm>
              <a:prstGeom prst="rect">
                <a:avLst/>
              </a:prstGeom>
              <a:blipFill rotWithShape="1">
                <a:blip r:embed="rId4"/>
                <a:stretch>
                  <a:fillRect b="-5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5057634" y="4221088"/>
                <a:ext cx="3883173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7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10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−0,2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3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7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−</m:t>
                              </m:r>
                              <m:f>
                                <m:fPr>
                                  <m:ctrlP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2</m:t>
                                  </m:r>
                                </m:num>
                                <m:den>
                                  <m:r>
                                    <a:rPr lang="cs-CZ" sz="2800" b="0" i="1" smtClean="0">
                                      <a:solidFill>
                                        <a:schemeClr val="bg1">
                                          <a:lumMod val="95000"/>
                                          <a:lumOff val="5000"/>
                                        </a:schemeClr>
                                      </a:solidFill>
                                      <a:latin typeface="Cambria Math"/>
                                    </a:rPr>
                                    <m:t>5</m:t>
                                  </m:r>
                                </m:den>
                              </m:f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𝑥</m:t>
                              </m:r>
                            </m:e>
                          </m:d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57634" y="4221088"/>
                <a:ext cx="3883173" cy="2123160"/>
              </a:xfrm>
              <a:prstGeom prst="rect">
                <a:avLst/>
              </a:prstGeom>
              <a:blipFill rotWithShape="1">
                <a:blip r:embed="rId5"/>
                <a:stretch>
                  <a:fillRect b="-57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050" name="Picture 2" descr="C:\Users\spravce\AppData\Local\Microsoft\Windows\Temporary Internet Files\Content.IE5\0BASIBLT\MC900440450[9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3032" y="164443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4302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37" grpId="0"/>
      <p:bldP spid="34" grpId="0"/>
      <p:bldP spid="15" grpId="0"/>
      <p:bldP spid="16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74182"/>
            <a:ext cx="9036496" cy="666718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68059" y="260648"/>
            <a:ext cx="8595323" cy="639011"/>
          </a:xfrm>
          <a:prstGeom prst="roundRect">
            <a:avLst>
              <a:gd name="adj" fmla="val 0"/>
            </a:avLst>
          </a:prstGeom>
          <a:gradFill>
            <a:gsLst>
              <a:gs pos="0">
                <a:srgbClr val="5E9EFF"/>
              </a:gs>
              <a:gs pos="39999">
                <a:srgbClr val="85C2FF"/>
              </a:gs>
              <a:gs pos="70000">
                <a:srgbClr val="C4D6EB"/>
              </a:gs>
              <a:gs pos="100000">
                <a:srgbClr val="FFEBFA"/>
              </a:gs>
            </a:gsLst>
            <a:lin ang="5400000" scaled="0"/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52959" y="334468"/>
            <a:ext cx="7519956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Řešení: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168059" y="980728"/>
            <a:ext cx="8772748" cy="2658408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47709" y="1068169"/>
            <a:ext cx="1155939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Př.1)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68059" y="3668729"/>
            <a:ext cx="8772749" cy="2928624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352959" y="3750720"/>
            <a:ext cx="1194705" cy="5977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Calibri" pitchFamily="34" charset="0"/>
                <a:cs typeface="Calibri" pitchFamily="34" charset="0"/>
              </a:rPr>
              <a:t>Př.2)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/>
            </a:r>
            <a:b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409911" y="1665880"/>
                <a:ext cx="4170484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 4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−4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9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−6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𝑦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 16</m:t>
                      </m:r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−40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+25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36−36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+9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9911" y="1665880"/>
                <a:ext cx="4170484" cy="212316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4518248" y="1627560"/>
                <a:ext cx="4698087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)1,44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−1,2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+0,25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𝑓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2,25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6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+4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0,16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−0,4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+0,25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h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)4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sSup>
                        <m:sSup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𝑦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−1,2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𝑥𝑦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𝑧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0,09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𝑧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18248" y="1627560"/>
                <a:ext cx="4698087" cy="212316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433448" y="4474193"/>
                <a:ext cx="3865229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den>
                      </m:f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16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+16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36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den>
                      </m:f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den>
                      </m:f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3448" y="4474193"/>
                <a:ext cx="3865229" cy="212316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4808620" y="4221088"/>
                <a:ext cx="4297662" cy="212316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49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100</m:t>
                          </m:r>
                        </m:den>
                      </m:f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25</m:t>
                          </m:r>
                        </m:den>
                      </m:f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+0,04</m:t>
                      </m:r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𝑑</m:t>
                      </m:r>
                      <m:r>
                        <a:rPr lang="cs-CZ" sz="28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)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9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7</m:t>
                          </m:r>
                        </m:den>
                      </m:f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35</m:t>
                          </m:r>
                        </m:den>
                      </m:f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𝑥</m:t>
                      </m:r>
                      <m:r>
                        <a:rPr lang="cs-CZ" sz="2800" i="1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f>
                            <m:fPr>
                              <m:ctrlPr>
                                <a:rPr lang="cs-CZ" sz="280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25</m:t>
                              </m:r>
                            </m:den>
                          </m:f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𝑥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b="0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mbria Math"/>
                </a:endParaRPr>
              </a:p>
              <a:p>
                <a:pPr marL="0" indent="0" algn="just">
                  <a:buNone/>
                </a:pP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  <a:latin typeface="Calibri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8620" y="4221088"/>
                <a:ext cx="4297662" cy="212316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BL96J1IA\MC900437791[9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2781" y="349996"/>
            <a:ext cx="1831975" cy="150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5602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Matematické hry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B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Moje škola – matematika 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427794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7419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0" y="476672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2" y="1228287"/>
            <a:ext cx="874979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EMANOVSKÝ, Petr; LEPÍK, Libor a kol. </a:t>
            </a:r>
            <a:r>
              <a:rPr lang="cs-CZ" sz="1100" i="1" dirty="0">
                <a:solidFill>
                  <a:schemeClr val="bg1"/>
                </a:solidFill>
              </a:rPr>
              <a:t>Matematika 8</a:t>
            </a:r>
            <a:r>
              <a:rPr lang="cs-CZ" sz="1100" dirty="0">
                <a:solidFill>
                  <a:schemeClr val="bg1"/>
                </a:solidFill>
              </a:rPr>
              <a:t>. Olomouc: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2000, ISBN 80-7230-062-8.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BĚLOUN, František; BRANT, Jiří a kol. </a:t>
            </a:r>
            <a:r>
              <a:rPr lang="cs-CZ" sz="1100" i="1" dirty="0">
                <a:solidFill>
                  <a:schemeClr val="bg1"/>
                </a:solidFill>
              </a:rPr>
              <a:t>Matematika pro 8. ročník</a:t>
            </a:r>
            <a:r>
              <a:rPr lang="cs-CZ" sz="1100" dirty="0">
                <a:solidFill>
                  <a:schemeClr val="bg1"/>
                </a:solidFill>
              </a:rPr>
              <a:t>. Praha: Kvarta, 1999, ISBN 80-85570-93-9.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Galerie klipart MS Office 2010</a:t>
            </a:r>
          </a:p>
          <a:p>
            <a:endParaRPr lang="cs-CZ" sz="11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79" y="620688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1924</TotalTime>
  <Words>1004</Words>
  <Application>Microsoft Office PowerPoint</Application>
  <PresentationFormat>Předvádění na obrazovce (4:3)</PresentationFormat>
  <Paragraphs>85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249</cp:revision>
  <dcterms:created xsi:type="dcterms:W3CDTF">2012-10-07T18:47:53Z</dcterms:created>
  <dcterms:modified xsi:type="dcterms:W3CDTF">2013-03-24T14:45:28Z</dcterms:modified>
</cp:coreProperties>
</file>