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1" r:id="rId2"/>
    <p:sldId id="269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2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5" Type="http://schemas.openxmlformats.org/officeDocument/2006/relationships/image" Target="../media/image6.wmf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Relationship Id="rId1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png"/><Relationship Id="rId18" Type="http://schemas.openxmlformats.org/officeDocument/2006/relationships/image" Target="../media/image7.wmf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png"/><Relationship Id="rId17" Type="http://schemas.openxmlformats.org/officeDocument/2006/relationships/image" Target="../media/image47.png"/><Relationship Id="rId2" Type="http://schemas.openxmlformats.org/officeDocument/2006/relationships/image" Target="../media/image32.png"/><Relationship Id="rId16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5" Type="http://schemas.openxmlformats.org/officeDocument/2006/relationships/image" Target="../media/image4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Relationship Id="rId14" Type="http://schemas.openxmlformats.org/officeDocument/2006/relationships/image" Target="../media/image4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5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5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Relationship Id="rId9" Type="http://schemas.openxmlformats.org/officeDocument/2006/relationships/image" Target="../media/image8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VY_32_INOVACE_04_01_M9_Hanak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7353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Lomené </a:t>
            </a:r>
            <a:r>
              <a:rPr lang="cs-CZ" sz="2800" dirty="0" smtClean="0"/>
              <a:t>výrazy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7983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OBSAH</a:t>
            </a:r>
            <a:r>
              <a:rPr lang="cs-CZ" sz="2800" dirty="0"/>
              <a:t>: Zavedení lomených </a:t>
            </a:r>
            <a:r>
              <a:rPr lang="cs-CZ" sz="2800" dirty="0" smtClean="0"/>
              <a:t>výrazů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9104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332654"/>
            <a:ext cx="8609307" cy="6196001"/>
          </a:xfrm>
          <a:prstGeom prst="roundRect">
            <a:avLst>
              <a:gd name="adj" fmla="val 777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131840" y="332654"/>
            <a:ext cx="216024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283173" y="1340768"/>
            <a:ext cx="8393283" cy="4873752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této hodině je definován pojem lomený výraz. Dále je zde několik řešených příkladů, které nám ukazují za jakých podmínek má lomený výraz smysl. Na závěr jsou příklady na samostatné </a:t>
            </a:r>
            <a:r>
              <a:rPr lang="cs-CZ" sz="1800" dirty="0"/>
              <a:t>procvičení. </a:t>
            </a:r>
          </a:p>
          <a:p>
            <a:pPr algn="just"/>
            <a:r>
              <a:rPr lang="cs-CZ" sz="1800" dirty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305892" y="170359"/>
            <a:ext cx="8620248" cy="131442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10325" y="3906820"/>
            <a:ext cx="8598054" cy="283454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10325" y="1723585"/>
            <a:ext cx="6150167" cy="199344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1172" y="170359"/>
            <a:ext cx="8427292" cy="523220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Lomený </a:t>
            </a:r>
            <a:r>
              <a:rPr lang="cs-CZ" sz="28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výraz </a:t>
            </a:r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je výraz zapsaný ve tvaru zlomku.</a:t>
            </a:r>
            <a:r>
              <a:rPr lang="cs-CZ" sz="26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4832" y="827571"/>
            <a:ext cx="8571308" cy="492443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U lomených výrazů </a:t>
            </a:r>
            <a:r>
              <a:rPr lang="cs-CZ" sz="26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užíváme stejné názvy jako u zlomků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56596" y="1960195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čitatel</a:t>
            </a:r>
            <a:endParaRPr lang="cs-CZ" sz="2400" dirty="0"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56596" y="2785626"/>
            <a:ext cx="1747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jmenovatel</a:t>
            </a:r>
            <a:endParaRPr lang="cs-CZ" sz="2400" dirty="0"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55678" y="2368624"/>
            <a:ext cx="21643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</a:t>
            </a:r>
            <a:r>
              <a:rPr lang="cs-CZ" sz="2400" dirty="0" smtClean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lomková čára</a:t>
            </a:r>
            <a:endParaRPr lang="cs-CZ" sz="2400" dirty="0"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82812" y="1824810"/>
            <a:ext cx="1972964" cy="1555622"/>
            <a:chOff x="582812" y="1824810"/>
            <a:chExt cx="1972964" cy="155562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TextovéPole 3"/>
                <p:cNvSpPr txBox="1"/>
                <p:nvPr/>
              </p:nvSpPr>
              <p:spPr>
                <a:xfrm>
                  <a:off x="669558" y="1932844"/>
                  <a:ext cx="1858586" cy="124880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4000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000" b="1" i="1" smtClean="0">
                                <a:latin typeface="Cambria Math"/>
                              </a:rPr>
                              <m:t>𝟑</m:t>
                            </m:r>
                            <m:r>
                              <a:rPr lang="cs-CZ" sz="4000" b="1" i="1" smtClean="0">
                                <a:latin typeface="Cambria Math"/>
                              </a:rPr>
                              <m:t>𝒙</m:t>
                            </m:r>
                            <m:r>
                              <a:rPr lang="cs-CZ" sz="4000" b="1" i="1" smtClean="0">
                                <a:latin typeface="Cambria Math"/>
                              </a:rPr>
                              <m:t>−</m:t>
                            </m:r>
                            <m:r>
                              <a:rPr lang="cs-CZ" sz="4000" b="1" i="1" smtClean="0">
                                <a:latin typeface="Cambria Math"/>
                              </a:rPr>
                              <m:t>𝟒</m:t>
                            </m:r>
                          </m:num>
                          <m:den>
                            <m:r>
                              <a:rPr lang="cs-CZ" sz="4000" b="1" i="1" smtClean="0">
                                <a:latin typeface="Cambria Math"/>
                              </a:rPr>
                              <m:t>𝟓</m:t>
                            </m:r>
                            <m:r>
                              <a:rPr lang="cs-CZ" sz="4000" b="1" i="1" smtClean="0">
                                <a:latin typeface="Cambria Math"/>
                              </a:rPr>
                              <m:t>−</m:t>
                            </m:r>
                            <m:r>
                              <a:rPr lang="cs-CZ" sz="4000" b="1" i="1" smtClean="0">
                                <a:latin typeface="Cambria Math"/>
                              </a:rPr>
                              <m:t>𝟐</m:t>
                            </m:r>
                            <m:r>
                              <a:rPr lang="cs-CZ" sz="4000" b="1" i="1" smtClean="0">
                                <a:latin typeface="Cambria Math"/>
                              </a:rPr>
                              <m:t>𝒙</m:t>
                            </m:r>
                          </m:den>
                        </m:f>
                      </m:oMath>
                    </m:oMathPara>
                  </a14:m>
                  <a:endParaRPr lang="cs-CZ" sz="4000" b="1" dirty="0"/>
                </a:p>
              </p:txBody>
            </p:sp>
          </mc:Choice>
          <mc:Fallback xmlns="">
            <p:sp>
              <p:nvSpPr>
                <p:cNvPr id="4" name="TextovéPole 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69558" y="1932844"/>
                  <a:ext cx="1858586" cy="1248803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9" name="Ovál 8"/>
            <p:cNvSpPr/>
            <p:nvPr/>
          </p:nvSpPr>
          <p:spPr>
            <a:xfrm>
              <a:off x="611560" y="1824810"/>
              <a:ext cx="1944216" cy="732436"/>
            </a:xfrm>
            <a:prstGeom prst="ellipse">
              <a:avLst/>
            </a:prstGeom>
            <a:noFill/>
            <a:ln w="50800"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582812" y="2652487"/>
              <a:ext cx="1944216" cy="727945"/>
            </a:xfrm>
            <a:prstGeom prst="ellipse">
              <a:avLst/>
            </a:prstGeom>
            <a:noFill/>
            <a:ln w="50800"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2" name="Přímá spojnice se šipkou 11"/>
          <p:cNvCxnSpPr/>
          <p:nvPr/>
        </p:nvCxnSpPr>
        <p:spPr>
          <a:xfrm flipH="1">
            <a:off x="2699792" y="2191028"/>
            <a:ext cx="1002662" cy="0"/>
          </a:xfrm>
          <a:prstGeom prst="straightConnector1">
            <a:avLst/>
          </a:prstGeom>
          <a:ln w="381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2699791" y="2613680"/>
            <a:ext cx="1002662" cy="0"/>
          </a:xfrm>
          <a:prstGeom prst="straightConnector1">
            <a:avLst/>
          </a:prstGeom>
          <a:ln w="381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2699791" y="3016459"/>
            <a:ext cx="1002662" cy="0"/>
          </a:xfrm>
          <a:prstGeom prst="straightConnector1">
            <a:avLst/>
          </a:prstGeom>
          <a:ln w="381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54832" y="4005064"/>
            <a:ext cx="8571308" cy="892552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Ve jmenovateli lomeného výrazu nikdy nesmí být nula,</a:t>
            </a:r>
            <a:br>
              <a:rPr lang="cs-CZ" sz="26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6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protože </a:t>
            </a:r>
            <a:r>
              <a:rPr lang="cs-CZ" sz="2600" dirty="0" smtClean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dělit nulou nelze </a:t>
            </a:r>
            <a:r>
              <a:rPr lang="cs-CZ" sz="26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!!!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698" y="5314186"/>
            <a:ext cx="8571308" cy="1292662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 lomených výrazech musíme vždy z definičního oboru proměnné vyjmout ta čísla, pro která v jeho jmenovateli nabývá hodnotu nula.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1" name="Picture 2" descr="C:\Users\spravce\AppData\Local\Microsoft\Windows\Temporary Internet Files\Content.IE5\HGW68T4R\MC900440428[8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05908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990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8" grpId="0"/>
      <p:bldP spid="16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444754" y="594266"/>
            <a:ext cx="5495398" cy="110555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44754" y="5373216"/>
            <a:ext cx="8410486" cy="93610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44754" y="2562983"/>
            <a:ext cx="8410486" cy="259421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7978" y="71046"/>
            <a:ext cx="52501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</a:t>
            </a:r>
            <a:r>
              <a:rPr lang="cs-CZ" sz="2800" b="1" u="sng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U</a:t>
            </a:r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rčete, kdy má výraz smysl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27584" y="622370"/>
                <a:ext cx="1512168" cy="892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effectLst>
                      <a:glow rad="101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𝟒𝐱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622370"/>
                <a:ext cx="1512168" cy="892552"/>
              </a:xfrm>
              <a:prstGeom prst="rect">
                <a:avLst/>
              </a:prstGeom>
              <a:blipFill rotWithShape="1">
                <a:blip r:embed="rId2"/>
                <a:stretch>
                  <a:fillRect b="-27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539552" y="1985598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572434"/>
            <a:ext cx="7903740" cy="492443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Jmenovatel se nesmí rovnat nule, takže musí platit: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339752" y="3388690"/>
                <a:ext cx="198842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𝟑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𝒙</m:t>
                    </m:r>
                  </m:oMath>
                </a14:m>
                <a:r>
                  <a:rPr lang="cs-CZ" sz="2800" b="1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–12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800" b="1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endParaRPr lang="cs-CZ" sz="2800" b="1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3388690"/>
                <a:ext cx="1988429" cy="523220"/>
              </a:xfrm>
              <a:prstGeom prst="rect">
                <a:avLst/>
              </a:prstGeom>
              <a:blipFill rotWithShape="1">
                <a:blip r:embed="rId3"/>
                <a:stretch>
                  <a:fillRect t="-25581" b="-453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4894560" y="3399180"/>
                <a:ext cx="1135247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</m:t>
                      </m:r>
                      <m:r>
                        <a:rPr lang="cs-CZ" sz="2800" b="1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1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𝟏𝟐</m:t>
                      </m:r>
                    </m:oMath>
                  </m:oMathPara>
                </a14:m>
                <a:endParaRPr lang="cs-CZ" sz="2800" b="1" i="1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4560" y="3399180"/>
                <a:ext cx="1135247" cy="523220"/>
              </a:xfrm>
              <a:prstGeom prst="rect">
                <a:avLst/>
              </a:prstGeom>
              <a:blipFill rotWithShape="1">
                <a:blip r:embed="rId4"/>
                <a:stretch>
                  <a:fillRect b="-47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705781" y="3911910"/>
                <a:ext cx="19442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𝟑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𝒙</m:t>
                    </m:r>
                  </m:oMath>
                </a14:m>
                <a:r>
                  <a:rPr lang="cs-CZ" sz="2800" b="1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800" b="1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𝟏𝟐</m:t>
                    </m:r>
                  </m:oMath>
                </a14:m>
                <a:endParaRPr lang="cs-CZ" sz="2800" b="1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5781" y="3911910"/>
                <a:ext cx="1944216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894560" y="3911910"/>
                <a:ext cx="651140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2800" b="1" i="1" smtClean="0">
                        <a:effectLst>
                          <a:glow rad="1397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</m:t>
                    </m:r>
                    <m:r>
                      <a:rPr lang="cs-CZ" sz="2800" b="1" i="1" smtClean="0">
                        <a:effectLst>
                          <a:glow rad="1397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:</m:t>
                    </m:r>
                  </m:oMath>
                </a14:m>
                <a:r>
                  <a:rPr lang="cs-CZ" sz="2800" b="1" dirty="0" smtClean="0">
                    <a:effectLst>
                      <a:glow rad="1397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3</a:t>
                </a:r>
                <a:endParaRPr lang="cs-CZ" sz="2800" b="1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4560" y="3911910"/>
                <a:ext cx="651140" cy="523220"/>
              </a:xfrm>
              <a:prstGeom prst="rect">
                <a:avLst/>
              </a:prstGeom>
              <a:blipFill rotWithShape="1">
                <a:blip r:embed="rId6"/>
                <a:stretch>
                  <a:fillRect t="-25581" r="-29907" b="-453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950096" y="4435130"/>
                <a:ext cx="15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𝒙</m:t>
                    </m:r>
                  </m:oMath>
                </a14:m>
                <a:r>
                  <a:rPr lang="cs-CZ" sz="2800" b="1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800" b="1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𝟒</m:t>
                    </m:r>
                  </m:oMath>
                </a14:m>
                <a:endParaRPr lang="cs-CZ" sz="2800" b="1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0096" y="4435130"/>
                <a:ext cx="1541326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98127" y="5517232"/>
                <a:ext cx="5242025" cy="492443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600" dirty="0" smtClean="0">
                    <a:effectLst>
                      <a:glow rad="1397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Lomený výraz má smysl pro x</a:t>
                </a:r>
                <a14:m>
                  <m:oMath xmlns:m="http://schemas.openxmlformats.org/officeDocument/2006/math">
                    <m:r>
                      <a:rPr lang="cs-CZ" sz="2600" b="0" i="0" smtClean="0">
                        <a:effectLst>
                          <a:glow rad="1397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600" i="1" smtClean="0">
                        <a:effectLst>
                          <a:glow rad="1397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600" b="0" i="1" smtClean="0">
                        <a:effectLst>
                          <a:glow rad="1397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4.</m:t>
                    </m:r>
                  </m:oMath>
                </a14:m>
                <a:endParaRPr lang="cs-CZ" sz="2600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8127" y="5517232"/>
                <a:ext cx="5242025" cy="492443"/>
              </a:xfrm>
              <a:prstGeom prst="rect">
                <a:avLst/>
              </a:prstGeom>
              <a:blipFill rotWithShape="1">
                <a:blip r:embed="rId8"/>
                <a:stretch>
                  <a:fillRect l="-773" b="-10236"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D1R1SU0N\MC900440446[5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964" y="112768"/>
            <a:ext cx="2016224" cy="2145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8022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337977" y="594266"/>
            <a:ext cx="8410487" cy="110555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37978" y="5661248"/>
            <a:ext cx="8410486" cy="87610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37978" y="2154454"/>
            <a:ext cx="8410486" cy="314675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37978" y="71046"/>
            <a:ext cx="52501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u="sng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U</a:t>
            </a:r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rčete, kdy má výraz smysl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9552" y="617032"/>
                <a:ext cx="2850305" cy="9618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effectLst>
                      <a:glow rad="101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𝐱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𝒛</m:t>
                        </m:r>
                        <m:d>
                          <m:dPr>
                            <m:ctrlPr>
                              <a:rPr lang="cs-CZ" sz="36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6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𝟓</m:t>
                            </m:r>
                            <m:r>
                              <a:rPr lang="cs-CZ" sz="36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𝒙</m:t>
                            </m:r>
                            <m:r>
                              <a:rPr lang="cs-CZ" sz="36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+</m:t>
                            </m:r>
                            <m:r>
                              <a:rPr lang="cs-CZ" sz="36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𝒚</m:t>
                            </m:r>
                          </m:e>
                        </m:d>
                      </m:den>
                    </m:f>
                  </m:oMath>
                </a14:m>
                <a:endParaRPr lang="cs-CZ" sz="36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617032"/>
                <a:ext cx="2850305" cy="961802"/>
              </a:xfrm>
              <a:prstGeom prst="rect">
                <a:avLst/>
              </a:prstGeom>
              <a:blipFill rotWithShape="1">
                <a:blip r:embed="rId2"/>
                <a:stretch>
                  <a:fillRect b="-25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539552" y="1626670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149890"/>
            <a:ext cx="7903740" cy="892552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Jmenovatel je ve tvaru součinu dvou činitelů, proto musí být oba činitelé různé od nuly !!!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032279" y="4179900"/>
                <a:ext cx="185698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ea typeface="Cambria Math" pitchFamily="18" charset="0"/>
                  </a:rPr>
                  <a:t>5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𝒙</m:t>
                    </m:r>
                  </m:oMath>
                </a14:m>
                <a:r>
                  <a:rPr lang="cs-CZ" sz="2800" b="1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+</a:t>
                </a:r>
                <a:r>
                  <a:rPr lang="cs-CZ" sz="2800" b="1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y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800" b="1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endParaRPr lang="cs-CZ" sz="2800" b="1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2279" y="4179900"/>
                <a:ext cx="1856983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0855" t="-25581" b="-465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7497446" y="4168800"/>
                <a:ext cx="994183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2800" b="1" i="1" smtClean="0">
                        <a:effectLst>
                          <a:glow rad="1397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</m:t>
                    </m:r>
                    <m:r>
                      <a:rPr lang="cs-CZ" sz="2800" b="1" i="1" smtClean="0">
                        <a:effectLst>
                          <a:glow rad="1397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</m:t>
                    </m:r>
                  </m:oMath>
                </a14:m>
                <a:r>
                  <a:rPr lang="cs-CZ" sz="2800" b="1" i="1" dirty="0" smtClean="0">
                    <a:effectLst>
                      <a:glow rad="1397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5x</a:t>
                </a:r>
                <a:endParaRPr lang="cs-CZ" sz="2800" b="1" i="1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97446" y="4168800"/>
                <a:ext cx="994183" cy="523220"/>
              </a:xfrm>
              <a:prstGeom prst="rect">
                <a:avLst/>
              </a:prstGeom>
              <a:blipFill rotWithShape="1">
                <a:blip r:embed="rId4"/>
                <a:stretch>
                  <a:fillRect t="-25581" r="-20245" b="-453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538422" y="4692630"/>
                <a:ext cx="19442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effectLst>
                            <a:glow rad="1397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𝒚</m:t>
                      </m:r>
                      <m:r>
                        <a:rPr lang="cs-CZ" sz="2800" b="1" i="0" smtClean="0">
                          <a:effectLst>
                            <a:glow rad="1397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≠−</m:t>
                      </m:r>
                      <m:r>
                        <a:rPr lang="cs-CZ" sz="2800" b="1" i="0" smtClean="0">
                          <a:effectLst>
                            <a:glow rad="1397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𝟓𝐱</m:t>
                      </m:r>
                    </m:oMath>
                  </m:oMathPara>
                </a14:m>
                <a:endParaRPr lang="cs-CZ" sz="2800" b="1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8422" y="4692630"/>
                <a:ext cx="1944216" cy="523220"/>
              </a:xfrm>
              <a:prstGeom prst="rect">
                <a:avLst/>
              </a:prstGeom>
              <a:blipFill rotWithShape="1">
                <a:blip r:embed="rId5"/>
                <a:stretch>
                  <a:fillRect b="-34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047163" y="3042442"/>
                <a:ext cx="256980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effectLst>
                            <a:glow rad="1397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𝒛</m:t>
                      </m:r>
                      <m:d>
                        <m:dPr>
                          <m:ctrlPr>
                            <a:rPr lang="cs-CZ" sz="2800" b="1" i="1" smtClean="0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  <m:r>
                            <a:rPr lang="cs-CZ" sz="2800" b="1" i="1" smtClean="0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𝒙</m:t>
                          </m:r>
                          <m:r>
                            <a:rPr lang="cs-CZ" sz="2800" b="1" i="1" smtClean="0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+</m:t>
                          </m:r>
                          <m:r>
                            <a:rPr lang="cs-CZ" sz="2800" b="1" i="1" smtClean="0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𝒚</m:t>
                          </m:r>
                        </m:e>
                      </m:d>
                      <m:r>
                        <a:rPr lang="cs-CZ" sz="2800" b="1" i="0" smtClean="0">
                          <a:effectLst>
                            <a:glow rad="1397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800" b="1" i="0" smtClean="0">
                          <a:effectLst>
                            <a:glow rad="1397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7163" y="3042442"/>
                <a:ext cx="2569806" cy="523220"/>
              </a:xfrm>
              <a:prstGeom prst="rect">
                <a:avLst/>
              </a:prstGeom>
              <a:blipFill rotWithShape="1">
                <a:blip r:embed="rId6"/>
                <a:stretch>
                  <a:fillRect b="-46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941309" y="4169410"/>
                <a:ext cx="110838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𝒛</m:t>
                    </m:r>
                  </m:oMath>
                </a14:m>
                <a:r>
                  <a:rPr lang="cs-CZ" sz="2800" b="1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800" b="1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endParaRPr lang="cs-CZ" sz="2800" b="1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1309" y="4169410"/>
                <a:ext cx="1108380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94307" y="5877272"/>
                <a:ext cx="7489871" cy="492443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600" dirty="0" smtClean="0">
                    <a:effectLst>
                      <a:glow rad="1397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Lomený výraz má smysl pro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effectLst>
                          <a:glow rad="1397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𝒛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,  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 −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𝟓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sz="2600" b="1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307" y="5877272"/>
                <a:ext cx="7489871" cy="492443"/>
              </a:xfrm>
              <a:prstGeom prst="rect">
                <a:avLst/>
              </a:prstGeom>
              <a:blipFill rotWithShape="1">
                <a:blip r:embed="rId8"/>
                <a:stretch>
                  <a:fillRect l="-471" b="-10236"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se šipkou 15"/>
          <p:cNvCxnSpPr>
            <a:endCxn id="13" idx="0"/>
          </p:cNvCxnSpPr>
          <p:nvPr/>
        </p:nvCxnSpPr>
        <p:spPr>
          <a:xfrm flipH="1">
            <a:off x="2495499" y="3565662"/>
            <a:ext cx="708350" cy="603748"/>
          </a:xfrm>
          <a:prstGeom prst="straightConnector1">
            <a:avLst/>
          </a:prstGeom>
          <a:ln w="508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211960" y="3565662"/>
            <a:ext cx="1080120" cy="624728"/>
          </a:xfrm>
          <a:prstGeom prst="straightConnector1">
            <a:avLst/>
          </a:prstGeom>
          <a:ln w="508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spravce\AppData\Local\Microsoft\Windows\Temporary Internet Files\Content.IE5\BL96J1IA\MC900438000[6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969" y="185064"/>
            <a:ext cx="2045357" cy="1393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792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" grpId="0"/>
      <p:bldP spid="3" grpId="0"/>
      <p:bldP spid="4" grpId="0"/>
      <p:bldP spid="5" grpId="0"/>
      <p:bldP spid="6" grpId="0"/>
      <p:bldP spid="7" grpId="0"/>
      <p:bldP spid="8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337978" y="594266"/>
            <a:ext cx="8586284" cy="110555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70765" y="5973766"/>
            <a:ext cx="8553496" cy="77061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70765" y="2279845"/>
            <a:ext cx="8553496" cy="345976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7978" y="71046"/>
            <a:ext cx="52501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3) </a:t>
            </a:r>
            <a:r>
              <a:rPr lang="cs-CZ" sz="2800" b="1" u="sng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U</a:t>
            </a:r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rčete, kdy má výraz smysl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39553" y="617032"/>
                <a:ext cx="1728192" cy="9814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effectLst>
                      <a:glow rad="101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num>
                      <m:den>
                        <m:sSup>
                          <m:sSupPr>
                            <m:ctrlPr>
                              <a:rPr lang="cs-CZ" sz="40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40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40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𝒂</m:t>
                        </m:r>
                        <m:sSup>
                          <m:sSupPr>
                            <m:ctrlPr>
                              <a:rPr lang="cs-CZ" sz="40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40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endParaRPr lang="cs-CZ" sz="40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3" y="617032"/>
                <a:ext cx="1728192" cy="981487"/>
              </a:xfrm>
              <a:prstGeom prst="rect">
                <a:avLst/>
              </a:prstGeom>
              <a:blipFill rotWithShape="1">
                <a:blip r:embed="rId2"/>
                <a:stretch>
                  <a:fillRect b="-24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539553" y="1772023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5490" y="2279845"/>
            <a:ext cx="7903740" cy="492443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Jmenovatel musíme rozložit na součin činitelů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8003418" y="4657157"/>
                <a:ext cx="821059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2800" b="1" i="1" smtClean="0">
                        <a:effectLst>
                          <a:glow rad="1397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</m:t>
                    </m:r>
                    <m:r>
                      <a:rPr lang="cs-CZ" sz="2800" b="1" i="1" smtClean="0">
                        <a:effectLst>
                          <a:glow rad="1397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</m:t>
                    </m:r>
                  </m:oMath>
                </a14:m>
                <a:r>
                  <a:rPr lang="cs-CZ" sz="2800" b="1" i="1" dirty="0" smtClean="0">
                    <a:effectLst>
                      <a:glow rad="1397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b</a:t>
                </a:r>
                <a:endParaRPr lang="cs-CZ" sz="2800" b="1" i="1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03418" y="4657157"/>
                <a:ext cx="821059" cy="523220"/>
              </a:xfrm>
              <a:prstGeom prst="rect">
                <a:avLst/>
              </a:prstGeom>
              <a:blipFill rotWithShape="1">
                <a:blip r:embed="rId3"/>
                <a:stretch>
                  <a:fillRect t="-25581" r="-22963" b="-453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82072" y="2787775"/>
                <a:ext cx="1912767" cy="5959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b="1" i="1" smtClean="0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3200" b="1" i="1" smtClean="0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𝒂</m:t>
                          </m:r>
                        </m:e>
                        <m:sup>
                          <m:r>
                            <a:rPr lang="cs-CZ" sz="3200" b="1" i="1" smtClean="0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sup>
                      </m:sSup>
                      <m:r>
                        <a:rPr lang="cs-CZ" sz="3200" b="1" i="1" smtClean="0">
                          <a:effectLst>
                            <a:glow rad="1397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r>
                        <a:rPr lang="cs-CZ" sz="3200" b="1" i="1" smtClean="0">
                          <a:effectLst>
                            <a:glow rad="1397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𝒂</m:t>
                      </m:r>
                      <m:sSup>
                        <m:sSupPr>
                          <m:ctrlPr>
                            <a:rPr lang="cs-CZ" sz="3200" b="1" i="1" smtClean="0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3200" b="1" i="1" smtClean="0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𝒃</m:t>
                          </m:r>
                        </m:e>
                        <m:sup>
                          <m:r>
                            <a:rPr lang="cs-CZ" sz="3200" b="1" i="1" smtClean="0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3200" b="1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072" y="2787775"/>
                <a:ext cx="1912767" cy="5959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205290" y="4672084"/>
                <a:ext cx="114525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dirty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𝒂</m:t>
                    </m:r>
                  </m:oMath>
                </a14:m>
                <a:r>
                  <a:rPr lang="cs-CZ" sz="2800" b="1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800" b="1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endParaRPr lang="cs-CZ" sz="2800" b="1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5290" y="4672084"/>
                <a:ext cx="1145250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70765" y="6112850"/>
                <a:ext cx="7931875" cy="492443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600" dirty="0" smtClean="0">
                    <a:effectLst>
                      <a:glow rad="1397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Lomený výraz má smysl pro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effectLst>
                          <a:glow rad="1397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600" b="1" i="1" smtClean="0">
                        <a:effectLst>
                          <a:glow rad="1397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𝒂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,  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𝒂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𝒃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𝒂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𝒃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sz="2600" b="1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65" y="6112850"/>
                <a:ext cx="7931875" cy="492443"/>
              </a:xfrm>
              <a:prstGeom prst="rect">
                <a:avLst/>
              </a:prstGeom>
              <a:blipFill rotWithShape="1">
                <a:blip r:embed="rId6"/>
                <a:stretch>
                  <a:fillRect l="-445" b="-10236"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se šipkou 12"/>
          <p:cNvCxnSpPr/>
          <p:nvPr/>
        </p:nvCxnSpPr>
        <p:spPr>
          <a:xfrm flipH="1">
            <a:off x="2155510" y="4116907"/>
            <a:ext cx="1261872" cy="525493"/>
          </a:xfrm>
          <a:prstGeom prst="straightConnector1">
            <a:avLst/>
          </a:prstGeom>
          <a:ln w="508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683901" y="4156950"/>
            <a:ext cx="1224136" cy="528461"/>
          </a:xfrm>
          <a:prstGeom prst="straightConnector1">
            <a:avLst/>
          </a:prstGeom>
          <a:ln w="508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2253681" y="2761645"/>
                <a:ext cx="2701637" cy="64819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1" i="1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3200" b="1" i="1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𝒂</m:t>
                    </m:r>
                    <m:d>
                      <m:dPr>
                        <m:ctrlPr>
                          <a:rPr lang="cs-CZ" sz="32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3200" b="1" i="1">
                                <a:effectLst>
                                  <a:glow rad="139700">
                                    <a:schemeClr val="accent6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  <a:ea typeface="Cambria Math" pitchFamily="18" charset="0"/>
                              </a:rPr>
                            </m:ctrlPr>
                          </m:sSupPr>
                          <m:e>
                            <m:r>
                              <a:rPr lang="cs-CZ" sz="3200" b="1" i="1">
                                <a:effectLst>
                                  <a:glow rad="139700">
                                    <a:schemeClr val="accent6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  <a:ea typeface="Cambria Math" pitchFamily="18" charset="0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200" b="1" i="1">
                                <a:effectLst>
                                  <a:glow rad="139700">
                                    <a:schemeClr val="accent6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  <a:ea typeface="Cambria Math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sSup>
                          <m:sSupPr>
                            <m:ctrlPr>
                              <a:rPr lang="cs-CZ" sz="3200" b="1" i="1">
                                <a:effectLst>
                                  <a:glow rad="139700">
                                    <a:schemeClr val="accent6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  <a:ea typeface="Cambria Math" pitchFamily="18" charset="0"/>
                              </a:rPr>
                            </m:ctrlPr>
                          </m:sSupPr>
                          <m:e>
                            <m:r>
                              <a:rPr lang="cs-CZ" sz="3200" b="1" i="1">
                                <a:effectLst>
                                  <a:glow rad="139700">
                                    <a:schemeClr val="accent6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  <a:ea typeface="Cambria Math" pitchFamily="18" charset="0"/>
                              </a:rPr>
                              <m:t>𝒃</m:t>
                            </m:r>
                          </m:e>
                          <m:sup>
                            <m:r>
                              <a:rPr lang="cs-CZ" sz="3200" b="1" i="1">
                                <a:effectLst>
                                  <a:glow rad="139700">
                                    <a:schemeClr val="accent6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  <a:ea typeface="Cambria Math" pitchFamily="18" charset="0"/>
                              </a:rPr>
                              <m:t>𝟐</m:t>
                            </m:r>
                          </m:sup>
                        </m:sSup>
                      </m:e>
                    </m:d>
                  </m:oMath>
                </a14:m>
                <a:r>
                  <a:rPr lang="cs-CZ" sz="3200" b="1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cs-CZ" sz="3200" dirty="0"/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3681" y="2761645"/>
                <a:ext cx="2701637" cy="648191"/>
              </a:xfrm>
              <a:prstGeom prst="rect">
                <a:avLst/>
              </a:prstGeom>
              <a:blipFill rotWithShape="1">
                <a:blip r:embed="rId7"/>
                <a:stretch>
                  <a:fillRect b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4762996" y="2735516"/>
                <a:ext cx="36128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32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𝒂</m:t>
                    </m:r>
                    <m:d>
                      <m:dPr>
                        <m:ctrlPr>
                          <a:rPr lang="cs-CZ" sz="32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32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𝒂</m:t>
                        </m:r>
                        <m:r>
                          <a:rPr lang="cs-CZ" sz="32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32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𝒃</m:t>
                        </m:r>
                      </m:e>
                    </m:d>
                    <m:d>
                      <m:dPr>
                        <m:ctrlPr>
                          <a:rPr lang="cs-CZ" sz="32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32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𝒂</m:t>
                        </m:r>
                        <m:r>
                          <a:rPr lang="cs-CZ" sz="32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r>
                          <a:rPr lang="cs-CZ" sz="32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𝒃</m:t>
                        </m:r>
                      </m:e>
                    </m:d>
                  </m:oMath>
                </a14:m>
                <a:r>
                  <a:rPr lang="cs-CZ" sz="3200" b="1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cs-CZ" sz="3200" dirty="0"/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2996" y="2735516"/>
                <a:ext cx="3612849" cy="584775"/>
              </a:xfrm>
              <a:prstGeom prst="rect">
                <a:avLst/>
              </a:prstGeom>
              <a:blipFill rotWithShape="1">
                <a:blip r:embed="rId8"/>
                <a:stretch>
                  <a:fillRect b="-20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3379644" y="3575638"/>
                <a:ext cx="3972113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𝒂</m:t>
                    </m:r>
                    <m:d>
                      <m:dPr>
                        <m:ctrlPr>
                          <a:rPr lang="cs-CZ" sz="32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32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𝒂</m:t>
                        </m:r>
                        <m:r>
                          <a:rPr lang="cs-CZ" sz="32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32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𝒃</m:t>
                        </m:r>
                      </m:e>
                    </m:d>
                    <m:d>
                      <m:dPr>
                        <m:ctrlPr>
                          <a:rPr lang="cs-CZ" sz="32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32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𝒂</m:t>
                        </m:r>
                        <m:r>
                          <a:rPr lang="cs-CZ" sz="32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r>
                          <a:rPr lang="cs-CZ" sz="32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𝒃</m:t>
                        </m:r>
                      </m:e>
                    </m:d>
                    <m:r>
                      <a:rPr lang="cs-CZ" sz="32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32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3200" b="1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cs-CZ" sz="3200" dirty="0"/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9644" y="3575638"/>
                <a:ext cx="3972113" cy="584775"/>
              </a:xfrm>
              <a:prstGeom prst="rect">
                <a:avLst/>
              </a:prstGeom>
              <a:blipFill rotWithShape="1">
                <a:blip r:embed="rId9"/>
                <a:stretch>
                  <a:fillRect b="-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482072" y="3667970"/>
            <a:ext cx="2830139" cy="492443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Takže musí platit: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3204932" y="4675030"/>
                <a:ext cx="1811714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𝒂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𝒃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2800" b="1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cs-CZ" sz="2800" dirty="0"/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4932" y="4675030"/>
                <a:ext cx="1811714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6299921" y="4642400"/>
                <a:ext cx="1811714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𝒂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+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𝒃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2800" b="1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cs-CZ" sz="2800" dirty="0"/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9921" y="4642400"/>
                <a:ext cx="1811714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se šipkou 23"/>
          <p:cNvCxnSpPr/>
          <p:nvPr/>
        </p:nvCxnSpPr>
        <p:spPr>
          <a:xfrm flipH="1">
            <a:off x="4099725" y="4156950"/>
            <a:ext cx="290800" cy="528461"/>
          </a:xfrm>
          <a:prstGeom prst="straightConnector1">
            <a:avLst/>
          </a:prstGeom>
          <a:ln w="508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4989846" y="4672084"/>
                <a:ext cx="821059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2800" b="1" i="1" smtClean="0">
                        <a:effectLst>
                          <a:glow rad="1397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</m:t>
                    </m:r>
                    <m:r>
                      <a:rPr lang="cs-CZ" sz="2800" b="1" i="1" smtClean="0">
                        <a:effectLst>
                          <a:glow rad="1397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+</m:t>
                    </m:r>
                  </m:oMath>
                </a14:m>
                <a:r>
                  <a:rPr lang="cs-CZ" sz="2800" b="1" i="1" dirty="0" smtClean="0">
                    <a:effectLst>
                      <a:glow rad="1397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b</a:t>
                </a:r>
                <a:endParaRPr lang="cs-CZ" sz="2800" b="1" i="1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9846" y="4672084"/>
                <a:ext cx="821059" cy="523220"/>
              </a:xfrm>
              <a:prstGeom prst="rect">
                <a:avLst/>
              </a:prstGeom>
              <a:blipFill rotWithShape="1">
                <a:blip r:embed="rId12"/>
                <a:stretch>
                  <a:fillRect t="-25581" r="-23881" b="-453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Obdélník 28"/>
              <p:cNvSpPr/>
              <p:nvPr/>
            </p:nvSpPr>
            <p:spPr>
              <a:xfrm>
                <a:off x="3805685" y="5083323"/>
                <a:ext cx="1169679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𝒂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𝒃</m:t>
                    </m:r>
                  </m:oMath>
                </a14:m>
                <a:r>
                  <a:rPr lang="cs-CZ" sz="2800" b="1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cs-CZ" sz="2800" dirty="0"/>
              </a:p>
            </p:txBody>
          </p:sp>
        </mc:Choice>
        <mc:Fallback xmlns="">
          <p:sp>
            <p:nvSpPr>
              <p:cNvPr id="29" name="Obdélník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5685" y="5083323"/>
                <a:ext cx="1169679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Obdélník 29"/>
              <p:cNvSpPr/>
              <p:nvPr/>
            </p:nvSpPr>
            <p:spPr>
              <a:xfrm>
                <a:off x="6891527" y="5149476"/>
                <a:ext cx="1437381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𝒂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𝒃</m:t>
                    </m:r>
                  </m:oMath>
                </a14:m>
                <a:r>
                  <a:rPr lang="cs-CZ" sz="2800" b="1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cs-CZ" sz="2800" dirty="0"/>
              </a:p>
            </p:txBody>
          </p:sp>
        </mc:Choice>
        <mc:Fallback xmlns="">
          <p:sp>
            <p:nvSpPr>
              <p:cNvPr id="30" name="Obdélník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1527" y="5149476"/>
                <a:ext cx="1437381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0BASIBLT\MC900432485[2].wmf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229" y="226642"/>
            <a:ext cx="2597411" cy="1548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2713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3" grpId="0"/>
      <p:bldP spid="4" grpId="0"/>
      <p:bldP spid="5" grpId="0"/>
      <p:bldP spid="6" grpId="0"/>
      <p:bldP spid="8" grpId="0"/>
      <p:bldP spid="10" grpId="0"/>
      <p:bldP spid="11" grpId="0"/>
      <p:bldP spid="12" grpId="0"/>
      <p:bldP spid="15" grpId="0"/>
      <p:bldP spid="16" grpId="0"/>
      <p:bldP spid="17" grpId="0"/>
      <p:bldP spid="18" grpId="0"/>
      <p:bldP spid="19" grpId="0"/>
      <p:bldP spid="20" grpId="0"/>
      <p:bldP spid="27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bdélník 25"/>
          <p:cNvSpPr/>
          <p:nvPr/>
        </p:nvSpPr>
        <p:spPr>
          <a:xfrm>
            <a:off x="105191" y="594266"/>
            <a:ext cx="8942058" cy="110555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05191" y="6064902"/>
            <a:ext cx="8942058" cy="72134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87087" y="2223045"/>
            <a:ext cx="8978267" cy="376021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37978" y="71046"/>
            <a:ext cx="52501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4) </a:t>
            </a:r>
            <a:r>
              <a:rPr lang="cs-CZ" sz="2800" b="1" u="sng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U</a:t>
            </a:r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rčete, kdy má výraz smysl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45408" y="594266"/>
                <a:ext cx="3817807" cy="11055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effectLst>
                      <a:glow rad="101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  <m:r>
                          <a:rPr lang="cs-CZ" sz="40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𝒔</m:t>
                        </m:r>
                        <m:r>
                          <a:rPr lang="cs-CZ" sz="40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sz="40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  <m:sSup>
                          <m:sSupPr>
                            <m:ctrlPr>
                              <a:rPr lang="cs-CZ" sz="40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𝒔</m:t>
                            </m:r>
                          </m:e>
                          <m:sup>
                            <m:r>
                              <a:rPr lang="cs-CZ" sz="40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40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𝟏𝟔</m:t>
                        </m:r>
                        <m:sSup>
                          <m:sSupPr>
                            <m:ctrlPr>
                              <a:rPr lang="cs-CZ" sz="40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𝒔</m:t>
                            </m:r>
                          </m:e>
                          <m:sup>
                            <m:r>
                              <a:rPr lang="cs-CZ" sz="40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sz="40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𝟒𝟖</m:t>
                        </m:r>
                        <m:r>
                          <a:rPr lang="cs-CZ" sz="40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𝒔</m:t>
                        </m:r>
                        <m:r>
                          <a:rPr lang="cs-CZ" sz="40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𝟑𝟔</m:t>
                        </m:r>
                      </m:den>
                    </m:f>
                  </m:oMath>
                </a14:m>
                <a:endParaRPr lang="cs-CZ" sz="40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408" y="594266"/>
                <a:ext cx="3817807" cy="110555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44139" y="1699825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7088" y="2223045"/>
            <a:ext cx="7903740" cy="492443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Jmenovatel musíme rozložit na součin činitelů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23297" y="6064902"/>
                <a:ext cx="7931875" cy="693588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600" dirty="0" smtClean="0">
                    <a:effectLst>
                      <a:glow rad="1397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Lomený výraz má smysl pro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effectLst>
                          <a:glow rad="1397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𝒔</m:t>
                    </m:r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f>
                      <m:fPr>
                        <m:ctrlPr>
                          <a:rPr lang="cs-CZ" sz="26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6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𝟑</m:t>
                        </m:r>
                      </m:num>
                      <m:den>
                        <m:r>
                          <a:rPr lang="cs-CZ" sz="26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𝟐</m:t>
                        </m:r>
                      </m:den>
                    </m:f>
                    <m:r>
                      <a:rPr lang="cs-CZ" sz="26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sz="2600" b="1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297" y="6064902"/>
                <a:ext cx="7931875" cy="693588"/>
              </a:xfrm>
              <a:prstGeom prst="rect">
                <a:avLst/>
              </a:prstGeom>
              <a:blipFill rotWithShape="1">
                <a:blip r:embed="rId3"/>
                <a:stretch>
                  <a:fillRect l="-594"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se šipkou 10"/>
          <p:cNvCxnSpPr/>
          <p:nvPr/>
        </p:nvCxnSpPr>
        <p:spPr>
          <a:xfrm>
            <a:off x="5339028" y="3893197"/>
            <a:ext cx="1248544" cy="353890"/>
          </a:xfrm>
          <a:prstGeom prst="straightConnector1">
            <a:avLst/>
          </a:prstGeom>
          <a:ln w="508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3297" y="3385392"/>
            <a:ext cx="2830139" cy="492443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Takže musí platit: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1905810" y="4247087"/>
                <a:ext cx="2058577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𝟐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𝒔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 −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𝟑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2800" b="1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cs-CZ" sz="2800" dirty="0"/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5810" y="4247087"/>
                <a:ext cx="2058577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se šipkou 17"/>
          <p:cNvCxnSpPr/>
          <p:nvPr/>
        </p:nvCxnSpPr>
        <p:spPr>
          <a:xfrm flipH="1">
            <a:off x="3156365" y="3808846"/>
            <a:ext cx="734982" cy="422176"/>
          </a:xfrm>
          <a:prstGeom prst="straightConnector1">
            <a:avLst/>
          </a:prstGeom>
          <a:ln w="508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4051629" y="4144348"/>
                <a:ext cx="920445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</m:t>
                      </m:r>
                      <m:r>
                        <a:rPr lang="cs-CZ" sz="2800" b="1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1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𝟑</m:t>
                      </m:r>
                    </m:oMath>
                  </m:oMathPara>
                </a14:m>
                <a:endParaRPr lang="cs-CZ" sz="2800" b="1" i="1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1629" y="4144348"/>
                <a:ext cx="920445" cy="523220"/>
              </a:xfrm>
              <a:prstGeom prst="rect">
                <a:avLst/>
              </a:prstGeom>
              <a:blipFill rotWithShape="1">
                <a:blip r:embed="rId5"/>
                <a:stretch>
                  <a:fillRect b="-34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2725191" y="5224586"/>
                <a:ext cx="1129412" cy="75706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0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𝒔</m:t>
                    </m:r>
                    <m:r>
                      <a:rPr lang="cs-CZ" sz="30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f>
                      <m:fPr>
                        <m:ctrlPr>
                          <a:rPr lang="cs-CZ" sz="30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30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𝟑</m:t>
                        </m:r>
                      </m:num>
                      <m:den>
                        <m:r>
                          <a:rPr lang="cs-CZ" sz="30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000" b="1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cs-CZ" sz="3000" dirty="0"/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5191" y="5224586"/>
                <a:ext cx="1129412" cy="757067"/>
              </a:xfrm>
              <a:prstGeom prst="rect">
                <a:avLst/>
              </a:prstGeom>
              <a:blipFill rotWithShape="1">
                <a:blip r:embed="rId6"/>
                <a:stretch>
                  <a:fillRect b="-56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Obdélník 41"/>
              <p:cNvSpPr/>
              <p:nvPr/>
            </p:nvSpPr>
            <p:spPr>
              <a:xfrm>
                <a:off x="-79631" y="2732020"/>
                <a:ext cx="3235996" cy="50148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1" i="1" smtClean="0">
                          <a:effectLst>
                            <a:glow rad="1397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𝟏𝟔</m:t>
                      </m:r>
                      <m:sSup>
                        <m:sSupPr>
                          <m:ctrlPr>
                            <a:rPr lang="cs-CZ" sz="2600" b="1" i="1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600" b="1" i="1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𝒔</m:t>
                          </m:r>
                        </m:e>
                        <m:sup>
                          <m:r>
                            <a:rPr lang="cs-CZ" sz="2600" b="1" i="1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sz="2600" b="1" i="1">
                          <a:effectLst>
                            <a:glow rad="1397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r>
                        <a:rPr lang="cs-CZ" sz="2600" b="1" i="1">
                          <a:effectLst>
                            <a:glow rad="1397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𝟒𝟖</m:t>
                      </m:r>
                      <m:r>
                        <a:rPr lang="cs-CZ" sz="2600" b="1" i="1">
                          <a:effectLst>
                            <a:glow rad="1397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𝒔</m:t>
                      </m:r>
                      <m:r>
                        <a:rPr lang="cs-CZ" sz="2600" b="1" i="1">
                          <a:effectLst>
                            <a:glow rad="1397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600" b="1" i="1" smtClean="0">
                          <a:effectLst>
                            <a:glow rad="1397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𝟑𝟔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2" name="Obdélník 4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79631" y="2732020"/>
                <a:ext cx="3235996" cy="50148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Obdélník 42"/>
              <p:cNvSpPr/>
              <p:nvPr/>
            </p:nvSpPr>
            <p:spPr>
              <a:xfrm>
                <a:off x="2722108" y="2730390"/>
                <a:ext cx="3290068" cy="54399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1" i="1" smtClean="0">
                          <a:effectLst>
                            <a:glow rad="1397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600" b="1" i="1" smtClean="0">
                          <a:effectLst>
                            <a:glow rad="1397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</m:t>
                      </m:r>
                      <m:d>
                        <m:dPr>
                          <m:ctrlPr>
                            <a:rPr lang="cs-CZ" sz="2600" b="1" i="1" smtClean="0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600" b="1" i="1" smtClean="0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  <m:sSup>
                            <m:sSupPr>
                              <m:ctrlPr>
                                <a:rPr lang="cs-CZ" sz="2600" b="1" i="1">
                                  <a:effectLst>
                                    <a:glow rad="1397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2600" b="1" i="1">
                                  <a:effectLst>
                                    <a:glow rad="1397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𝒔</m:t>
                              </m:r>
                            </m:e>
                            <m:sup>
                              <m:r>
                                <a:rPr lang="cs-CZ" sz="2600" b="1" i="1">
                                  <a:effectLst>
                                    <a:glow rad="1397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600" b="1" i="1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−</m:t>
                          </m:r>
                          <m:r>
                            <a:rPr lang="cs-CZ" sz="2600" b="1" i="1" smtClean="0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  <m:r>
                            <a:rPr lang="cs-CZ" sz="2600" b="1" i="1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𝒔</m:t>
                          </m:r>
                          <m:r>
                            <a:rPr lang="cs-CZ" sz="2600" b="1" i="1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+</m:t>
                          </m:r>
                          <m:r>
                            <m:rPr>
                              <m:nor/>
                            </m:rPr>
                            <a:rPr lang="cs-CZ" sz="2600" b="1" i="0" smtClean="0">
                              <a:effectLst>
                                <a:glow rad="1397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9</m:t>
                          </m:r>
                          <m:r>
                            <m:rPr>
                              <m:nor/>
                            </m:rPr>
                            <a:rPr lang="cs-CZ" sz="2600" b="1" dirty="0"/>
                            <m:t> </m:t>
                          </m:r>
                        </m:e>
                      </m:d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3" name="Obdélník 4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108" y="2730390"/>
                <a:ext cx="3290068" cy="543995"/>
              </a:xfrm>
              <a:prstGeom prst="rect">
                <a:avLst/>
              </a:prstGeom>
              <a:blipFill rotWithShape="1">
                <a:blip r:embed="rId8"/>
                <a:stretch>
                  <a:fillRect b="-44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Obdélník 43"/>
              <p:cNvSpPr/>
              <p:nvPr/>
            </p:nvSpPr>
            <p:spPr>
              <a:xfrm>
                <a:off x="5821069" y="2716541"/>
                <a:ext cx="3244286" cy="49244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24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𝟒</m:t>
                    </m:r>
                    <m:d>
                      <m:dPr>
                        <m:ctrlPr>
                          <a:rPr lang="cs-CZ" sz="24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m:rPr>
                            <m:nor/>
                          </m:rPr>
                          <a:rPr lang="cs-CZ" sz="24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  <m:r>
                          <m:rPr>
                            <m:nor/>
                          </m:rPr>
                          <a:rPr lang="cs-CZ" sz="24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s</m:t>
                        </m:r>
                        <m:r>
                          <a:rPr lang="cs-CZ" sz="24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 </m:t>
                        </m:r>
                        <m:r>
                          <a:rPr lang="cs-CZ" sz="24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m:rPr>
                            <m:nor/>
                          </m:rPr>
                          <a:rPr lang="cs-CZ" sz="24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  <m:r>
                          <m:rPr>
                            <m:nor/>
                          </m:rPr>
                          <a:rPr lang="cs-CZ" sz="2400" b="1" i="1" dirty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2600" b="1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6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m:rPr>
                            <m:nor/>
                          </m:rPr>
                          <a:rPr lang="cs-CZ" sz="26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  <m:r>
                          <m:rPr>
                            <m:nor/>
                          </m:rPr>
                          <a:rPr lang="cs-CZ" sz="26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s</m:t>
                        </m:r>
                        <m:r>
                          <m:rPr>
                            <m:nor/>
                          </m:rPr>
                          <a:rPr lang="cs-CZ" sz="26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 − 3 </m:t>
                        </m:r>
                      </m:e>
                    </m:d>
                  </m:oMath>
                </a14:m>
                <a:endParaRPr lang="cs-CZ" sz="2600" b="1" i="1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4" name="Obdélník 4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1069" y="2716541"/>
                <a:ext cx="3244286" cy="492443"/>
              </a:xfrm>
              <a:prstGeom prst="rect">
                <a:avLst/>
              </a:prstGeom>
              <a:blipFill rotWithShape="1">
                <a:blip r:embed="rId9"/>
                <a:stretch>
                  <a:fillRect b="-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Obdélník 45"/>
              <p:cNvSpPr/>
              <p:nvPr/>
            </p:nvSpPr>
            <p:spPr>
              <a:xfrm>
                <a:off x="2953436" y="3395097"/>
                <a:ext cx="3634136" cy="49244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𝟒</m:t>
                    </m:r>
                    <m:d>
                      <m:dPr>
                        <m:ctrlPr>
                          <a:rPr lang="cs-CZ" sz="24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m:rPr>
                            <m:nor/>
                          </m:rPr>
                          <a:rPr lang="cs-CZ" sz="24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  <m:r>
                          <m:rPr>
                            <m:nor/>
                          </m:rPr>
                          <a:rPr lang="cs-CZ" sz="24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s</m:t>
                        </m:r>
                        <m:r>
                          <m:rPr>
                            <m:nor/>
                          </m:rPr>
                          <a:rPr lang="cs-CZ" sz="24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 </m:t>
                        </m:r>
                        <m:r>
                          <a:rPr lang="cs-CZ" sz="24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m:rPr>
                            <m:nor/>
                          </m:rPr>
                          <a:rPr lang="cs-CZ" sz="24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  <m:r>
                          <m:rPr>
                            <m:nor/>
                          </m:rPr>
                          <a:rPr lang="cs-CZ" sz="2400" b="1" i="1" dirty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2600" b="1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6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m:rPr>
                            <m:nor/>
                          </m:rPr>
                          <a:rPr lang="cs-CZ" sz="26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  <m:r>
                          <m:rPr>
                            <m:nor/>
                          </m:rPr>
                          <a:rPr lang="cs-CZ" sz="26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s</m:t>
                        </m:r>
                        <m:r>
                          <m:rPr>
                            <m:nor/>
                          </m:rPr>
                          <a:rPr lang="cs-CZ" sz="2600" b="1" i="1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 − 3 </m:t>
                        </m:r>
                      </m:e>
                    </m:d>
                    <m:r>
                      <a:rPr lang="cs-CZ" sz="2600" b="1" i="1" dirty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600" b="1" i="1" dirty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2600" b="1" i="1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/>
                    <a:ea typeface="Cambria Math" pitchFamily="18" charset="0"/>
                  </a:rPr>
                  <a:t> </a:t>
                </a:r>
                <a:endParaRPr lang="cs-CZ" sz="2600" b="1" i="1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6" name="Obdélník 4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3436" y="3395097"/>
                <a:ext cx="3634136" cy="492443"/>
              </a:xfrm>
              <a:prstGeom prst="rect">
                <a:avLst/>
              </a:prstGeom>
              <a:blipFill rotWithShape="1">
                <a:blip r:embed="rId10"/>
                <a:stretch>
                  <a:fillRect b="-1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Obdélník 47"/>
              <p:cNvSpPr/>
              <p:nvPr/>
            </p:nvSpPr>
            <p:spPr>
              <a:xfrm>
                <a:off x="2547845" y="4652946"/>
                <a:ext cx="1416542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𝟐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𝒔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 ≠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𝟑</m:t>
                    </m:r>
                  </m:oMath>
                </a14:m>
                <a:r>
                  <a:rPr lang="cs-CZ" sz="2800" b="1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cs-CZ" sz="2800" dirty="0"/>
              </a:p>
            </p:txBody>
          </p:sp>
        </mc:Choice>
        <mc:Fallback xmlns="">
          <p:sp>
            <p:nvSpPr>
              <p:cNvPr id="48" name="Obdélník 4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7845" y="4652946"/>
                <a:ext cx="1416542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Obdélník 48"/>
              <p:cNvSpPr/>
              <p:nvPr/>
            </p:nvSpPr>
            <p:spPr>
              <a:xfrm>
                <a:off x="4059643" y="4636881"/>
                <a:ext cx="807144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</m:t>
                      </m:r>
                      <m:r>
                        <a:rPr lang="cs-CZ" sz="2800" b="1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:</m:t>
                      </m:r>
                      <m:r>
                        <a:rPr lang="cs-CZ" sz="2800" b="1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𝟐</m:t>
                      </m:r>
                    </m:oMath>
                  </m:oMathPara>
                </a14:m>
                <a:endParaRPr lang="cs-CZ" sz="2800" b="1" i="1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9" name="Obdélník 4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9643" y="4636881"/>
                <a:ext cx="807144" cy="523220"/>
              </a:xfrm>
              <a:prstGeom prst="rect">
                <a:avLst/>
              </a:prstGeom>
              <a:blipFill rotWithShape="1">
                <a:blip r:embed="rId12"/>
                <a:stretch>
                  <a:fillRect b="-47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Obdélník 52"/>
              <p:cNvSpPr/>
              <p:nvPr/>
            </p:nvSpPr>
            <p:spPr>
              <a:xfrm>
                <a:off x="5821069" y="4231022"/>
                <a:ext cx="2058577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𝟐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𝒔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 −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𝟑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2800" b="1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cs-CZ" sz="2800" dirty="0"/>
              </a:p>
            </p:txBody>
          </p:sp>
        </mc:Choice>
        <mc:Fallback xmlns="">
          <p:sp>
            <p:nvSpPr>
              <p:cNvPr id="53" name="Obdélník 5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1069" y="4231022"/>
                <a:ext cx="2058577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Obdélník 53"/>
              <p:cNvSpPr/>
              <p:nvPr/>
            </p:nvSpPr>
            <p:spPr>
              <a:xfrm>
                <a:off x="7962872" y="4129726"/>
                <a:ext cx="920445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</m:t>
                      </m:r>
                      <m:r>
                        <a:rPr lang="cs-CZ" sz="2800" b="1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1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𝟑</m:t>
                      </m:r>
                    </m:oMath>
                  </m:oMathPara>
                </a14:m>
                <a:endParaRPr lang="cs-CZ" sz="2800" b="1" i="1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4" name="Obdélník 5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62872" y="4129726"/>
                <a:ext cx="920445" cy="523220"/>
              </a:xfrm>
              <a:prstGeom prst="rect">
                <a:avLst/>
              </a:prstGeom>
              <a:blipFill rotWithShape="1">
                <a:blip r:embed="rId14"/>
                <a:stretch>
                  <a:fillRect b="-46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Obdélník 54"/>
              <p:cNvSpPr/>
              <p:nvPr/>
            </p:nvSpPr>
            <p:spPr>
              <a:xfrm>
                <a:off x="6640450" y="5208521"/>
                <a:ext cx="1129412" cy="75706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0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𝒔</m:t>
                    </m:r>
                    <m:r>
                      <a:rPr lang="cs-CZ" sz="30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f>
                      <m:fPr>
                        <m:ctrlPr>
                          <a:rPr lang="cs-CZ" sz="30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30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𝟑</m:t>
                        </m:r>
                      </m:num>
                      <m:den>
                        <m:r>
                          <a:rPr lang="cs-CZ" sz="3000" b="1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000" b="1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cs-CZ" sz="3000" dirty="0"/>
              </a:p>
            </p:txBody>
          </p:sp>
        </mc:Choice>
        <mc:Fallback xmlns="">
          <p:sp>
            <p:nvSpPr>
              <p:cNvPr id="55" name="Obdélník 5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40450" y="5208521"/>
                <a:ext cx="1129412" cy="757067"/>
              </a:xfrm>
              <a:prstGeom prst="rect">
                <a:avLst/>
              </a:prstGeom>
              <a:blipFill rotWithShape="1">
                <a:blip r:embed="rId15"/>
                <a:stretch>
                  <a:fillRect b="-56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Obdélník 55"/>
              <p:cNvSpPr/>
              <p:nvPr/>
            </p:nvSpPr>
            <p:spPr>
              <a:xfrm>
                <a:off x="6463104" y="4636881"/>
                <a:ext cx="1416542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𝟐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𝒔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 ≠</m:t>
                    </m:r>
                    <m:r>
                      <a:rPr lang="cs-CZ" sz="2800" b="1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𝟑</m:t>
                    </m:r>
                  </m:oMath>
                </a14:m>
                <a:r>
                  <a:rPr lang="cs-CZ" sz="2800" b="1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cs-CZ" sz="2800" dirty="0"/>
              </a:p>
            </p:txBody>
          </p:sp>
        </mc:Choice>
        <mc:Fallback xmlns="">
          <p:sp>
            <p:nvSpPr>
              <p:cNvPr id="56" name="Obdélník 5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3104" y="4636881"/>
                <a:ext cx="1416542" cy="52322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Obdélník 56"/>
              <p:cNvSpPr/>
              <p:nvPr/>
            </p:nvSpPr>
            <p:spPr>
              <a:xfrm>
                <a:off x="7990828" y="4554432"/>
                <a:ext cx="807144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</m:t>
                      </m:r>
                      <m:r>
                        <a:rPr lang="cs-CZ" sz="2800" b="1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:</m:t>
                      </m:r>
                      <m:r>
                        <a:rPr lang="cs-CZ" sz="2800" b="1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𝟐</m:t>
                      </m:r>
                    </m:oMath>
                  </m:oMathPara>
                </a14:m>
                <a:endParaRPr lang="cs-CZ" sz="2800" b="1" i="1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7" name="Obdélník 5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90828" y="4554432"/>
                <a:ext cx="807144" cy="523220"/>
              </a:xfrm>
              <a:prstGeom prst="rect">
                <a:avLst/>
              </a:prstGeom>
              <a:blipFill rotWithShape="1">
                <a:blip r:embed="rId17"/>
                <a:stretch>
                  <a:fillRect b="-34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HGW68T4R\MC900432461[4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375" y="196132"/>
            <a:ext cx="1978025" cy="190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8943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" grpId="0"/>
      <p:bldP spid="3" grpId="0"/>
      <p:bldP spid="4" grpId="0"/>
      <p:bldP spid="5" grpId="0"/>
      <p:bldP spid="9" grpId="0"/>
      <p:bldP spid="15" grpId="0"/>
      <p:bldP spid="16" grpId="0"/>
      <p:bldP spid="19" grpId="0"/>
      <p:bldP spid="20" grpId="0"/>
      <p:bldP spid="42" grpId="0"/>
      <p:bldP spid="43" grpId="0"/>
      <p:bldP spid="44" grpId="0"/>
      <p:bldP spid="46" grpId="0"/>
      <p:bldP spid="48" grpId="0"/>
      <p:bldP spid="49" grpId="0"/>
      <p:bldP spid="53" grpId="0"/>
      <p:bldP spid="54" grpId="0"/>
      <p:bldP spid="55" grpId="0"/>
      <p:bldP spid="56" grpId="0"/>
      <p:bldP spid="5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179512" y="433744"/>
            <a:ext cx="8740576" cy="623561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44557" y="5301207"/>
            <a:ext cx="8410486" cy="123852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37978" y="3196332"/>
            <a:ext cx="8410486" cy="123852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7978" y="1110352"/>
            <a:ext cx="8410486" cy="123852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31761" y="591344"/>
            <a:ext cx="46987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1) Určete, kdy mají výrazy smysl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402780" y="1275934"/>
                <a:ext cx="2772010" cy="9073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</m:num>
                        <m:den>
                          <m:d>
                            <m:d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  <m:d>
                            <m:d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2780" y="1275934"/>
                <a:ext cx="2772010" cy="907364"/>
              </a:xfrm>
              <a:prstGeom prst="rect">
                <a:avLst/>
              </a:prstGeom>
              <a:blipFill rotWithShape="1">
                <a:blip r:embed="rId2"/>
                <a:stretch>
                  <a:fillRect b="-33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831761" y="2609402"/>
            <a:ext cx="46987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Určete, kdy mají výrazy smysl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317755" y="3344542"/>
                <a:ext cx="4392488" cy="9753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d>
                            <m:d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  <m:d>
                            <m:d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  <m:d>
                            <m:d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𝟔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𝟓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7755" y="3344542"/>
                <a:ext cx="4392488" cy="975395"/>
              </a:xfrm>
              <a:prstGeom prst="rect">
                <a:avLst/>
              </a:prstGeom>
              <a:blipFill rotWithShape="1">
                <a:blip r:embed="rId3"/>
                <a:stretch>
                  <a:fillRect b="-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1043608" y="4722017"/>
            <a:ext cx="46987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Určete, kdy mají výrazy smysl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043608" y="5456466"/>
                <a:ext cx="2772010" cy="9280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num>
                        <m:den>
                          <m:sSup>
                            <m:sSup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5456466"/>
                <a:ext cx="2772010" cy="928011"/>
              </a:xfrm>
              <a:prstGeom prst="rect">
                <a:avLst/>
              </a:prstGeom>
              <a:blipFill rotWithShape="1">
                <a:blip r:embed="rId4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D1R1SU0N\MC900440446[5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64595"/>
            <a:ext cx="2232248" cy="2375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2982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4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179512" y="433744"/>
            <a:ext cx="8740576" cy="623561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64122" y="1085739"/>
            <a:ext cx="8410486" cy="123852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37978" y="3192140"/>
            <a:ext cx="8410486" cy="123852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7978" y="5209300"/>
            <a:ext cx="8410486" cy="123852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31761" y="591344"/>
            <a:ext cx="46987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Určete, kdy mají výrazy smysl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14172" y="5373215"/>
                <a:ext cx="2772010" cy="9106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𝒌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𝒌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𝒌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4172" y="5373215"/>
                <a:ext cx="2772010" cy="910699"/>
              </a:xfrm>
              <a:prstGeom prst="rect">
                <a:avLst/>
              </a:prstGeom>
              <a:blipFill rotWithShape="1">
                <a:blip r:embed="rId2"/>
                <a:stretch>
                  <a:fillRect r="-6154" b="-5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831761" y="2609402"/>
            <a:ext cx="46987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5) Určete, kdy mají výrazy smysl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29072" y="3212976"/>
                <a:ext cx="4392488" cy="9487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𝒙𝒚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072" y="3212976"/>
                <a:ext cx="4392488" cy="948786"/>
              </a:xfrm>
              <a:prstGeom prst="rect">
                <a:avLst/>
              </a:prstGeom>
              <a:blipFill rotWithShape="1">
                <a:blip r:embed="rId3"/>
                <a:stretch>
                  <a:fillRect b="-44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854132" y="4722016"/>
            <a:ext cx="46987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6) Určete, kdy mají výrazy smysl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31761" y="1199704"/>
                <a:ext cx="2772010" cy="10105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𝒚</m:t>
                          </m:r>
                        </m:num>
                        <m:den>
                          <m:sSup>
                            <m:sSup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𝒙𝒚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𝟑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1761" y="1199704"/>
                <a:ext cx="2772010" cy="1010598"/>
              </a:xfrm>
              <a:prstGeom prst="rect">
                <a:avLst/>
              </a:prstGeom>
              <a:blipFill rotWithShape="1">
                <a:blip r:embed="rId4"/>
                <a:stretch>
                  <a:fillRect t="-602" b="-12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D1R1SU0N\MC900440446[5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1467" y="743479"/>
            <a:ext cx="2187097" cy="2327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1869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260648"/>
            <a:ext cx="8740576" cy="640871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44557" y="1772816"/>
            <a:ext cx="8410486" cy="469491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802927" y="2697462"/>
            <a:ext cx="6019259" cy="69053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815751" y="3466190"/>
            <a:ext cx="6019259" cy="66327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815751" y="4210851"/>
            <a:ext cx="6019259" cy="65830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868153" y="4999521"/>
            <a:ext cx="6019259" cy="74699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868152" y="5830405"/>
            <a:ext cx="6019259" cy="5810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666274"/>
            <a:ext cx="17091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Výsledky:</a:t>
            </a:r>
            <a:endParaRPr lang="cs-CZ" sz="28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03300" y="1910191"/>
            <a:ext cx="6019259" cy="6519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988404" y="1974543"/>
                <a:ext cx="3104183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just"/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101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1)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,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𝟐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8404" y="1974543"/>
                <a:ext cx="3104183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5697" t="-20930" b="-418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1015981" y="2648241"/>
                <a:ext cx="4672337" cy="73975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101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2</a:t>
                </a:r>
                <a:r>
                  <a:rPr lang="cs-CZ" sz="2800" b="1" dirty="0">
                    <a:solidFill>
                      <a:srgbClr val="002060"/>
                    </a:solidFill>
                    <a:effectLst>
                      <a:glow rad="101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𝟑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,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800" b="1" i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2800" b="1" i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,  </m:t>
                    </m:r>
                    <m:r>
                      <a:rPr lang="cs-CZ" sz="2800" b="1" i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𝐱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 </m:t>
                    </m:r>
                    <m:f>
                      <m:fPr>
                        <m:ctrlP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𝟓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𝟔</m:t>
                        </m:r>
                      </m:den>
                    </m:f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5981" y="2648241"/>
                <a:ext cx="4672337" cy="739754"/>
              </a:xfrm>
              <a:prstGeom prst="rect">
                <a:avLst/>
              </a:prstGeom>
              <a:blipFill rotWithShape="1">
                <a:blip r:embed="rId4"/>
                <a:stretch>
                  <a:fillRect l="-4047" t="-3279" b="-14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997780" y="3476793"/>
                <a:ext cx="3552020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101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3</a:t>
                </a:r>
                <a:r>
                  <a:rPr lang="cs-CZ" sz="2800" b="1" dirty="0">
                    <a:solidFill>
                      <a:srgbClr val="002060"/>
                    </a:solidFill>
                    <a:effectLst>
                      <a:glow rad="101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,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≠−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𝟖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7780" y="3476793"/>
                <a:ext cx="3552020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4983" t="-19767" b="-430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942014" y="4242391"/>
                <a:ext cx="4420035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101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4</a:t>
                </a:r>
                <a:r>
                  <a:rPr lang="cs-CZ" sz="2800" b="1" dirty="0">
                    <a:solidFill>
                      <a:srgbClr val="002060"/>
                    </a:solidFill>
                    <a:effectLst>
                      <a:glow rad="101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,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800" b="1" i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𝐲</m:t>
                    </m:r>
                    <m:r>
                      <a:rPr lang="cs-CZ" sz="2800" b="1" i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,  </m:t>
                    </m:r>
                    <m:r>
                      <a:rPr lang="cs-CZ" sz="2800" b="1" i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𝐱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𝒚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2014" y="4242391"/>
                <a:ext cx="4420035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4000" t="-19767" b="-418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893677" y="4999175"/>
                <a:ext cx="3164382" cy="73975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101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5</a:t>
                </a:r>
                <a:r>
                  <a:rPr lang="cs-CZ" sz="2800" b="1" dirty="0">
                    <a:solidFill>
                      <a:srgbClr val="002060"/>
                    </a:solidFill>
                    <a:effectLst>
                      <a:glow rad="101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,</m:t>
                    </m:r>
                    <m:r>
                      <a:rPr lang="cs-CZ" sz="2800" b="1" i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 </m:t>
                    </m:r>
                    <m:r>
                      <a:rPr lang="cs-CZ" sz="2800" b="1" i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𝐱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f>
                      <m:fPr>
                        <m:ctrlP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3677" y="4999175"/>
                <a:ext cx="3164382" cy="739754"/>
              </a:xfrm>
              <a:prstGeom prst="rect">
                <a:avLst/>
              </a:prstGeom>
              <a:blipFill rotWithShape="1">
                <a:blip r:embed="rId7"/>
                <a:stretch>
                  <a:fillRect l="-5973" t="-4132" b="-140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942014" y="5859325"/>
                <a:ext cx="2336168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just"/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101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6</a:t>
                </a:r>
                <a:r>
                  <a:rPr lang="cs-CZ" sz="2800" b="1" dirty="0">
                    <a:solidFill>
                      <a:srgbClr val="002060"/>
                    </a:solidFill>
                    <a:effectLst>
                      <a:glow rad="101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𝒌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𝟑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2014" y="5859325"/>
                <a:ext cx="2336168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7572" t="-19767" b="-430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194" name="Picture 2" descr="C:\Users\spravce\AppData\Local\Microsoft\Windows\Temporary Internet Files\Content.IE5\D1R1SU0N\MC900437791CAYQQMUX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8059" y="296441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5455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354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86126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789</TotalTime>
  <Words>890</Words>
  <Application>Microsoft Office PowerPoint</Application>
  <PresentationFormat>Předvádění na obrazovce (4:3)</PresentationFormat>
  <Paragraphs>116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111</cp:revision>
  <dcterms:created xsi:type="dcterms:W3CDTF">2012-04-23T18:25:05Z</dcterms:created>
  <dcterms:modified xsi:type="dcterms:W3CDTF">2013-03-24T17:21:14Z</dcterms:modified>
</cp:coreProperties>
</file>