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1" r:id="rId2"/>
    <p:sldId id="269" r:id="rId3"/>
    <p:sldId id="292" r:id="rId4"/>
    <p:sldId id="293" r:id="rId5"/>
    <p:sldId id="296" r:id="rId6"/>
    <p:sldId id="297" r:id="rId7"/>
    <p:sldId id="288" r:id="rId8"/>
    <p:sldId id="290" r:id="rId9"/>
    <p:sldId id="298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FC0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35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0.wmf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11.w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12.wmf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12" Type="http://schemas.openxmlformats.org/officeDocument/2006/relationships/image" Target="../media/image13.wmf"/><Relationship Id="rId2" Type="http://schemas.openxmlformats.org/officeDocument/2006/relationships/image" Target="../media/image3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11" Type="http://schemas.openxmlformats.org/officeDocument/2006/relationships/image" Target="../media/image43.png"/><Relationship Id="rId5" Type="http://schemas.openxmlformats.org/officeDocument/2006/relationships/image" Target="../media/image37.png"/><Relationship Id="rId10" Type="http://schemas.openxmlformats.org/officeDocument/2006/relationships/image" Target="../media/image42.png"/><Relationship Id="rId4" Type="http://schemas.openxmlformats.org/officeDocument/2006/relationships/image" Target="../media/image36.png"/><Relationship Id="rId9" Type="http://schemas.openxmlformats.org/officeDocument/2006/relationships/image" Target="../media/image4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12" Type="http://schemas.openxmlformats.org/officeDocument/2006/relationships/image" Target="../media/image14.wmf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11" Type="http://schemas.openxmlformats.org/officeDocument/2006/relationships/image" Target="../media/image53.png"/><Relationship Id="rId5" Type="http://schemas.openxmlformats.org/officeDocument/2006/relationships/image" Target="../media/image47.png"/><Relationship Id="rId10" Type="http://schemas.openxmlformats.org/officeDocument/2006/relationships/image" Target="../media/image52.png"/><Relationship Id="rId4" Type="http://schemas.openxmlformats.org/officeDocument/2006/relationships/image" Target="../media/image46.png"/><Relationship Id="rId9" Type="http://schemas.openxmlformats.org/officeDocument/2006/relationships/image" Target="../media/image5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VY_32_INOVACE_04_03_M9_Hanak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7353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Lomené </a:t>
            </a:r>
            <a:r>
              <a:rPr lang="cs-CZ" sz="2800" dirty="0" smtClean="0"/>
              <a:t>výrazy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555312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Krácení </a:t>
            </a:r>
            <a:r>
              <a:rPr lang="cs-CZ" sz="2800" smtClean="0"/>
              <a:t>lomených výrazů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910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6484" y="260649"/>
            <a:ext cx="8659712" cy="79208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203200" h="889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6484" y="1340768"/>
            <a:ext cx="8659712" cy="525658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50800"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203200" h="889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275856" y="116632"/>
            <a:ext cx="216024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69876" y="1564184"/>
            <a:ext cx="8352928" cy="1918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Tato hodina je zaměřena na krácení lomených výrazů. Naleznete zde několik řešených příkladů, které nám ukazují krácení lomených výrazů. Na závěr jsou příklady na samostatné procvičení</a:t>
            </a:r>
            <a:r>
              <a:rPr lang="cs-CZ" sz="1800" dirty="0" smtClean="0"/>
              <a:t>.</a:t>
            </a:r>
            <a:r>
              <a:rPr lang="cs-CZ" sz="1800" dirty="0"/>
              <a:t> </a:t>
            </a:r>
            <a:endParaRPr lang="cs-CZ" sz="1800" dirty="0" smtClean="0"/>
          </a:p>
          <a:p>
            <a:pPr algn="just"/>
            <a:r>
              <a:rPr lang="cs-CZ" sz="1800" dirty="0" smtClean="0"/>
              <a:t>Inovativnost </a:t>
            </a:r>
            <a:r>
              <a:rPr lang="cs-CZ" sz="1800" dirty="0"/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r>
              <a:rPr lang="cs-CZ" sz="1800" dirty="0" smtClean="0"/>
              <a:t> </a:t>
            </a: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82700" y="131533"/>
            <a:ext cx="8659712" cy="12092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53975"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203200" h="889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92200" y="3568583"/>
            <a:ext cx="5287912" cy="2164673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/>
          <a:scene3d>
            <a:camera prst="orthographicFront"/>
            <a:lightRig rig="threePt" dir="t"/>
          </a:scene3d>
          <a:sp3d>
            <a:bevelT w="20320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322164" y="1787637"/>
            <a:ext cx="8620248" cy="1314425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/>
          <a:scene3d>
            <a:camera prst="orthographicFront"/>
            <a:lightRig rig="threePt" dir="t"/>
          </a:scene3d>
          <a:sp3d>
            <a:bevelT w="20320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83768" y="474541"/>
            <a:ext cx="4049898" cy="523220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6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0650" y="3779520"/>
            <a:ext cx="4873438" cy="1692771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Chceme-li zjednodušit výraz krácením, musíme vždy výraz </a:t>
            </a:r>
            <a:b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v čitateli a jmenovateli upravit na součin.</a:t>
            </a:r>
            <a:endParaRPr lang="cs-CZ" sz="26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2658" y="1967795"/>
            <a:ext cx="8139260" cy="954107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Krátit lomený výraz znamená dělit čitatele i jmenovatel stejným výrazem různým od nuly.</a:t>
            </a:r>
            <a:endParaRPr lang="cs-CZ" sz="26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1026" name="Picture 2" descr="C:\Users\spravce\AppData\Local\Microsoft\Windows\Temporary Internet Files\Content.IE5\0BASIBLT\MC900440428[8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702" y="3568583"/>
            <a:ext cx="1944216" cy="2047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8637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59684" y="2674086"/>
            <a:ext cx="8343287" cy="1619010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solidFill>
              <a:schemeClr val="accent1">
                <a:shade val="50000"/>
                <a:shade val="75000"/>
                <a:satMod val="125000"/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10836" y="132569"/>
            <a:ext cx="8496944" cy="2000287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3977" y="198207"/>
            <a:ext cx="53912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/>
              </a:rPr>
              <a:t>1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) 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  <a:t>Zjednodušte lomené výrazy: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74633" y="2721358"/>
                <a:ext cx="1281227" cy="9907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𝒂𝒃𝒄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633" y="2721358"/>
                <a:ext cx="1281227" cy="99078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177920" y="2179910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Řešení: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486312" y="2711262"/>
                <a:ext cx="2592288" cy="9907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𝒃𝒄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86312" y="2711262"/>
                <a:ext cx="2592288" cy="99078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330127" y="2721358"/>
                <a:ext cx="2592288" cy="9907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𝒃𝒄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0127" y="2721358"/>
                <a:ext cx="2592288" cy="99078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98807" y="3732840"/>
                <a:ext cx="315336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Podmínka :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𝒂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𝟎</m:t>
                    </m:r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807" y="3732840"/>
                <a:ext cx="3153364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3861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Obdélník 12"/>
          <p:cNvSpPr/>
          <p:nvPr/>
        </p:nvSpPr>
        <p:spPr>
          <a:xfrm>
            <a:off x="598807" y="839790"/>
            <a:ext cx="2664296" cy="1149050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060348" y="839041"/>
            <a:ext cx="3031932" cy="1149799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62467" y="858505"/>
                <a:ext cx="2845170" cy="9907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a)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𝒂𝒃𝒄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467" y="858505"/>
                <a:ext cx="2845170" cy="990784"/>
              </a:xfrm>
              <a:prstGeom prst="rect">
                <a:avLst/>
              </a:prstGeom>
              <a:blipFill rotWithShape="1">
                <a:blip r:embed="rId6"/>
                <a:stretch>
                  <a:fillRect l="-8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ovéPole 11"/>
              <p:cNvSpPr txBox="1"/>
              <p:nvPr/>
            </p:nvSpPr>
            <p:spPr>
              <a:xfrm>
                <a:off x="4060348" y="817051"/>
                <a:ext cx="2887916" cy="10736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</a:t>
                </a:r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b)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𝟐𝟏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𝟓</m:t>
                            </m:r>
                          </m:sup>
                        </m:sSup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𝒃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𝒄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𝟏𝟒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𝒃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𝟔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𝒄</m:t>
                        </m:r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0348" y="817051"/>
                <a:ext cx="2887916" cy="107369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Obdélník 14"/>
          <p:cNvSpPr/>
          <p:nvPr/>
        </p:nvSpPr>
        <p:spPr>
          <a:xfrm>
            <a:off x="247100" y="4602124"/>
            <a:ext cx="8343287" cy="1945916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solidFill>
              <a:schemeClr val="accent1">
                <a:shade val="50000"/>
                <a:shade val="75000"/>
                <a:satMod val="125000"/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48893" y="5877272"/>
                <a:ext cx="542841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Podmínky :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𝒂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𝒃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𝒄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𝟎</m:t>
                    </m:r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893" y="5877272"/>
                <a:ext cx="5428419" cy="523220"/>
              </a:xfrm>
              <a:prstGeom prst="rect">
                <a:avLst/>
              </a:prstGeom>
              <a:blipFill rotWithShape="1">
                <a:blip r:embed="rId8"/>
                <a:stretch>
                  <a:fillRect l="-2245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-45120" y="4638717"/>
                <a:ext cx="2378763" cy="10811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𝟐𝟏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𝟓</m:t>
                            </m:r>
                          </m:sup>
                        </m:sSup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𝒃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𝒄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𝟏𝟒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𝒃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𝟔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𝒄</m:t>
                        </m:r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45120" y="4638717"/>
                <a:ext cx="2378763" cy="108119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829587" y="4638717"/>
                <a:ext cx="4083948" cy="10811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=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𝒃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𝒄</m:t>
                        </m:r>
                        <m:r>
                          <a:rPr lang="cs-CZ" sz="40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40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sSup>
                          <m:sSupPr>
                            <m:ctrlPr>
                              <a:rPr lang="cs-CZ" sz="40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40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𝒃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𝒄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sSup>
                          <m:sSupPr>
                            <m:ctrlPr>
                              <a:rPr lang="cs-CZ" sz="40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40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𝒃</m:t>
                            </m:r>
                          </m:e>
                          <m:sup>
                            <m:r>
                              <a:rPr lang="cs-CZ" sz="40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</m:sup>
                        </m:sSup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9587" y="4638717"/>
                <a:ext cx="4083948" cy="108119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555327" y="4638716"/>
                <a:ext cx="2041974" cy="10811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=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𝒃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</m:sup>
                        </m:sSup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5327" y="4638716"/>
                <a:ext cx="2041974" cy="108119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ový popisek 10"/>
          <p:cNvSpPr/>
          <p:nvPr/>
        </p:nvSpPr>
        <p:spPr>
          <a:xfrm>
            <a:off x="2411760" y="4149080"/>
            <a:ext cx="4887467" cy="1224135"/>
          </a:xfrm>
          <a:prstGeom prst="wedgeRoundRectCallout">
            <a:avLst>
              <a:gd name="adj1" fmla="val -46209"/>
              <a:gd name="adj2" fmla="val -83486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Čitatel i jmenovatel můžeme krátit výrazem </a:t>
            </a:r>
            <a:r>
              <a:rPr lang="cs-CZ" sz="28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3a.</a:t>
            </a:r>
            <a:endParaRPr lang="cs-CZ" sz="28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aoblený obdélníkový popisek 22"/>
              <p:cNvSpPr/>
              <p:nvPr/>
            </p:nvSpPr>
            <p:spPr>
              <a:xfrm>
                <a:off x="3964453" y="3120772"/>
                <a:ext cx="5179547" cy="1224135"/>
              </a:xfrm>
              <a:prstGeom prst="wedgeRoundRectCallout">
                <a:avLst>
                  <a:gd name="adj1" fmla="val -51603"/>
                  <a:gd name="adj2" fmla="val 81471"/>
                  <a:gd name="adj3" fmla="val 16667"/>
                </a:avLst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Čitatel i jmenovatel můžeme krátit výrazem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</m:t>
                    </m:r>
                    <m:r>
                      <a:rPr lang="cs-CZ" sz="28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7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sSup>
                      <m:sSupPr>
                        <m:ctrlPr>
                          <a:rPr lang="cs-CZ" sz="28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𝑐</m:t>
                    </m:r>
                    <m:r>
                      <a:rPr lang="cs-CZ" sz="28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2800" i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3" name="Zaoblený obdélníkový popise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4453" y="3120772"/>
                <a:ext cx="5179547" cy="1224135"/>
              </a:xfrm>
              <a:prstGeom prst="wedgeRoundRectCallout">
                <a:avLst>
                  <a:gd name="adj1" fmla="val -51603"/>
                  <a:gd name="adj2" fmla="val 81471"/>
                  <a:gd name="adj3" fmla="val 16667"/>
                </a:avLst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2" name="Picture 4" descr="C:\Users\spravce\AppData\Local\Microsoft\Windows\Temporary Internet Files\Content.IE5\0BASIBLT\MC900438000[6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9675" y="272445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6302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8" grpId="0"/>
      <p:bldP spid="9" grpId="0"/>
      <p:bldP spid="10" grpId="0"/>
      <p:bldP spid="7" grpId="0"/>
      <p:bldP spid="12" grpId="0"/>
      <p:bldP spid="19" grpId="0"/>
      <p:bldP spid="20" grpId="0"/>
      <p:bldP spid="21" grpId="0"/>
      <p:bldP spid="22" grpId="0"/>
      <p:bldP spid="11" grpId="0" animBg="1"/>
      <p:bldP spid="11" grpId="1" animBg="1"/>
      <p:bldP spid="23" grpId="0" animBg="1"/>
      <p:bldP spid="23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8425" y="2179910"/>
            <a:ext cx="8343287" cy="3913386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solidFill>
              <a:schemeClr val="accent1">
                <a:shade val="50000"/>
                <a:shade val="75000"/>
                <a:satMod val="125000"/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54354" y="49148"/>
            <a:ext cx="8496944" cy="1496231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3976" y="459817"/>
            <a:ext cx="53912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2) 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  <a:t>Zjednodušte lomený výrazy: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84975" y="2348880"/>
                <a:ext cx="2386825" cy="1150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𝟏𝟓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𝟏𝟓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4975" y="2348880"/>
                <a:ext cx="2386825" cy="115070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175314" y="1685734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Řešení: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179340" y="2368224"/>
                <a:ext cx="3312368" cy="1153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𝟏𝟓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79340" y="2368224"/>
                <a:ext cx="3312368" cy="115332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90717" y="5393192"/>
                <a:ext cx="311970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Podmínka :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𝐱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𝒚</m:t>
                    </m:r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717" y="5393192"/>
                <a:ext cx="3119700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3906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bdélník 9"/>
          <p:cNvSpPr/>
          <p:nvPr/>
        </p:nvSpPr>
        <p:spPr>
          <a:xfrm>
            <a:off x="5691535" y="222739"/>
            <a:ext cx="2664296" cy="1149050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755195" y="241454"/>
                <a:ext cx="2845170" cy="1150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𝟏𝟓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𝟏𝟓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55195" y="241454"/>
                <a:ext cx="2845170" cy="115070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Zaoblený obdélníkový popisek 18"/>
          <p:cNvSpPr/>
          <p:nvPr/>
        </p:nvSpPr>
        <p:spPr>
          <a:xfrm>
            <a:off x="879238" y="3890319"/>
            <a:ext cx="5179547" cy="1224135"/>
          </a:xfrm>
          <a:prstGeom prst="wedgeRoundRectCallout">
            <a:avLst>
              <a:gd name="adj1" fmla="val -39343"/>
              <a:gd name="adj2" fmla="val -91786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Výrazy v čitateli i jmenovateli rozložíme na součiny.</a:t>
            </a:r>
            <a:endParaRPr lang="cs-CZ" sz="28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Zaoblený obdélníkový popisek 19"/>
          <p:cNvSpPr/>
          <p:nvPr/>
        </p:nvSpPr>
        <p:spPr>
          <a:xfrm>
            <a:off x="1472851" y="3788758"/>
            <a:ext cx="5704929" cy="1224135"/>
          </a:xfrm>
          <a:prstGeom prst="wedgeRoundRectCallout">
            <a:avLst>
              <a:gd name="adj1" fmla="val 44181"/>
              <a:gd name="adj2" fmla="val -74149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 jmenovateli vytkneme (-1), abychom dostali opačný dvojčlen</a:t>
            </a:r>
            <a:endParaRPr lang="cs-CZ" sz="28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aoblený obdélníkový popisek 20"/>
              <p:cNvSpPr/>
              <p:nvPr/>
            </p:nvSpPr>
            <p:spPr>
              <a:xfrm>
                <a:off x="3963344" y="933311"/>
                <a:ext cx="4392487" cy="1224135"/>
              </a:xfrm>
              <a:prstGeom prst="wedgeRoundRectCallout">
                <a:avLst>
                  <a:gd name="adj1" fmla="val -51603"/>
                  <a:gd name="adj2" fmla="val 81471"/>
                  <a:gd name="adj3" fmla="val 16667"/>
                </a:avLst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Závorku upravíme podle vzorce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800" i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1" name="Zaoblený obdélníkový popisek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3344" y="933311"/>
                <a:ext cx="4392487" cy="1224135"/>
              </a:xfrm>
              <a:prstGeom prst="wedgeRoundRectCallout">
                <a:avLst>
                  <a:gd name="adj1" fmla="val -51603"/>
                  <a:gd name="adj2" fmla="val 81471"/>
                  <a:gd name="adj3" fmla="val 16667"/>
                </a:avLst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644008" y="1817047"/>
                <a:ext cx="3711823" cy="170450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</m:d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  <m:r>
                      <a:rPr lang="cs-CZ" sz="40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4008" y="1817047"/>
                <a:ext cx="3711823" cy="170450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453797" y="4013560"/>
                <a:ext cx="4636005" cy="10889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</m:d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𝟏</m:t>
                            </m:r>
                          </m:e>
                        </m:d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797" y="4013560"/>
                <a:ext cx="4636005" cy="108895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aoblený obdélníkový popisek 23"/>
              <p:cNvSpPr/>
              <p:nvPr/>
            </p:nvSpPr>
            <p:spPr>
              <a:xfrm>
                <a:off x="2745183" y="2403868"/>
                <a:ext cx="5171083" cy="1224135"/>
              </a:xfrm>
              <a:prstGeom prst="wedgeRoundRectCallout">
                <a:avLst>
                  <a:gd name="adj1" fmla="val -51603"/>
                  <a:gd name="adj2" fmla="val 81471"/>
                  <a:gd name="adj3" fmla="val 16667"/>
                </a:avLst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Lomený výraz můžeme krátit součinem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5·(</m:t>
                    </m:r>
                    <m:r>
                      <a:rPr lang="cs-CZ" sz="28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</m:t>
                    </m:r>
                    <m:r>
                      <a:rPr lang="cs-CZ" sz="28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𝑦</m:t>
                    </m:r>
                    <m:r>
                      <a:rPr lang="cs-CZ" sz="28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i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4" name="Zaoblený obdélníkový popise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45183" y="2403868"/>
                <a:ext cx="5171083" cy="1224135"/>
              </a:xfrm>
              <a:prstGeom prst="wedgeRoundRectCallout">
                <a:avLst>
                  <a:gd name="adj1" fmla="val -51603"/>
                  <a:gd name="adj2" fmla="val 81471"/>
                  <a:gd name="adj3" fmla="val 16667"/>
                </a:avLst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784847" y="4066672"/>
                <a:ext cx="1970349" cy="9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84847" y="4066672"/>
                <a:ext cx="1970349" cy="94622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5146550" y="4069560"/>
                <a:ext cx="2392660" cy="9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=−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6550" y="4069560"/>
                <a:ext cx="2392660" cy="94622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0BASIBLT\MC900440446[8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3683" y="4502386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8824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2" grpId="0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/>
      <p:bldP spid="23" grpId="0"/>
      <p:bldP spid="24" grpId="0" animBg="1"/>
      <p:bldP spid="24" grpId="1" animBg="1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5314" y="2179910"/>
            <a:ext cx="8810134" cy="3913386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solidFill>
              <a:schemeClr val="accent1">
                <a:shade val="50000"/>
                <a:shade val="75000"/>
                <a:satMod val="125000"/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54353" y="49148"/>
            <a:ext cx="8810133" cy="1496231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3976" y="459817"/>
            <a:ext cx="53912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</a:rPr>
              <a:t>3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) 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  <a:t>Zjednodušte lomený výrazy: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0" y="2368224"/>
                <a:ext cx="2890881" cy="9755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𝒔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𝒔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𝟏𝟔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𝒔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𝟒𝟖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𝒔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𝟑𝟔</m:t>
                        </m:r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2368224"/>
                <a:ext cx="2890881" cy="97558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175314" y="1685734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Řešení: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63976" y="5044407"/>
                <a:ext cx="3061607" cy="8013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Podmínka : </a:t>
                </a:r>
                <a14:m>
                  <m:oMath xmlns:m="http://schemas.openxmlformats.org/officeDocument/2006/math"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𝒔</m:t>
                    </m:r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≠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/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/>
                            <a:latin typeface="Cambria Math"/>
                            <a:ea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/>
                            <a:latin typeface="Cambria Math"/>
                            <a:ea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3200" b="1" dirty="0">
                  <a:solidFill>
                    <a:schemeClr val="accent1">
                      <a:lumMod val="50000"/>
                    </a:schemeClr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976" y="5044407"/>
                <a:ext cx="3061607" cy="801310"/>
              </a:xfrm>
              <a:prstGeom prst="rect">
                <a:avLst/>
              </a:prstGeom>
              <a:blipFill rotWithShape="1">
                <a:blip r:embed="rId3"/>
                <a:stretch>
                  <a:fillRect l="-4183" b="-53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5691534" y="222739"/>
            <a:ext cx="3056929" cy="1149050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530920" y="176954"/>
                <a:ext cx="3081217" cy="10738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𝒔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𝒔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𝟏𝟔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𝒔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𝟒𝟖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𝒔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𝟑𝟔</m:t>
                        </m:r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0920" y="176954"/>
                <a:ext cx="3081217" cy="10738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ový popisek 10"/>
          <p:cNvSpPr/>
          <p:nvPr/>
        </p:nvSpPr>
        <p:spPr>
          <a:xfrm>
            <a:off x="575648" y="3850633"/>
            <a:ext cx="5179547" cy="1224135"/>
          </a:xfrm>
          <a:prstGeom prst="wedgeRoundRectCallout">
            <a:avLst>
              <a:gd name="adj1" fmla="val -39343"/>
              <a:gd name="adj2" fmla="val -91786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Výrazy v čitateli i jmenovateli rozložíme na součiny.</a:t>
            </a:r>
            <a:endParaRPr lang="cs-CZ" sz="28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3111789" y="222739"/>
            <a:ext cx="5704929" cy="1224135"/>
          </a:xfrm>
          <a:prstGeom prst="wedgeRoundRectCallout">
            <a:avLst>
              <a:gd name="adj1" fmla="val 25259"/>
              <a:gd name="adj2" fmla="val 125046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 jmenovateli vytkneme (-1), abychom dostali opačný dvojčlen</a:t>
            </a:r>
            <a:endParaRPr lang="cs-CZ" sz="28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aoblený obdélníkový popisek 12"/>
              <p:cNvSpPr/>
              <p:nvPr/>
            </p:nvSpPr>
            <p:spPr>
              <a:xfrm>
                <a:off x="4219650" y="4066496"/>
                <a:ext cx="4392487" cy="1224135"/>
              </a:xfrm>
              <a:prstGeom prst="wedgeRoundRectCallout">
                <a:avLst>
                  <a:gd name="adj1" fmla="val -46110"/>
                  <a:gd name="adj2" fmla="val -107348"/>
                  <a:gd name="adj3" fmla="val 16667"/>
                </a:avLst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Závorku upravíme podle vzorce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(</m:t>
                        </m:r>
                        <m:r>
                          <a:rPr lang="cs-CZ" sz="28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𝑎</m:t>
                        </m:r>
                        <m:r>
                          <a:rPr lang="cs-CZ" sz="28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8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𝑏</m:t>
                        </m:r>
                        <m:r>
                          <a:rPr lang="cs-CZ" sz="28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800" i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3" name="Zaoblený obdélníkový popise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9650" y="4066496"/>
                <a:ext cx="4392487" cy="1224135"/>
              </a:xfrm>
              <a:prstGeom prst="wedgeRoundRectCallout">
                <a:avLst>
                  <a:gd name="adj1" fmla="val -46110"/>
                  <a:gd name="adj2" fmla="val -107348"/>
                  <a:gd name="adj3" fmla="val 16667"/>
                </a:avLst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aoblený obdélníkový popisek 15"/>
              <p:cNvSpPr/>
              <p:nvPr/>
            </p:nvSpPr>
            <p:spPr>
              <a:xfrm>
                <a:off x="2852781" y="5044407"/>
                <a:ext cx="5171083" cy="1224135"/>
              </a:xfrm>
              <a:prstGeom prst="wedgeRoundRectCallout">
                <a:avLst>
                  <a:gd name="adj1" fmla="val -50865"/>
                  <a:gd name="adj2" fmla="val -80375"/>
                  <a:gd name="adj3" fmla="val 16667"/>
                </a:avLst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Lomený výraz můžeme krátit součinem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4</m:t>
                    </m:r>
                    <m:r>
                      <a:rPr lang="cs-CZ" sz="28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·(2</m:t>
                    </m:r>
                    <m:r>
                      <a:rPr lang="cs-CZ" sz="28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𝑠</m:t>
                    </m:r>
                    <m:r>
                      <a:rPr lang="cs-CZ" sz="28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−3)</m:t>
                    </m:r>
                  </m:oMath>
                </a14:m>
                <a:endParaRPr lang="cs-CZ" sz="2800" i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6" name="Zaoblený obdélníkový popise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52781" y="5044407"/>
                <a:ext cx="5171083" cy="1224135"/>
              </a:xfrm>
              <a:prstGeom prst="wedgeRoundRectCallout">
                <a:avLst>
                  <a:gd name="adj1" fmla="val -50865"/>
                  <a:gd name="adj2" fmla="val -80375"/>
                  <a:gd name="adj3" fmla="val 16667"/>
                </a:avLst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323353" y="2449519"/>
                <a:ext cx="4248472" cy="9748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36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𝒔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𝒔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 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𝒔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𝒔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23353" y="2449519"/>
                <a:ext cx="4248472" cy="97481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262495" y="2449519"/>
                <a:ext cx="4248472" cy="9893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36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𝒔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𝒔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 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𝒔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e>
                        </m:d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𝒔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2495" y="2449519"/>
                <a:ext cx="4248472" cy="98931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385471" y="3763634"/>
                <a:ext cx="2124236" cy="9149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36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𝒔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𝟏</m:t>
                            </m:r>
                          </m:e>
                        </m:d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𝒔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85471" y="3763634"/>
                <a:ext cx="2124236" cy="91493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989938" y="3842694"/>
                <a:ext cx="3065378" cy="8311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36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=−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𝒔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𝒔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9938" y="3842694"/>
                <a:ext cx="3065378" cy="83119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02810" y="3763634"/>
                <a:ext cx="4248472" cy="9893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36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𝒔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𝟏</m:t>
                            </m:r>
                          </m:e>
                        </m:d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𝒔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 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𝒔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e>
                        </m:d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𝒔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810" y="3763634"/>
                <a:ext cx="4248472" cy="98931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HGW68T4R\MC900432483[3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6316" y="4652201"/>
            <a:ext cx="1778000" cy="193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6490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10" grpId="0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6" grpId="0" animBg="1"/>
      <p:bldP spid="16" grpId="1" animBg="1"/>
      <p:bldP spid="19" grpId="0"/>
      <p:bldP spid="20" grpId="0"/>
      <p:bldP spid="21" grpId="0"/>
      <p:bldP spid="22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179512" y="0"/>
            <a:ext cx="8740576" cy="666935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37978" y="679426"/>
            <a:ext cx="8410486" cy="576064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344557" y="1772816"/>
            <a:ext cx="8410486" cy="122413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2236" y="101823"/>
            <a:ext cx="6816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4) Zjednodušte výrazy a uveďte ,kdy mají smysl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62236" y="679426"/>
                <a:ext cx="2845170" cy="96180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a)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𝟐𝟎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𝒙𝒚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𝟏𝟓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236" y="679426"/>
                <a:ext cx="2845170" cy="961802"/>
              </a:xfrm>
              <a:prstGeom prst="rect">
                <a:avLst/>
              </a:prstGeom>
              <a:blipFill rotWithShape="1">
                <a:blip r:embed="rId2"/>
                <a:stretch>
                  <a:fillRect l="-44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62236" y="1772816"/>
                <a:ext cx="2845170" cy="10471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b)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𝒛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(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  <m:sSup>
                              <m:sSupPr>
                                <m:ctrlP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𝒛</m:t>
                                </m:r>
                              </m:e>
                              <m:sup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)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236" y="1772816"/>
                <a:ext cx="2845170" cy="1047146"/>
              </a:xfrm>
              <a:prstGeom prst="rect">
                <a:avLst/>
              </a:prstGeom>
              <a:blipFill rotWithShape="1">
                <a:blip r:embed="rId3"/>
                <a:stretch>
                  <a:fillRect l="-44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62236" y="2996952"/>
                <a:ext cx="2845170" cy="892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c)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𝒗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𝒗</m:t>
                        </m:r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236" y="2996952"/>
                <a:ext cx="2845170" cy="892552"/>
              </a:xfrm>
              <a:prstGeom prst="rect">
                <a:avLst/>
              </a:prstGeom>
              <a:blipFill rotWithShape="1">
                <a:blip r:embed="rId4"/>
                <a:stretch>
                  <a:fillRect l="-4497" b="-20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510804" y="5229200"/>
                <a:ext cx="2845170" cy="8981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e)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𝟐𝟓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0804" y="5229200"/>
                <a:ext cx="2845170" cy="898195"/>
              </a:xfrm>
              <a:prstGeom prst="rect">
                <a:avLst/>
              </a:prstGeom>
              <a:blipFill rotWithShape="1">
                <a:blip r:embed="rId5"/>
                <a:stretch>
                  <a:fillRect l="-4497" b="-20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5148064" y="691010"/>
                <a:ext cx="2845170" cy="96180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f)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691010"/>
                <a:ext cx="2845170" cy="961802"/>
              </a:xfrm>
              <a:prstGeom prst="rect">
                <a:avLst/>
              </a:prstGeom>
              <a:blipFill rotWithShape="1">
                <a:blip r:embed="rId6"/>
                <a:stretch>
                  <a:fillRect l="-42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Obdélník 23"/>
          <p:cNvSpPr/>
          <p:nvPr/>
        </p:nvSpPr>
        <p:spPr>
          <a:xfrm>
            <a:off x="327887" y="4077072"/>
            <a:ext cx="8410486" cy="115212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86520" y="4077072"/>
                <a:ext cx="2845170" cy="9753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d)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𝟔𝟒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520" y="4077072"/>
                <a:ext cx="2845170" cy="975395"/>
              </a:xfrm>
              <a:prstGeom prst="rect">
                <a:avLst/>
              </a:prstGeom>
              <a:blipFill rotWithShape="1">
                <a:blip r:embed="rId7"/>
                <a:stretch>
                  <a:fillRect l="-4497" b="-1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148064" y="1891572"/>
                <a:ext cx="2845170" cy="9727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e</a:t>
                </a:r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𝟏𝟔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1891572"/>
                <a:ext cx="2845170" cy="972767"/>
              </a:xfrm>
              <a:prstGeom prst="rect">
                <a:avLst/>
              </a:prstGeom>
              <a:blipFill rotWithShape="1">
                <a:blip r:embed="rId8"/>
                <a:stretch>
                  <a:fillRect l="-4283" b="-1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5067298" y="2996952"/>
                <a:ext cx="3006702" cy="10446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g)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𝒙𝒚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7298" y="2996952"/>
                <a:ext cx="3006702" cy="1044645"/>
              </a:xfrm>
              <a:prstGeom prst="rect">
                <a:avLst/>
              </a:prstGeom>
              <a:blipFill rotWithShape="1">
                <a:blip r:embed="rId9"/>
                <a:stretch>
                  <a:fillRect l="-6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5152998" y="4166752"/>
                <a:ext cx="3307434" cy="8927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h)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𝟐𝟎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𝟏𝟖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𝟔𝟎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𝟓𝟎</m:t>
                        </m:r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52998" y="4166752"/>
                <a:ext cx="3307434" cy="892745"/>
              </a:xfrm>
              <a:prstGeom prst="rect">
                <a:avLst/>
              </a:prstGeom>
              <a:blipFill rotWithShape="1">
                <a:blip r:embed="rId10"/>
                <a:stretch>
                  <a:fillRect l="-3683" b="-20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152998" y="5301208"/>
                <a:ext cx="2845170" cy="8927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i)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52998" y="5301208"/>
                <a:ext cx="2845170" cy="892745"/>
              </a:xfrm>
              <a:prstGeom prst="rect">
                <a:avLst/>
              </a:prstGeom>
              <a:blipFill rotWithShape="1">
                <a:blip r:embed="rId11"/>
                <a:stretch>
                  <a:fillRect l="-4283" b="-20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D1R1SU0N\MC900434403[7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531892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2982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8" grpId="0"/>
      <p:bldP spid="19" grpId="0"/>
      <p:bldP spid="21" grpId="0"/>
      <p:bldP spid="22" grpId="0"/>
      <p:bldP spid="20" grpId="0"/>
      <p:bldP spid="25" grpId="0"/>
      <p:bldP spid="26" grpId="0"/>
      <p:bldP spid="27" grpId="0"/>
      <p:bldP spid="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192484" y="99786"/>
            <a:ext cx="8920088" cy="6567536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47285" y="688973"/>
            <a:ext cx="8410486" cy="576064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47285" y="1784302"/>
            <a:ext cx="8410486" cy="122413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77044" y="99786"/>
            <a:ext cx="1495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Výsledky: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21513" y="700557"/>
                <a:ext cx="3965748" cy="8910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a)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𝒚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endParaRPr lang="cs-CZ" sz="24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513" y="700557"/>
                <a:ext cx="3965748" cy="891078"/>
              </a:xfrm>
              <a:prstGeom prst="rect">
                <a:avLst/>
              </a:prstGeom>
              <a:blipFill rotWithShape="1">
                <a:blip r:embed="rId2"/>
                <a:stretch>
                  <a:fillRect l="-3072" b="-20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421513" y="1787304"/>
                <a:ext cx="4072229" cy="96180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b)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𝒛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𝒚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𝒛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4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513" y="1787304"/>
                <a:ext cx="4072229" cy="961802"/>
              </a:xfrm>
              <a:prstGeom prst="rect">
                <a:avLst/>
              </a:prstGeom>
              <a:blipFill rotWithShape="1">
                <a:blip r:embed="rId3"/>
                <a:stretch>
                  <a:fillRect l="-29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47285" y="3044599"/>
                <a:ext cx="4412246" cy="892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c)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𝒖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𝟒</m:t>
                        </m:r>
                      </m:num>
                      <m:den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𝟑</m:t>
                        </m:r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𝒗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7285" y="3044599"/>
                <a:ext cx="4412246" cy="892552"/>
              </a:xfrm>
              <a:prstGeom prst="rect">
                <a:avLst/>
              </a:prstGeom>
              <a:blipFill rotWithShape="1">
                <a:blip r:embed="rId4"/>
                <a:stretch>
                  <a:fillRect l="-2762" b="-13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447285" y="5310755"/>
                <a:ext cx="3939976" cy="892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e)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𝒂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≠±</m:t>
                    </m:r>
                    <m:f>
                      <m:fPr>
                        <m:ctrlP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𝟐</m:t>
                        </m:r>
                      </m:num>
                      <m:den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𝟓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 </m:t>
                        </m:r>
                      </m:den>
                    </m:f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4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7285" y="5310755"/>
                <a:ext cx="3939976" cy="892552"/>
              </a:xfrm>
              <a:prstGeom prst="rect">
                <a:avLst/>
              </a:prstGeom>
              <a:blipFill rotWithShape="1">
                <a:blip r:embed="rId5"/>
                <a:stretch>
                  <a:fillRect l="-3091" b="-13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5264893" y="682324"/>
                <a:ext cx="2845170" cy="96180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f)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𝒚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4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4893" y="682324"/>
                <a:ext cx="2845170" cy="961802"/>
              </a:xfrm>
              <a:prstGeom prst="rect">
                <a:avLst/>
              </a:prstGeom>
              <a:blipFill rotWithShape="1">
                <a:blip r:embed="rId6"/>
                <a:stretch>
                  <a:fillRect l="-45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Obdélník 26"/>
          <p:cNvSpPr/>
          <p:nvPr/>
        </p:nvSpPr>
        <p:spPr>
          <a:xfrm>
            <a:off x="438529" y="4086619"/>
            <a:ext cx="8410486" cy="115212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393036" y="4216407"/>
                <a:ext cx="3791434" cy="892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d)  </a:t>
                </a:r>
                <a14:m>
                  <m:oMath xmlns:m="http://schemas.openxmlformats.org/officeDocument/2006/math">
                    <m:r>
                      <a:rPr lang="cs-CZ" sz="36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𝟒</m:t>
                        </m:r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036" y="4216407"/>
                <a:ext cx="3791434" cy="892552"/>
              </a:xfrm>
              <a:prstGeom prst="rect">
                <a:avLst/>
              </a:prstGeom>
              <a:blipFill rotWithShape="1">
                <a:blip r:embed="rId7"/>
                <a:stretch>
                  <a:fillRect l="-3215" b="-20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204957" y="1891057"/>
                <a:ext cx="3161459" cy="8884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e)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𝟒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4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04957" y="1891057"/>
                <a:ext cx="3161459" cy="888448"/>
              </a:xfrm>
              <a:prstGeom prst="rect">
                <a:avLst/>
              </a:prstGeom>
              <a:blipFill rotWithShape="1">
                <a:blip r:embed="rId8"/>
                <a:stretch>
                  <a:fillRect l="-4054" b="-20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5124191" y="3049395"/>
                <a:ext cx="3674273" cy="88992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g)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𝒙𝒚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≠−</m:t>
                    </m:r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𝟑</m:t>
                        </m:r>
                      </m:num>
                      <m:den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𝒚</m:t>
                        </m:r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24191" y="3049395"/>
                <a:ext cx="3674273" cy="889924"/>
              </a:xfrm>
              <a:prstGeom prst="rect">
                <a:avLst/>
              </a:prstGeom>
              <a:blipFill rotWithShape="1">
                <a:blip r:embed="rId9"/>
                <a:stretch>
                  <a:fillRect l="-664" b="-13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248077" y="4215045"/>
                <a:ext cx="3622395" cy="8927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h)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≠−</m:t>
                    </m:r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𝟓</m:t>
                        </m:r>
                      </m:num>
                      <m:den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𝟑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 </m:t>
                        </m:r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8077" y="4215045"/>
                <a:ext cx="3622395" cy="892745"/>
              </a:xfrm>
              <a:prstGeom prst="rect">
                <a:avLst/>
              </a:prstGeom>
              <a:blipFill rotWithShape="1">
                <a:blip r:embed="rId10"/>
                <a:stretch>
                  <a:fillRect l="-3535" b="-13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5264892" y="5291826"/>
                <a:ext cx="3533572" cy="892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i)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</m:t>
                    </m:r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≠±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𝟐</m:t>
                    </m:r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4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4892" y="5291826"/>
                <a:ext cx="3533572" cy="892552"/>
              </a:xfrm>
              <a:prstGeom prst="rect">
                <a:avLst/>
              </a:prstGeom>
              <a:blipFill rotWithShape="1">
                <a:blip r:embed="rId11"/>
                <a:stretch>
                  <a:fillRect l="-3627" b="-20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6" name="Picture 2" descr="C:\Users\spravce\AppData\Local\Microsoft\Windows\Temporary Internet Files\Content.IE5\BL96J1IA\MC900437791[10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1821" y="165150"/>
            <a:ext cx="1306256" cy="1070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5455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  <p:bldP spid="26" grpId="0"/>
      <p:bldP spid="28" grpId="0"/>
      <p:bldP spid="29" grpId="0"/>
      <p:bldP spid="30" grpId="0"/>
      <p:bldP spid="31" grpId="0"/>
      <p:bldP spid="3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2593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88612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1074</TotalTime>
  <Words>1126</Words>
  <Application>Microsoft Office PowerPoint</Application>
  <PresentationFormat>Předvádění na obrazovce (4:3)</PresentationFormat>
  <Paragraphs>99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148</cp:revision>
  <dcterms:created xsi:type="dcterms:W3CDTF">2012-04-23T18:25:05Z</dcterms:created>
  <dcterms:modified xsi:type="dcterms:W3CDTF">2013-03-24T19:29:48Z</dcterms:modified>
</cp:coreProperties>
</file>