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1" r:id="rId2"/>
    <p:sldId id="269" r:id="rId3"/>
    <p:sldId id="292" r:id="rId4"/>
    <p:sldId id="293" r:id="rId5"/>
    <p:sldId id="298" r:id="rId6"/>
    <p:sldId id="288" r:id="rId7"/>
    <p:sldId id="301" r:id="rId8"/>
    <p:sldId id="290" r:id="rId9"/>
    <p:sldId id="302" r:id="rId10"/>
    <p:sldId id="303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FC0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835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8.wmf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16.wmf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17.wmf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17.wmf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7" Type="http://schemas.openxmlformats.org/officeDocument/2006/relationships/image" Target="../media/image18.wmf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9832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/>
              <a:t>: </a:t>
            </a:r>
            <a:r>
              <a:rPr lang="cs-CZ" sz="2800" smtClean="0"/>
              <a:t>VY_32_INOVACE_04_04_M9_Hanak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37353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TÉMA</a:t>
            </a:r>
            <a:r>
              <a:rPr lang="cs-CZ" sz="2800" dirty="0"/>
              <a:t>: Lomené </a:t>
            </a:r>
            <a:r>
              <a:rPr lang="cs-CZ" sz="2800" dirty="0" smtClean="0"/>
              <a:t>výrazy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624869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Rozšiřování lomených výrazů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910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16484" y="113522"/>
            <a:ext cx="8659712" cy="87031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203200" h="889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16484" y="1196752"/>
            <a:ext cx="8659712" cy="547260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50800"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203200" h="889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203848" y="260649"/>
            <a:ext cx="2304256" cy="576064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389732" y="1412775"/>
            <a:ext cx="8352928" cy="1918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/>
              <a:t>Tato hodina je zaměřena na rozšiřování lomených výrazů. Naleznete zde několik řešených příkladů, které nám ukazují rozšiřování lomených výrazů. Na závěr jsou příklady na samostatné procvičení. </a:t>
            </a:r>
            <a:endParaRPr lang="cs-CZ" sz="1800" dirty="0" smtClean="0"/>
          </a:p>
          <a:p>
            <a:pPr algn="just"/>
            <a:r>
              <a:rPr lang="cs-CZ" sz="1800" dirty="0" smtClean="0"/>
              <a:t>Inovativnost </a:t>
            </a:r>
            <a:r>
              <a:rPr lang="cs-CZ" sz="1800" dirty="0"/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82700" y="131533"/>
            <a:ext cx="8659712" cy="12092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53975"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203200" h="889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92200" y="3568583"/>
            <a:ext cx="5287912" cy="2164673"/>
          </a:xfrm>
          <a:prstGeom prst="rect">
            <a:avLst/>
          </a:prstGeom>
          <a:solidFill>
            <a:schemeClr val="bg1">
              <a:lumMod val="85000"/>
            </a:schemeClr>
          </a:solidFill>
          <a:ln w="50800"/>
          <a:scene3d>
            <a:camera prst="orthographicFront"/>
            <a:lightRig rig="threePt" dir="t"/>
          </a:scene3d>
          <a:sp3d>
            <a:bevelT w="20320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322164" y="1787636"/>
            <a:ext cx="8620248" cy="1314425"/>
          </a:xfrm>
          <a:prstGeom prst="rect">
            <a:avLst/>
          </a:prstGeom>
          <a:solidFill>
            <a:schemeClr val="bg1">
              <a:lumMod val="85000"/>
            </a:schemeClr>
          </a:solidFill>
          <a:ln w="50800"/>
          <a:scene3d>
            <a:camera prst="orthographicFront"/>
            <a:lightRig rig="threePt" dir="t"/>
          </a:scene3d>
          <a:sp3d>
            <a:bevelT w="20320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83768" y="474541"/>
            <a:ext cx="4049898" cy="523220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Zapamatujte si !!!</a:t>
            </a:r>
            <a:endParaRPr lang="cs-CZ" sz="26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0650" y="3779520"/>
            <a:ext cx="4873438" cy="1692771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just"/>
            <a:r>
              <a:rPr lang="cs-CZ" sz="26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Podmínku pro výraz, kterým rozšiřujeme daný lomený výraz, musíme vždy určit a zapsat.</a:t>
            </a:r>
            <a:endParaRPr lang="cs-CZ" sz="26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2658" y="1967795"/>
            <a:ext cx="8379754" cy="954107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Rozšiřovat lomený výraz znamená násobit čitatele</a:t>
            </a:r>
            <a:br>
              <a:rPr lang="cs-CZ" sz="28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</a:br>
            <a:r>
              <a:rPr lang="cs-CZ" sz="28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 i jmenovatele stejným výrazem různým od nuly.</a:t>
            </a:r>
            <a:endParaRPr lang="cs-CZ" sz="26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3074" name="Picture 2" descr="C:\Users\spravce\AppData\Local\Microsoft\Windows\Temporary Internet Files\Content.IE5\BL96J1IA\MC900440428[7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2738" y="3632200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8637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59684" y="2674086"/>
            <a:ext cx="8343287" cy="3563226"/>
          </a:xfrm>
          <a:prstGeom prst="rect">
            <a:avLst/>
          </a:prstGeom>
          <a:gradFill>
            <a:gsLst>
              <a:gs pos="0">
                <a:srgbClr val="FFFF00"/>
              </a:gs>
              <a:gs pos="100000">
                <a:srgbClr val="FCFC04"/>
              </a:gs>
            </a:gsLst>
          </a:gradFill>
          <a:ln w="53975" cap="rnd" cmpd="sng">
            <a:solidFill>
              <a:schemeClr val="accent1">
                <a:shade val="50000"/>
                <a:shade val="75000"/>
                <a:satMod val="125000"/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33350" h="9525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210836" y="132569"/>
            <a:ext cx="8496944" cy="2000287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27000" h="12700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63976" y="198207"/>
            <a:ext cx="94646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1">
                    <a:lumMod val="50000"/>
                  </a:schemeClr>
                </a:solidFill>
                <a:effectLst/>
              </a:rPr>
              <a:t>1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) 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</a:rPr>
              <a:t>Rozšiřte výraz tak, aby měl uvedeného jmenovatele: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effectLst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63976" y="3791740"/>
                <a:ext cx="2143184" cy="10736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𝒖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</m:oMath>
                </a14:m>
                <a:endParaRPr lang="cs-CZ" sz="40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976" y="3791740"/>
                <a:ext cx="2143184" cy="107369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177920" y="2179910"/>
            <a:ext cx="14221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Řešení: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622824" y="839790"/>
            <a:ext cx="4497473" cy="1149050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27000" h="12700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686485" y="782601"/>
                <a:ext cx="3796841" cy="10736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40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𝒖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  <m:r>
                      <a:rPr lang="cs-CZ" sz="40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/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𝟏𝟐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𝒖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𝟒</m:t>
                            </m:r>
                          </m:sup>
                        </m:sSup>
                      </m:den>
                    </m:f>
                  </m:oMath>
                </a14:m>
                <a:endParaRPr lang="cs-CZ" sz="40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86485" y="782601"/>
                <a:ext cx="3796841" cy="107369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aoblený obdélníkový popisek 10"/>
              <p:cNvSpPr/>
              <p:nvPr/>
            </p:nvSpPr>
            <p:spPr>
              <a:xfrm>
                <a:off x="2010330" y="4005064"/>
                <a:ext cx="6592641" cy="1122073"/>
              </a:xfrm>
              <a:prstGeom prst="wedgeRoundRectCallout">
                <a:avLst>
                  <a:gd name="adj1" fmla="val 6315"/>
                  <a:gd name="adj2" fmla="val -94954"/>
                  <a:gd name="adj3" fmla="val 16667"/>
                </a:avLst>
              </a:prstGeom>
              <a:effectLst/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Musíme zjistit, čím vynásobit daného jmenovatele, abychom dostali 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𝟏𝟐</m:t>
                    </m:r>
                    <m:sSup>
                      <m:sSupPr>
                        <m:ctrlPr>
                          <a:rPr lang="cs-CZ" sz="28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𝐮</m:t>
                        </m:r>
                      </m:e>
                      <m:sup>
                        <m:r>
                          <a:rPr lang="cs-CZ" sz="2800" b="1" i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</m:sup>
                    </m:sSup>
                    <m:sSup>
                      <m:sSupPr>
                        <m:ctrlPr>
                          <a:rPr lang="cs-CZ" sz="28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𝐱</m:t>
                        </m:r>
                      </m:e>
                      <m:sup>
                        <m:r>
                          <a:rPr lang="cs-CZ" sz="2800" b="1" i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sup>
                    </m:sSup>
                    <m:r>
                      <a:rPr lang="cs-CZ" sz="2800" b="0" i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.</m:t>
                    </m:r>
                  </m:oMath>
                </a14:m>
                <a:endParaRPr lang="cs-CZ" sz="2800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1" name="Zaoblený obdélníkový popise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10330" y="4005064"/>
                <a:ext cx="6592641" cy="1122073"/>
              </a:xfrm>
              <a:prstGeom prst="wedgeRoundRectCallout">
                <a:avLst>
                  <a:gd name="adj1" fmla="val 6315"/>
                  <a:gd name="adj2" fmla="val -94954"/>
                  <a:gd name="adj3" fmla="val 16667"/>
                </a:avLst>
              </a:prstGeom>
              <a:blipFill rotWithShape="1">
                <a:blip r:embed="rId4"/>
                <a:stretch>
                  <a:fillRect b="-4015"/>
                </a:stretch>
              </a:blipFill>
              <a:effectLst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4" name="Zaoblený obdélníkový popisek 23"/>
              <p:cNvSpPr/>
              <p:nvPr/>
            </p:nvSpPr>
            <p:spPr>
              <a:xfrm>
                <a:off x="792938" y="2756174"/>
                <a:ext cx="5723277" cy="693658"/>
              </a:xfrm>
              <a:prstGeom prst="wedgeRoundRectCallout">
                <a:avLst>
                  <a:gd name="adj1" fmla="val -22633"/>
                  <a:gd name="adj2" fmla="val -48549"/>
                  <a:gd name="adj3" fmla="val 16667"/>
                </a:avLst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Vydělíme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𝟏𝟐</m:t>
                        </m:r>
                        <m:r>
                          <a:rPr lang="cs-CZ" sz="2800" b="1" i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𝐮</m:t>
                        </m:r>
                      </m:e>
                      <m:sup>
                        <m:r>
                          <a:rPr lang="cs-CZ" sz="2800" b="1" i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</m:sup>
                    </m:sSup>
                    <m:sSup>
                      <m:sSupPr>
                        <m:ctrlPr>
                          <a:rPr lang="cs-CZ" sz="28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𝐱</m:t>
                        </m:r>
                      </m:e>
                      <m:sup>
                        <m:r>
                          <a:rPr lang="cs-CZ" sz="2800" b="1" i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:(4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𝐮</m:t>
                        </m:r>
                      </m:e>
                      <m:sup>
                        <m:r>
                          <a:rPr lang="cs-CZ" sz="2800" b="1" i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sSup>
                      <m:sSupPr>
                        <m:ctrlPr>
                          <a:rPr lang="cs-CZ" sz="28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𝐱</m:t>
                        </m:r>
                      </m:e>
                      <m:sup>
                        <m:r>
                          <a:rPr lang="cs-CZ" sz="2800" b="1" i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800" b="1" i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)=</m:t>
                    </m:r>
                    <m:r>
                      <a:rPr lang="cs-CZ" sz="2800" b="1" i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𝟑𝐮</m:t>
                    </m:r>
                    <m:sSup>
                      <m:sSupPr>
                        <m:ctrlPr>
                          <a:rPr lang="cs-CZ" sz="28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𝐱</m:t>
                        </m:r>
                      </m:e>
                      <m:sup>
                        <m:r>
                          <a:rPr lang="cs-CZ" sz="2800" b="1" i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800" b="1" i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.</m:t>
                    </m:r>
                  </m:oMath>
                </a14:m>
                <a:endParaRPr lang="cs-CZ" sz="2800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24" name="Zaoblený obdélníkový popisek 2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2938" y="2756174"/>
                <a:ext cx="5723277" cy="693658"/>
              </a:xfrm>
              <a:prstGeom prst="wedgeRoundRectCallout">
                <a:avLst>
                  <a:gd name="adj1" fmla="val -22633"/>
                  <a:gd name="adj2" fmla="val -48549"/>
                  <a:gd name="adj3" fmla="val 16667"/>
                </a:avLst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1622824" y="3791740"/>
                <a:ext cx="3309376" cy="10736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40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 · 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𝒖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𝒖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 · </m:t>
                        </m:r>
                        <m:r>
                          <a:rPr lang="cs-CZ" sz="40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40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𝒖</m:t>
                        </m:r>
                        <m:sSup>
                          <m:sSupPr>
                            <m:ctrlPr>
                              <a:rPr lang="cs-CZ" sz="40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40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</m:oMath>
                </a14:m>
                <a:endParaRPr lang="cs-CZ" sz="40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2824" y="3791740"/>
                <a:ext cx="3309376" cy="107369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4492249" y="3791740"/>
                <a:ext cx="2554664" cy="10736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40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𝟏𝟓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𝒖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𝟓</m:t>
                            </m:r>
                          </m:sup>
                        </m:sSup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𝟏𝟐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𝒖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𝟒</m:t>
                            </m:r>
                          </m:sup>
                        </m:sSup>
                      </m:den>
                    </m:f>
                  </m:oMath>
                </a14:m>
                <a:endParaRPr lang="cs-CZ" sz="40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2249" y="3791740"/>
                <a:ext cx="2554664" cy="107369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Obdélník 26"/>
          <p:cNvSpPr/>
          <p:nvPr/>
        </p:nvSpPr>
        <p:spPr>
          <a:xfrm>
            <a:off x="395385" y="5470068"/>
            <a:ext cx="4247323" cy="693009"/>
          </a:xfrm>
          <a:prstGeom prst="rect">
            <a:avLst/>
          </a:prstGeom>
          <a:gradFill>
            <a:gsLst>
              <a:gs pos="0">
                <a:srgbClr val="FFFF00"/>
              </a:gs>
              <a:gs pos="100000">
                <a:srgbClr val="FCFC04"/>
              </a:gs>
            </a:gsLst>
          </a:gradFill>
          <a:ln w="53975" cap="rnd" cmpd="sng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33350" h="9525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80240" y="5554962"/>
                <a:ext cx="4172553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Podmínka : 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  <a:ea typeface="Cambria Math"/>
                      </a:rPr>
                      <m:t>𝐮</m:t>
                    </m:r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  <a:ea typeface="Cambria Math"/>
                      </a:rPr>
                      <m:t>𝟎</m:t>
                    </m:r>
                  </m:oMath>
                </a14:m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 </a:t>
                </a:r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0240" y="5554962"/>
                <a:ext cx="4172553" cy="523220"/>
              </a:xfrm>
              <a:prstGeom prst="rect">
                <a:avLst/>
              </a:prstGeom>
              <a:blipFill rotWithShape="1">
                <a:blip r:embed="rId8"/>
                <a:stretch>
                  <a:fillRect l="-3070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aoblený obdélníkový popisek 22"/>
              <p:cNvSpPr/>
              <p:nvPr/>
            </p:nvSpPr>
            <p:spPr>
              <a:xfrm>
                <a:off x="246704" y="5127137"/>
                <a:ext cx="5903179" cy="1296144"/>
              </a:xfrm>
              <a:prstGeom prst="wedgeRoundRectCallout">
                <a:avLst>
                  <a:gd name="adj1" fmla="val -29208"/>
                  <a:gd name="adj2" fmla="val -65974"/>
                  <a:gd name="adj3" fmla="val 16667"/>
                </a:avLst>
              </a:prstGeom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Čitatel i jmenovatel lomeného výrazu rozšíříme výrazem </a:t>
                </a:r>
                <a14:m>
                  <m:oMath xmlns:m="http://schemas.openxmlformats.org/officeDocument/2006/math">
                    <m:r>
                      <a:rPr lang="cs-CZ" sz="2800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𝟑𝐮</m:t>
                    </m:r>
                    <m:sSup>
                      <m:sSupPr>
                        <m:ctrlPr>
                          <a:rPr lang="cs-CZ" sz="28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𝐱</m:t>
                        </m:r>
                      </m:e>
                      <m:sup>
                        <m:r>
                          <a:rPr lang="cs-CZ" sz="2800" b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. </a:t>
                </a:r>
                <a:endParaRPr lang="cs-CZ" sz="2800" i="1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3" name="Zaoblený obdélníkový popisek 2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6704" y="5127137"/>
                <a:ext cx="5903179" cy="1296144"/>
              </a:xfrm>
              <a:prstGeom prst="wedgeRoundRectCallout">
                <a:avLst>
                  <a:gd name="adj1" fmla="val -29208"/>
                  <a:gd name="adj2" fmla="val -65974"/>
                  <a:gd name="adj3" fmla="val 16667"/>
                </a:avLst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spravce\AppData\Local\Microsoft\Windows\Temporary Internet Files\Content.IE5\0BASIBLT\MC900438000[7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5" y="4919962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6302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11" grpId="0" animBg="1"/>
      <p:bldP spid="11" grpId="1" animBg="1"/>
      <p:bldP spid="24" grpId="0" animBg="1"/>
      <p:bldP spid="25" grpId="0"/>
      <p:bldP spid="26" grpId="0"/>
      <p:bldP spid="10" grpId="0"/>
      <p:bldP spid="23" grpId="0" animBg="1"/>
      <p:bldP spid="23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8652" y="2483030"/>
            <a:ext cx="8343287" cy="4042314"/>
          </a:xfrm>
          <a:prstGeom prst="rect">
            <a:avLst/>
          </a:prstGeom>
          <a:gradFill>
            <a:gsLst>
              <a:gs pos="0">
                <a:srgbClr val="FFFF00"/>
              </a:gs>
              <a:gs pos="100000">
                <a:srgbClr val="FCFC04"/>
              </a:gs>
            </a:gsLst>
          </a:gradFill>
          <a:ln w="53975" cap="rnd" cmpd="sng">
            <a:solidFill>
              <a:schemeClr val="accent1">
                <a:shade val="50000"/>
                <a:shade val="75000"/>
                <a:satMod val="125000"/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33350" h="9525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10836" y="132569"/>
            <a:ext cx="8496944" cy="1856271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27000" h="12700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3976" y="198207"/>
            <a:ext cx="94646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) 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</a:rPr>
              <a:t>Rozšiřte výraz tak, aby měl uvedeného jmenovatele: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effectLst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96171" y="3945453"/>
                <a:ext cx="2143184" cy="1067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40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171" y="3945453"/>
                <a:ext cx="2143184" cy="106766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216888" y="1988854"/>
            <a:ext cx="14221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Řešení: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758961" y="659872"/>
            <a:ext cx="4752528" cy="1149050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27000" h="12700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ovéPole 8"/>
              <p:cNvSpPr txBox="1"/>
              <p:nvPr/>
            </p:nvSpPr>
            <p:spPr>
              <a:xfrm>
                <a:off x="1695441" y="659872"/>
                <a:ext cx="4757723" cy="10972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40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  <m:r>
                      <a:rPr lang="cs-CZ" sz="40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/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𝟏𝟔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𝟑𝟐</m:t>
                        </m:r>
                      </m:den>
                    </m:f>
                  </m:oMath>
                </a14:m>
                <a:endParaRPr lang="cs-CZ" sz="40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5441" y="659872"/>
                <a:ext cx="4757723" cy="109728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aoblený obdélníkový popisek 9"/>
              <p:cNvSpPr/>
              <p:nvPr/>
            </p:nvSpPr>
            <p:spPr>
              <a:xfrm>
                <a:off x="3593848" y="4185301"/>
                <a:ext cx="5013215" cy="1122073"/>
              </a:xfrm>
              <a:prstGeom prst="wedgeRoundRectCallout">
                <a:avLst>
                  <a:gd name="adj1" fmla="val 6315"/>
                  <a:gd name="adj2" fmla="val -94954"/>
                  <a:gd name="adj3" fmla="val 16667"/>
                </a:avLst>
              </a:prstGeom>
              <a:effectLst/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Výraz 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𝟐</m:t>
                    </m:r>
                    <m:sSup>
                      <m:sSupPr>
                        <m:ctrlPr>
                          <a:rPr lang="cs-CZ" sz="28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</m:e>
                      <m:sup>
                        <m:r>
                          <a:rPr lang="cs-CZ" sz="28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800" b="1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</m:t>
                    </m:r>
                    <m:r>
                      <a:rPr lang="cs-CZ" sz="2800" b="1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𝟏𝟔</m:t>
                    </m:r>
                    <m:r>
                      <a:rPr lang="cs-CZ" sz="2800" b="1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𝒚</m:t>
                    </m:r>
                    <m:r>
                      <a:rPr lang="cs-CZ" sz="2800" b="1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</m:t>
                    </m:r>
                    <m:r>
                      <a:rPr lang="cs-CZ" sz="2800" b="1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𝟑𝟐</m:t>
                    </m:r>
                  </m:oMath>
                </a14:m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musíme rozložit na součin.</a:t>
                </a:r>
              </a:p>
            </p:txBody>
          </p:sp>
        </mc:Choice>
        <mc:Fallback xmlns="">
          <p:sp>
            <p:nvSpPr>
              <p:cNvPr id="10" name="Zaoblený obdélníkový popise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3848" y="4185301"/>
                <a:ext cx="5013215" cy="1122073"/>
              </a:xfrm>
              <a:prstGeom prst="wedgeRoundRectCallout">
                <a:avLst>
                  <a:gd name="adj1" fmla="val 6315"/>
                  <a:gd name="adj2" fmla="val -94954"/>
                  <a:gd name="adj3" fmla="val 16667"/>
                </a:avLst>
              </a:prstGeom>
              <a:blipFill rotWithShape="1">
                <a:blip r:embed="rId4"/>
                <a:stretch>
                  <a:fillRect b="-4015"/>
                </a:stretch>
              </a:blipFill>
              <a:effectLst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2" name="Zaoblený obdélníkový popisek 11"/>
              <p:cNvSpPr/>
              <p:nvPr/>
            </p:nvSpPr>
            <p:spPr>
              <a:xfrm>
                <a:off x="931560" y="2605555"/>
                <a:ext cx="6699311" cy="970938"/>
              </a:xfrm>
              <a:prstGeom prst="wedgeRoundRectCallout">
                <a:avLst>
                  <a:gd name="adj1" fmla="val -22633"/>
                  <a:gd name="adj2" fmla="val -48549"/>
                  <a:gd name="adj3" fmla="val 16667"/>
                </a:avLst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𝟐</m:t>
                      </m:r>
                      <m:sSup>
                        <m:sSupPr>
                          <m:ctrlPr>
                            <a:rPr lang="cs-CZ" sz="2800" b="1" i="1" dirty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1" i="0" dirty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𝐲</m:t>
                          </m:r>
                        </m:e>
                        <m:sup>
                          <m:r>
                            <a:rPr lang="cs-CZ" sz="2800" b="1" i="0" dirty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800" b="1" i="0" dirty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800" b="1" i="0" dirty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𝟏𝟔𝐲</m:t>
                      </m:r>
                      <m:r>
                        <a:rPr lang="cs-CZ" sz="2800" b="1" i="0" dirty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800" b="1" i="0" dirty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𝟑𝟐</m:t>
                      </m:r>
                      <m:r>
                        <a:rPr lang="cs-CZ" sz="2800" b="1" i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1" i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2800" b="1" i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d>
                        <m:dPr>
                          <m:ctrlP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p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𝟖</m:t>
                          </m:r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𝒚</m:t>
                          </m:r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𝟏𝟔</m:t>
                          </m:r>
                        </m:e>
                      </m:d>
                      <m:r>
                        <a:rPr lang="cs-CZ" sz="2800" b="1" i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  <m:oMath xmlns:m="http://schemas.openxmlformats.org/officeDocument/2006/math">
                      <m:r>
                        <a:rPr lang="cs-CZ" sz="2800" b="1" i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1" i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2800" b="1" i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d>
                        <m:dPr>
                          <m:ctrlPr>
                            <a:rPr lang="cs-CZ" sz="2800" b="1" i="1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1" i="1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𝒚</m:t>
                          </m:r>
                          <m:r>
                            <a:rPr lang="cs-CZ" sz="2800" b="1" i="1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𝟒</m:t>
                          </m:r>
                        </m:e>
                      </m:d>
                      <m:r>
                        <a:rPr lang="cs-CZ" sz="2800" b="1" i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·(</m:t>
                      </m:r>
                      <m:r>
                        <a:rPr lang="cs-CZ" sz="2800" b="1" i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𝒚</m:t>
                      </m:r>
                      <m:r>
                        <a:rPr lang="cs-CZ" sz="2800" b="1" i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800" b="1" i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𝟒</m:t>
                      </m:r>
                      <m:r>
                        <a:rPr lang="cs-CZ" sz="2800" b="1" i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12" name="Zaoblený obdélníkový popise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1560" y="2605555"/>
                <a:ext cx="6699311" cy="970938"/>
              </a:xfrm>
              <a:prstGeom prst="wedgeRoundRectCallout">
                <a:avLst>
                  <a:gd name="adj1" fmla="val -22633"/>
                  <a:gd name="adj2" fmla="val -48549"/>
                  <a:gd name="adj3" fmla="val 16667"/>
                </a:avLst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316003" y="3971206"/>
                <a:ext cx="3812471" cy="107285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40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 · 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 (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num>
                      <m:den>
                        <m:d>
                          <m:d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𝟒</m:t>
                            </m:r>
                          </m:e>
                        </m:d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endParaRPr lang="cs-CZ" sz="40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6003" y="3971206"/>
                <a:ext cx="3812471" cy="1072858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459307" y="3967758"/>
                <a:ext cx="3870971" cy="10702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40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𝟏𝟎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 · (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sz="40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sSup>
                          <m:sSupPr>
                            <m:ctrlPr>
                              <a:rPr lang="cs-CZ" sz="40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40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40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40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𝟏𝟔</m:t>
                        </m:r>
                        <m:r>
                          <a:rPr lang="cs-CZ" sz="40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40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40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𝟑𝟐</m:t>
                        </m:r>
                      </m:den>
                    </m:f>
                    <m:r>
                      <a:rPr lang="cs-CZ" sz="40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40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59307" y="3967758"/>
                <a:ext cx="3870971" cy="107022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93583" y="5235359"/>
                <a:ext cx="3634311" cy="1150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40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𝟏𝟎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𝟒𝟎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𝟏𝟔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𝟑𝟐</m:t>
                        </m:r>
                      </m:den>
                    </m:f>
                  </m:oMath>
                </a14:m>
                <a:endParaRPr lang="cs-CZ" sz="40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3583" y="5235359"/>
                <a:ext cx="3634311" cy="115070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Obdélník 17"/>
          <p:cNvSpPr/>
          <p:nvPr/>
        </p:nvSpPr>
        <p:spPr>
          <a:xfrm>
            <a:off x="4788023" y="5373217"/>
            <a:ext cx="3672409" cy="1012842"/>
          </a:xfrm>
          <a:prstGeom prst="rect">
            <a:avLst/>
          </a:prstGeom>
          <a:gradFill>
            <a:gsLst>
              <a:gs pos="0">
                <a:srgbClr val="FFFF00"/>
              </a:gs>
              <a:gs pos="100000">
                <a:srgbClr val="FCFC04"/>
              </a:gs>
            </a:gsLst>
          </a:gradFill>
          <a:ln w="53975" cap="rnd" cmpd="sng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33350" h="9525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932040" y="5607895"/>
                <a:ext cx="339823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Podmínka : y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  <a:ea typeface="Cambria Math"/>
                      </a:rPr>
                      <m:t>≠−</m:t>
                    </m:r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  <a:ea typeface="Cambria Math"/>
                      </a:rPr>
                      <m:t>𝟒</m:t>
                    </m:r>
                  </m:oMath>
                </a14:m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 </a:t>
                </a:r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2040" y="5607895"/>
                <a:ext cx="3398238" cy="523220"/>
              </a:xfrm>
              <a:prstGeom prst="rect">
                <a:avLst/>
              </a:prstGeom>
              <a:blipFill rotWithShape="1">
                <a:blip r:embed="rId9"/>
                <a:stretch>
                  <a:fillRect l="-3584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aoblený obdélníkový popisek 10"/>
              <p:cNvSpPr/>
              <p:nvPr/>
            </p:nvSpPr>
            <p:spPr>
              <a:xfrm>
                <a:off x="683568" y="5304810"/>
                <a:ext cx="6357874" cy="1296144"/>
              </a:xfrm>
              <a:prstGeom prst="wedgeRoundRectCallout">
                <a:avLst>
                  <a:gd name="adj1" fmla="val -39535"/>
                  <a:gd name="adj2" fmla="val -73813"/>
                  <a:gd name="adj3" fmla="val 16667"/>
                </a:avLst>
              </a:prstGeom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Čitatel i jmenovatel lomeného výrazu rozšíříme výrazem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𝟐</m:t>
                    </m:r>
                    <m:r>
                      <a:rPr lang="cs-CZ" sz="2800" b="1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8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28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8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e>
                    </m:d>
                    <m:r>
                      <a:rPr lang="cs-CZ" sz="2800" b="1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.</m:t>
                    </m:r>
                  </m:oMath>
                </a14:m>
                <a:endParaRPr lang="cs-CZ" sz="2800" i="1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1" name="Zaoblený obdélníkový popise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5304810"/>
                <a:ext cx="6357874" cy="1296144"/>
              </a:xfrm>
              <a:prstGeom prst="wedgeRoundRectCallout">
                <a:avLst>
                  <a:gd name="adj1" fmla="val -39535"/>
                  <a:gd name="adj2" fmla="val -73813"/>
                  <a:gd name="adj3" fmla="val 16667"/>
                </a:avLst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3" name="Picture 3" descr="C:\Users\spravce\AppData\Local\Microsoft\Windows\Temporary Internet Files\Content.IE5\D1R1SU0N\MC900440450[6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3139" y="607715"/>
            <a:ext cx="1590564" cy="1201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8733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9" grpId="0"/>
      <p:bldP spid="10" grpId="0" animBg="1"/>
      <p:bldP spid="10" grpId="1" animBg="1"/>
      <p:bldP spid="12" grpId="0" animBg="1"/>
      <p:bldP spid="15" grpId="0"/>
      <p:bldP spid="16" grpId="0"/>
      <p:bldP spid="17" grpId="0"/>
      <p:bldP spid="7" grpId="0"/>
      <p:bldP spid="11" grpId="0" animBg="1"/>
      <p:bldP spid="11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179512" y="0"/>
            <a:ext cx="8740576" cy="666935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37978" y="679426"/>
            <a:ext cx="8410486" cy="5760641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344557" y="1772816"/>
            <a:ext cx="8410486" cy="1224136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2236" y="101823"/>
            <a:ext cx="84578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3</a:t>
            </a:r>
            <a:r>
              <a:rPr lang="cs-CZ" sz="2400" dirty="0" smtClean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400" dirty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Rozšiřte výraz tak, aby měl uvedeného jmenovatele: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741822" y="729196"/>
                <a:ext cx="3533700" cy="92749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a)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𝒖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𝟕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𝒗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/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𝟗𝟏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𝒕𝒖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𝒗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</m:den>
                    </m:f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1822" y="729196"/>
                <a:ext cx="3533700" cy="927498"/>
              </a:xfrm>
              <a:prstGeom prst="rect">
                <a:avLst/>
              </a:prstGeom>
              <a:blipFill rotWithShape="1">
                <a:blip r:embed="rId2"/>
                <a:stretch>
                  <a:fillRect l="-3627" b="-19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741822" y="1822586"/>
                <a:ext cx="2845170" cy="92749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b)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𝒕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𝒕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/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𝒕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1822" y="1822586"/>
                <a:ext cx="2845170" cy="927498"/>
              </a:xfrm>
              <a:prstGeom prst="rect">
                <a:avLst/>
              </a:prstGeom>
              <a:blipFill rotWithShape="1">
                <a:blip r:embed="rId3"/>
                <a:stretch>
                  <a:fillRect l="-4506" b="-19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741822" y="3046722"/>
                <a:ext cx="6558036" cy="9966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c)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𝒙𝒚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𝒙𝒚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/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𝟖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1822" y="3046722"/>
                <a:ext cx="6558036" cy="996683"/>
              </a:xfrm>
              <a:prstGeom prst="rect">
                <a:avLst/>
              </a:prstGeom>
              <a:blipFill rotWithShape="1">
                <a:blip r:embed="rId4"/>
                <a:stretch>
                  <a:fillRect l="-19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790390" y="5278970"/>
                <a:ext cx="4556494" cy="9276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e)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𝒛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𝒛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/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𝒛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𝒛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𝟕𝟐</m:t>
                        </m:r>
                      </m:den>
                    </m:f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0390" y="5278970"/>
                <a:ext cx="4556494" cy="927626"/>
              </a:xfrm>
              <a:prstGeom prst="rect">
                <a:avLst/>
              </a:prstGeom>
              <a:blipFill rotWithShape="1">
                <a:blip r:embed="rId5"/>
                <a:stretch>
                  <a:fillRect l="-2811" b="-19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Obdélník 23"/>
          <p:cNvSpPr/>
          <p:nvPr/>
        </p:nvSpPr>
        <p:spPr>
          <a:xfrm>
            <a:off x="327887" y="4077072"/>
            <a:ext cx="8410486" cy="115212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766106" y="4126842"/>
                <a:ext cx="4445520" cy="9966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d)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/>
                      <m:den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6106" y="4126842"/>
                <a:ext cx="4445520" cy="996683"/>
              </a:xfrm>
              <a:prstGeom prst="rect">
                <a:avLst/>
              </a:prstGeom>
              <a:blipFill rotWithShape="1">
                <a:blip r:embed="rId6"/>
                <a:stretch>
                  <a:fillRect l="-28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" name="Picture 2" descr="C:\Users\spravce\AppData\Local\Microsoft\Windows\Temporary Internet Files\Content.IE5\D1R1SU0N\MC900434403[8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914764"/>
            <a:ext cx="1578099" cy="2210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2982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8" grpId="0"/>
      <p:bldP spid="19" grpId="0"/>
      <p:bldP spid="21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0"/>
            <a:ext cx="8740576" cy="666935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37978" y="679426"/>
            <a:ext cx="8410486" cy="5760641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44557" y="1772816"/>
            <a:ext cx="8410486" cy="1224136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2236" y="101823"/>
            <a:ext cx="84578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4) </a:t>
            </a:r>
            <a:r>
              <a:rPr lang="cs-CZ" sz="2400" dirty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Rozšiřte výraz tak, aby měl uvedeného jmenovatele: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827584" y="692822"/>
                <a:ext cx="2845170" cy="92743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a)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/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𝟕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692822"/>
                <a:ext cx="2845170" cy="927433"/>
              </a:xfrm>
              <a:prstGeom prst="rect">
                <a:avLst/>
              </a:prstGeom>
              <a:blipFill rotWithShape="1">
                <a:blip r:embed="rId2"/>
                <a:stretch>
                  <a:fillRect l="-4506" b="-19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Obdélník 10"/>
          <p:cNvSpPr/>
          <p:nvPr/>
        </p:nvSpPr>
        <p:spPr>
          <a:xfrm>
            <a:off x="327887" y="4077072"/>
            <a:ext cx="8410486" cy="115212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827584" y="1893384"/>
                <a:ext cx="3240360" cy="92743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b)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/>
                      <m:den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den>
                    </m:f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1893384"/>
                <a:ext cx="3240360" cy="927433"/>
              </a:xfrm>
              <a:prstGeom prst="rect">
                <a:avLst/>
              </a:prstGeom>
              <a:blipFill rotWithShape="1">
                <a:blip r:embed="rId3"/>
                <a:stretch>
                  <a:fillRect l="-3955" b="-19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746818" y="2998764"/>
                <a:ext cx="4257230" cy="9276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c)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𝟖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𝒂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/>
                      <m:den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𝒂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𝟓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𝟏𝟎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𝟐𝟓</m:t>
                        </m:r>
                      </m:den>
                    </m:f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818" y="2998764"/>
                <a:ext cx="4257230" cy="927626"/>
              </a:xfrm>
              <a:prstGeom prst="rect">
                <a:avLst/>
              </a:prstGeom>
              <a:blipFill rotWithShape="1">
                <a:blip r:embed="rId4"/>
                <a:stretch>
                  <a:fillRect l="-573" b="-19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832518" y="4168564"/>
                <a:ext cx="3307434" cy="9276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d)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𝟖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𝒃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𝟕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𝒃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/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𝟒𝟗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𝒃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2518" y="4168564"/>
                <a:ext cx="3307434" cy="927626"/>
              </a:xfrm>
              <a:prstGeom prst="rect">
                <a:avLst/>
              </a:prstGeom>
              <a:blipFill rotWithShape="1">
                <a:blip r:embed="rId5"/>
                <a:stretch>
                  <a:fillRect l="-3875" b="-19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832518" y="5303020"/>
                <a:ext cx="5395666" cy="9966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e)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/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𝟏𝟐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2518" y="5303020"/>
                <a:ext cx="5395666" cy="996683"/>
              </a:xfrm>
              <a:prstGeom prst="rect">
                <a:avLst/>
              </a:prstGeom>
              <a:blipFill rotWithShape="1">
                <a:blip r:embed="rId6"/>
                <a:stretch>
                  <a:fillRect l="-237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2" name="Picture 2" descr="C:\Users\spravce\AppData\Local\Microsoft\Windows\Temporary Internet Files\Content.IE5\D1R1SU0N\MC900434403[8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914764"/>
            <a:ext cx="1578099" cy="2210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1408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3" grpId="0"/>
      <p:bldP spid="14" grpId="0"/>
      <p:bldP spid="15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délník 17"/>
          <p:cNvSpPr/>
          <p:nvPr/>
        </p:nvSpPr>
        <p:spPr>
          <a:xfrm>
            <a:off x="179512" y="101823"/>
            <a:ext cx="8740576" cy="6567536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37978" y="679426"/>
            <a:ext cx="8410486" cy="5760641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344557" y="1772816"/>
            <a:ext cx="8410486" cy="108012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62236" y="101823"/>
            <a:ext cx="49018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Výsledky příkladu 3:</a:t>
            </a:r>
            <a:endParaRPr lang="cs-CZ" sz="2400" dirty="0"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29222" y="4077072"/>
            <a:ext cx="8410486" cy="115212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741822" y="729196"/>
                <a:ext cx="7070538" cy="9754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a)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𝟑𝟗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𝒕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𝒖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𝒗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𝟗𝟏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𝒕𝒖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𝒗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        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𝒕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𝒖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𝒗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1822" y="729196"/>
                <a:ext cx="7070538" cy="975460"/>
              </a:xfrm>
              <a:prstGeom prst="rect">
                <a:avLst/>
              </a:prstGeom>
              <a:blipFill rotWithShape="1">
                <a:blip r:embed="rId2"/>
                <a:stretch>
                  <a:fillRect l="-1810" b="-1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817634" y="1806228"/>
                <a:ext cx="6274646" cy="14452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b)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𝒕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𝒕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𝟖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           </a:t>
                </a:r>
                <a14:m>
                  <m:oMath xmlns:m="http://schemas.openxmlformats.org/officeDocument/2006/math"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𝒕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𝟐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  <a:p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7634" y="1806228"/>
                <a:ext cx="6274646" cy="1445267"/>
              </a:xfrm>
              <a:prstGeom prst="rect">
                <a:avLst/>
              </a:prstGeom>
              <a:blipFill rotWithShape="1">
                <a:blip r:embed="rId3"/>
                <a:stretch>
                  <a:fillRect l="-19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740110" y="2852936"/>
                <a:ext cx="8296386" cy="15986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c)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𝟖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   </a:t>
                </a:r>
                <a14:m>
                  <m:oMath xmlns:m="http://schemas.openxmlformats.org/officeDocument/2006/math"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𝒎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𝒏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𝒎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</m:oMath>
                </a14:m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𝒏</m:t>
                        </m:r>
                      </m:num>
                      <m:den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32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</a:t>
                </a:r>
                <a:r>
                  <a:rPr lang="cs-CZ" sz="2800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)</a:t>
                </a:r>
                <a:endParaRPr lang="cs-CZ" sz="2800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  <a:p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0110" y="2852936"/>
                <a:ext cx="8296386" cy="1598643"/>
              </a:xfrm>
              <a:prstGeom prst="rect">
                <a:avLst/>
              </a:prstGeom>
              <a:blipFill rotWithShape="1">
                <a:blip r:embed="rId4"/>
                <a:stretch>
                  <a:fillRect l="-14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790390" y="5411906"/>
                <a:ext cx="7742050" cy="15295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e)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𝒛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𝟐𝟔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𝒛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𝟔𝟎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𝒛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𝒛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𝟕𝟐</m:t>
                        </m:r>
                      </m:den>
                    </m:f>
                  </m:oMath>
                </a14:m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    </a:t>
                </a:r>
                <a14:m>
                  <m:oMath xmlns:m="http://schemas.openxmlformats.org/officeDocument/2006/math"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𝒛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−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𝟔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  <a:p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0390" y="5411906"/>
                <a:ext cx="7742050" cy="1529586"/>
              </a:xfrm>
              <a:prstGeom prst="rect">
                <a:avLst/>
              </a:prstGeom>
              <a:blipFill rotWithShape="1">
                <a:blip r:embed="rId5"/>
                <a:stretch>
                  <a:fillRect l="-16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766106" y="4126842"/>
                <a:ext cx="7334286" cy="10446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d)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       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𝒚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𝟑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6106" y="4126842"/>
                <a:ext cx="7334286" cy="1044645"/>
              </a:xfrm>
              <a:prstGeom prst="rect">
                <a:avLst/>
              </a:prstGeom>
              <a:blipFill rotWithShape="1">
                <a:blip r:embed="rId6"/>
                <a:stretch>
                  <a:fillRect l="-17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4" name="Picture 2" descr="C:\Users\spravce\AppData\Local\Microsoft\Windows\Temporary Internet Files\Content.IE5\HGW68T4R\MC900437791[4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4312" y="4478312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5455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0"/>
      <p:bldP spid="35" grpId="0"/>
      <p:bldP spid="36" grpId="0"/>
      <p:bldP spid="3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01823"/>
            <a:ext cx="8740576" cy="6567536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37978" y="679426"/>
            <a:ext cx="8410486" cy="5760641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44557" y="1772816"/>
            <a:ext cx="8410486" cy="108012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2236" y="101823"/>
            <a:ext cx="49018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Výsledky příkladu 4:</a:t>
            </a:r>
            <a:endParaRPr lang="cs-CZ" sz="2400" dirty="0"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9222" y="4077072"/>
            <a:ext cx="8410486" cy="115212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827584" y="692822"/>
                <a:ext cx="7416824" cy="15293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a)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𝟕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𝟕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𝟕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          </a:t>
                </a:r>
                <a14:m>
                  <m:oMath xmlns:m="http://schemas.openxmlformats.org/officeDocument/2006/math">
                    <m:r>
                      <a:rPr lang="cs-CZ" sz="28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𝒙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  <a:p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692822"/>
                <a:ext cx="7416824" cy="1529393"/>
              </a:xfrm>
              <a:prstGeom prst="rect">
                <a:avLst/>
              </a:prstGeom>
              <a:blipFill rotWithShape="1">
                <a:blip r:embed="rId3"/>
                <a:stretch>
                  <a:fillRect l="-17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827584" y="1893384"/>
                <a:ext cx="7416824" cy="15293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b)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num>
                      <m:den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den>
                    </m:f>
                  </m:oMath>
                </a14:m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           </a:t>
                </a:r>
                <a14:m>
                  <m:oMath xmlns:m="http://schemas.openxmlformats.org/officeDocument/2006/math"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𝒙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−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𝟏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 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𝟏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  <a:p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1893384"/>
                <a:ext cx="7416824" cy="1529393"/>
              </a:xfrm>
              <a:prstGeom prst="rect">
                <a:avLst/>
              </a:prstGeom>
              <a:blipFill rotWithShape="1">
                <a:blip r:embed="rId4"/>
                <a:stretch>
                  <a:fillRect l="-17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746818" y="2998764"/>
                <a:ext cx="7569598" cy="15295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c)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𝟖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𝒂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𝟒𝟎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𝒂</m:t>
                        </m:r>
                      </m:num>
                      <m:den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𝒂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𝟓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𝟏𝟎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𝟐𝟓</m:t>
                        </m:r>
                      </m:den>
                    </m:f>
                  </m:oMath>
                </a14:m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      </a:t>
                </a:r>
                <a14:m>
                  <m:oMath xmlns:m="http://schemas.openxmlformats.org/officeDocument/2006/math"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𝒂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−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𝟓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  <a:p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818" y="2998764"/>
                <a:ext cx="7569598" cy="1529586"/>
              </a:xfrm>
              <a:prstGeom prst="rect">
                <a:avLst/>
              </a:prstGeom>
              <a:blipFill rotWithShape="1">
                <a:blip r:embed="rId5"/>
                <a:stretch>
                  <a:fillRect l="-3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832518" y="4168564"/>
                <a:ext cx="7699922" cy="15293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d)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𝟓𝟔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𝒃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𝒃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𝟒𝟗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𝒃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           </a:t>
                </a:r>
                <a14:m>
                  <m:oMath xmlns:m="http://schemas.openxmlformats.org/officeDocument/2006/math"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𝒃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−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𝟕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𝒃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𝟕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  <a:p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2518" y="4168564"/>
                <a:ext cx="7699922" cy="1529393"/>
              </a:xfrm>
              <a:prstGeom prst="rect">
                <a:avLst/>
              </a:prstGeom>
              <a:blipFill rotWithShape="1">
                <a:blip r:embed="rId6"/>
                <a:stretch>
                  <a:fillRect l="-16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832518" y="5303020"/>
                <a:ext cx="7483898" cy="15986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e)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𝟏𝟐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       </a:t>
                </a:r>
                <a14:m>
                  <m:oMath xmlns:m="http://schemas.openxmlformats.org/officeDocument/2006/math"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𝒚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f>
                      <m:fPr>
                        <m:ctrlP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𝟑</m:t>
                        </m:r>
                      </m:num>
                      <m:den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𝟐</m:t>
                        </m:r>
                      </m:den>
                    </m:f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  <a:p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2518" y="5303020"/>
                <a:ext cx="7483898" cy="1598643"/>
              </a:xfrm>
              <a:prstGeom prst="rect">
                <a:avLst/>
              </a:prstGeom>
              <a:blipFill rotWithShape="1">
                <a:blip r:embed="rId7"/>
                <a:stretch>
                  <a:fillRect l="-17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HGW68T4R\MC900437791[4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91609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5702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3732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1" y="1228110"/>
            <a:ext cx="888612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9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2001, ISBN 80-7230-109-8.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HORÁČEK, Rudolf a kol. </a:t>
            </a:r>
            <a:r>
              <a:rPr lang="cs-CZ" sz="1100" i="1" dirty="0"/>
              <a:t>Matematika pro 9. ročník Algebra</a:t>
            </a:r>
            <a:r>
              <a:rPr lang="cs-CZ" sz="1100" dirty="0"/>
              <a:t>. Praha: Kvarta, 2000, ISBN 80-86326-10-1.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1167</TotalTime>
  <Words>1078</Words>
  <Application>Microsoft Office PowerPoint</Application>
  <PresentationFormat>Předvádění na obrazovce (4:3)</PresentationFormat>
  <Paragraphs>80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157</cp:revision>
  <dcterms:created xsi:type="dcterms:W3CDTF">2012-04-23T18:25:05Z</dcterms:created>
  <dcterms:modified xsi:type="dcterms:W3CDTF">2013-03-24T19:43:58Z</dcterms:modified>
</cp:coreProperties>
</file>