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1" r:id="rId2"/>
    <p:sldId id="269" r:id="rId3"/>
    <p:sldId id="305" r:id="rId4"/>
    <p:sldId id="308" r:id="rId5"/>
    <p:sldId id="309" r:id="rId6"/>
    <p:sldId id="288" r:id="rId7"/>
    <p:sldId id="311" r:id="rId8"/>
    <p:sldId id="301" r:id="rId9"/>
    <p:sldId id="290" r:id="rId10"/>
    <p:sldId id="312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FC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835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0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098A5D7-21CD-4D10-A112-24F189150B45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3.wmf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18" Type="http://schemas.openxmlformats.org/officeDocument/2006/relationships/image" Target="../media/image2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17" Type="http://schemas.openxmlformats.org/officeDocument/2006/relationships/image" Target="../media/image28.png"/><Relationship Id="rId2" Type="http://schemas.openxmlformats.org/officeDocument/2006/relationships/image" Target="../media/image13.png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5" Type="http://schemas.openxmlformats.org/officeDocument/2006/relationships/image" Target="../media/image26.png"/><Relationship Id="rId10" Type="http://schemas.openxmlformats.org/officeDocument/2006/relationships/image" Target="../media/image21.png"/><Relationship Id="rId19" Type="http://schemas.openxmlformats.org/officeDocument/2006/relationships/image" Target="../media/image4.wmf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40.png"/><Relationship Id="rId3" Type="http://schemas.openxmlformats.org/officeDocument/2006/relationships/image" Target="../media/image30.png"/><Relationship Id="rId7" Type="http://schemas.openxmlformats.org/officeDocument/2006/relationships/image" Target="../media/image330.png"/><Relationship Id="rId12" Type="http://schemas.openxmlformats.org/officeDocument/2006/relationships/image" Target="../media/image39.png"/><Relationship Id="rId2" Type="http://schemas.openxmlformats.org/officeDocument/2006/relationships/image" Target="../media/image12.png"/><Relationship Id="rId16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5" Type="http://schemas.openxmlformats.org/officeDocument/2006/relationships/image" Target="../media/image42.png"/><Relationship Id="rId10" Type="http://schemas.openxmlformats.org/officeDocument/2006/relationships/image" Target="../media/image37.png"/><Relationship Id="rId4" Type="http://schemas.openxmlformats.org/officeDocument/2006/relationships/image" Target="../media/image31.png"/><Relationship Id="rId9" Type="http://schemas.openxmlformats.org/officeDocument/2006/relationships/image" Target="../media/image35.png"/><Relationship Id="rId14" Type="http://schemas.openxmlformats.org/officeDocument/2006/relationships/image" Target="../media/image4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6.wm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120.png"/><Relationship Id="rId4" Type="http://schemas.openxmlformats.org/officeDocument/2006/relationships/image" Target="../media/image4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7" Type="http://schemas.openxmlformats.org/officeDocument/2006/relationships/image" Target="../media/image50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8.wmf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8.wmf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4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417689" y="2239898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405981" y="248538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44094" y="4604191"/>
            <a:ext cx="71304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/>
              <a:t>ČÍSLO PROJEKTU</a:t>
            </a:r>
            <a:r>
              <a:rPr lang="cs-CZ" sz="2800" dirty="0"/>
              <a:t>: </a:t>
            </a:r>
            <a:r>
              <a:rPr lang="cs-CZ" sz="2800" dirty="0" smtClean="0"/>
              <a:t>CZ.1.07/1.4.00/21.2364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844094" y="3038485"/>
            <a:ext cx="69832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NÁZEV</a:t>
            </a:r>
            <a:r>
              <a:rPr lang="cs-CZ" sz="2800"/>
              <a:t>: </a:t>
            </a:r>
            <a:r>
              <a:rPr lang="cs-CZ" sz="2800" smtClean="0"/>
              <a:t>VY_32_INOVACE_04_06_M9_Hanak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870289" y="2552432"/>
            <a:ext cx="44463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AUTOR</a:t>
            </a:r>
            <a:r>
              <a:rPr lang="cs-CZ" sz="2800" dirty="0"/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868130" y="3561705"/>
            <a:ext cx="37353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/>
              <a:t>TÉMA</a:t>
            </a:r>
            <a:r>
              <a:rPr lang="cs-CZ" sz="2800" dirty="0"/>
              <a:t>: Lomené </a:t>
            </a:r>
            <a:r>
              <a:rPr lang="cs-CZ" sz="2800" dirty="0" smtClean="0"/>
              <a:t>výrazy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19716" y="248538"/>
            <a:ext cx="8424936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/>
              <a:t>Základní škola Libina, příspěvková </a:t>
            </a:r>
            <a:r>
              <a:rPr lang="cs-CZ" sz="16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Název projektu</a:t>
            </a:r>
            <a:r>
              <a:rPr lang="cs-CZ" sz="1600"/>
              <a:t>: </a:t>
            </a:r>
            <a:r>
              <a:rPr lang="cs-CZ" sz="1600" smtClean="0"/>
              <a:t>Škola hrou</a:t>
            </a:r>
            <a:endParaRPr lang="cs-CZ" sz="1600" dirty="0"/>
          </a:p>
          <a:p>
            <a:pPr>
              <a:lnSpc>
                <a:spcPct val="150000"/>
              </a:lnSpc>
            </a:pPr>
            <a:r>
              <a:rPr lang="cs-CZ" sz="1600" dirty="0"/>
              <a:t>Tento projekt je spolufinancován Evropským sociálním fondem </a:t>
            </a:r>
            <a:r>
              <a:rPr lang="cs-CZ" sz="16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Vzdělávací oblast Matematika a její aplikace</a:t>
            </a:r>
          </a:p>
          <a:p>
            <a:pPr>
              <a:lnSpc>
                <a:spcPct val="150000"/>
              </a:lnSpc>
            </a:pPr>
            <a:endParaRPr lang="cs-CZ" sz="1600" dirty="0"/>
          </a:p>
        </p:txBody>
      </p:sp>
      <p:sp>
        <p:nvSpPr>
          <p:cNvPr id="10" name="Obdélník 9"/>
          <p:cNvSpPr/>
          <p:nvPr/>
        </p:nvSpPr>
        <p:spPr>
          <a:xfrm>
            <a:off x="844094" y="4072225"/>
            <a:ext cx="81788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/>
              <a:t>OBSAH</a:t>
            </a:r>
            <a:r>
              <a:rPr lang="cs-CZ" sz="2800" dirty="0"/>
              <a:t>: </a:t>
            </a:r>
            <a:r>
              <a:rPr lang="cs-CZ" sz="2400" dirty="0" smtClean="0"/>
              <a:t>Nejmenší společný jmenovatel lomených výrazů</a:t>
            </a:r>
            <a:endParaRPr lang="cs-CZ" sz="2400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190" y="620688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910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16484" y="110411"/>
            <a:ext cx="8659712" cy="87031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solidFill>
              <a:schemeClr val="accent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203200" h="889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16484" y="1124744"/>
            <a:ext cx="8659712" cy="561662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0800">
            <a:solidFill>
              <a:schemeClr val="accent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203200" h="889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Nadpis 1"/>
          <p:cNvSpPr>
            <a:spLocks noGrp="1"/>
          </p:cNvSpPr>
          <p:nvPr/>
        </p:nvSpPr>
        <p:spPr>
          <a:xfrm>
            <a:off x="2940100" y="-30697"/>
            <a:ext cx="2160240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541884" y="1268760"/>
            <a:ext cx="8208912" cy="19181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 smtClean="0"/>
              <a:t>Tato hodina je zaměřena na hledání nejmenších společných jmenovatelů u lomených výrazů. Tato znalost bude využita v kapitole o sčítání a odčítání lomených výrazů. Naleznete zde řešené příklady i příklady na samostatné procvičení. </a:t>
            </a:r>
            <a:endParaRPr lang="cs-CZ" sz="1800" dirty="0" smtClean="0"/>
          </a:p>
          <a:p>
            <a:pPr algn="just"/>
            <a:r>
              <a:rPr lang="cs-CZ" sz="1800" dirty="0" smtClean="0"/>
              <a:t>Inovativnost </a:t>
            </a:r>
            <a:r>
              <a:rPr lang="cs-CZ" sz="1800" dirty="0"/>
              <a:t>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/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/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tak, aby se mohla být odučena v multimediální učebně nebo v počítačové učebně, které mají připojení k internetu. </a:t>
            </a:r>
          </a:p>
          <a:p>
            <a:pPr algn="just"/>
            <a:endParaRPr lang="cs-CZ" sz="1800" dirty="0" smtClean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9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3852" y="2380578"/>
            <a:ext cx="8343287" cy="3878325"/>
          </a:xfrm>
          <a:prstGeom prst="rect">
            <a:avLst/>
          </a:prstGeom>
          <a:gradFill>
            <a:gsLst>
              <a:gs pos="0">
                <a:srgbClr val="FFFF00"/>
              </a:gs>
              <a:gs pos="100000">
                <a:srgbClr val="FCFC04"/>
              </a:gs>
            </a:gsLst>
          </a:gradFill>
          <a:ln w="53975" cap="rnd" cmpd="sng">
            <a:solidFill>
              <a:schemeClr val="accent1">
                <a:shade val="50000"/>
                <a:shade val="75000"/>
                <a:satMod val="125000"/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33350" h="95250"/>
            <a:contourClr>
              <a:schemeClr val="accent3">
                <a:shade val="30000"/>
                <a:satMod val="12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07504" y="82878"/>
            <a:ext cx="8928992" cy="1783538"/>
          </a:xfrm>
          <a:prstGeom prst="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27000" h="127000"/>
            <a:contourClr>
              <a:schemeClr val="accent3">
                <a:shade val="30000"/>
                <a:satMod val="12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12804" y="118486"/>
            <a:ext cx="89311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chemeClr val="accent1">
                    <a:lumMod val="50000"/>
                  </a:schemeClr>
                </a:solidFill>
              </a:rPr>
              <a:t>1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) </a:t>
            </a:r>
            <a:r>
              <a:rPr lang="cs-CZ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</a:rPr>
              <a:t>Určete nejmenší společný jmenovatel a podmínky:</a:t>
            </a:r>
            <a:endParaRPr lang="cs-CZ" sz="2400" b="1" dirty="0">
              <a:solidFill>
                <a:schemeClr val="accent1">
                  <a:lumMod val="50000"/>
                </a:schemeClr>
              </a:solidFill>
              <a:effectLst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02088" y="1913470"/>
            <a:ext cx="14221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Řešení:</a:t>
            </a:r>
            <a:endParaRPr lang="cs-CZ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971022" y="573350"/>
            <a:ext cx="4890251" cy="1149050"/>
          </a:xfrm>
          <a:prstGeom prst="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27000" h="127000"/>
            <a:contourClr>
              <a:schemeClr val="accent3">
                <a:shade val="30000"/>
                <a:satMod val="12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971022" y="573350"/>
                <a:ext cx="4890251" cy="10972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50000"/>
                      </a:schemeClr>
                    </a:solidFill>
                  </a:rPr>
                  <a:t>  </a:t>
                </a:r>
                <a14:m>
                  <m:oMath xmlns:m="http://schemas.openxmlformats.org/officeDocument/2006/math">
                    <m:r>
                      <a:rPr lang="cs-CZ" sz="4000" b="1" i="0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  </m:t>
                    </m:r>
                    <m:f>
                      <m:fPr>
                        <m:ctrlP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𝟒</m:t>
                        </m:r>
                      </m:num>
                      <m:den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𝟓</m:t>
                        </m:r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𝒙𝒚</m:t>
                        </m:r>
                      </m:den>
                    </m:f>
                    <m:r>
                      <a:rPr lang="cs-CZ" sz="40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𝒙𝒛</m:t>
                        </m:r>
                      </m:den>
                    </m:f>
                    <m:r>
                      <a:rPr lang="cs-CZ" sz="40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𝟕</m:t>
                        </m:r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𝒚</m:t>
                        </m:r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𝒛</m:t>
                        </m:r>
                      </m:num>
                      <m:den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𝟏𝟎</m:t>
                        </m:r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𝒙𝒚𝒛</m:t>
                        </m:r>
                      </m:den>
                    </m:f>
                  </m:oMath>
                </a14:m>
                <a:endParaRPr lang="cs-CZ" sz="40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1022" y="573350"/>
                <a:ext cx="4890251" cy="1097288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Obdélník 12"/>
          <p:cNvSpPr/>
          <p:nvPr/>
        </p:nvSpPr>
        <p:spPr>
          <a:xfrm>
            <a:off x="388143" y="2572654"/>
            <a:ext cx="5912049" cy="1814042"/>
          </a:xfrm>
          <a:prstGeom prst="rect">
            <a:avLst/>
          </a:prstGeom>
          <a:gradFill>
            <a:gsLst>
              <a:gs pos="0">
                <a:srgbClr val="FFFF00"/>
              </a:gs>
              <a:gs pos="100000">
                <a:srgbClr val="FCFC04"/>
              </a:gs>
            </a:gsLst>
          </a:gradFill>
          <a:ln w="53975" cap="rnd" cmpd="sng">
            <a:noFill/>
          </a:ln>
          <a:effectLst/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33350" h="95250"/>
            <a:contourClr>
              <a:schemeClr val="accent3">
                <a:shade val="30000"/>
                <a:satMod val="12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750775" y="2620387"/>
                <a:ext cx="1746994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𝟓</m:t>
                      </m:r>
                      <m:r>
                        <a:rPr lang="cs-CZ" sz="28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𝒙𝒚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0775" y="2620387"/>
                <a:ext cx="1746994" cy="53296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750775" y="3142478"/>
                <a:ext cx="1746994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3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𝒛𝒚</m:t>
                    </m:r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0775" y="3142478"/>
                <a:ext cx="1746994" cy="532966"/>
              </a:xfrm>
              <a:prstGeom prst="rect">
                <a:avLst/>
              </a:prstGeom>
              <a:blipFill rotWithShape="1">
                <a:blip r:embed="rId4"/>
                <a:stretch>
                  <a:fillRect l="-6969" t="-10227" b="-295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684564" y="3689943"/>
                <a:ext cx="1746994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𝟏𝟎</m:t>
                      </m:r>
                      <m:r>
                        <a:rPr lang="cs-CZ" sz="28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𝒙𝒚𝒛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564" y="3689943"/>
                <a:ext cx="1746994" cy="53296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1800036" y="3675444"/>
                <a:ext cx="236235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8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28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·</m:t>
                      </m:r>
                      <m:r>
                        <a:rPr lang="cs-CZ" sz="28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𝟓</m:t>
                      </m:r>
                      <m:r>
                        <a:rPr lang="cs-CZ" sz="28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𝒙𝒚𝒛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0036" y="3675444"/>
                <a:ext cx="2362357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Pravá složená závorka 19"/>
          <p:cNvSpPr/>
          <p:nvPr/>
        </p:nvSpPr>
        <p:spPr>
          <a:xfrm>
            <a:off x="3464683" y="2633584"/>
            <a:ext cx="684075" cy="1565080"/>
          </a:xfrm>
          <a:prstGeom prst="rightBrac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4239708" y="3093019"/>
                <a:ext cx="236235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28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·</m:t>
                      </m:r>
                      <m:r>
                        <a:rPr lang="cs-CZ" sz="28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𝟑</m:t>
                      </m:r>
                      <m:r>
                        <a:rPr lang="cs-CZ" sz="28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·</m:t>
                      </m:r>
                      <m:r>
                        <a:rPr lang="cs-CZ" sz="28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𝟓</m:t>
                      </m:r>
                      <m:r>
                        <a:rPr lang="cs-CZ" sz="28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𝒙𝒚𝒛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9708" y="3093019"/>
                <a:ext cx="2362357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Obdélník 21"/>
          <p:cNvSpPr/>
          <p:nvPr/>
        </p:nvSpPr>
        <p:spPr>
          <a:xfrm>
            <a:off x="419553" y="4530712"/>
            <a:ext cx="3387167" cy="1538638"/>
          </a:xfrm>
          <a:prstGeom prst="rect">
            <a:avLst/>
          </a:prstGeom>
          <a:gradFill>
            <a:gsLst>
              <a:gs pos="0">
                <a:srgbClr val="FFFF00"/>
              </a:gs>
              <a:gs pos="100000">
                <a:srgbClr val="FCFC04"/>
              </a:gs>
            </a:gsLst>
          </a:gradFill>
          <a:ln w="53975" cap="rnd" cmpd="sng">
            <a:noFill/>
          </a:ln>
          <a:effectLst/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33350" h="95250"/>
            <a:contourClr>
              <a:schemeClr val="accent3">
                <a:shade val="30000"/>
                <a:satMod val="12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04408" y="4530712"/>
            <a:ext cx="20465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Podmínky :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effectLst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2497769" y="4518676"/>
                <a:ext cx="116326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Cambria Math"/>
                          <a:ea typeface="Cambria Math"/>
                        </a:rPr>
                        <m:t>𝐱</m:t>
                      </m:r>
                      <m:r>
                        <a:rPr lang="cs-CZ" sz="28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Cambria Math"/>
                          <a:ea typeface="Cambria Math"/>
                        </a:rPr>
                        <m:t>≠</m:t>
                      </m:r>
                      <m:r>
                        <a:rPr lang="cs-CZ" sz="28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Cambria Math"/>
                          <a:ea typeface="Cambria Math"/>
                        </a:rPr>
                        <m:t>𝟎</m:t>
                      </m:r>
                    </m:oMath>
                  </m:oMathPara>
                </a14:m>
                <a:endParaRPr lang="cs-CZ" sz="2800" b="1" dirty="0">
                  <a:solidFill>
                    <a:schemeClr val="accent1">
                      <a:lumMod val="50000"/>
                    </a:schemeClr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7769" y="4518676"/>
                <a:ext cx="1163267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2454059" y="5041896"/>
                <a:ext cx="118891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Cambria Math"/>
                          <a:ea typeface="Cambria Math"/>
                        </a:rPr>
                        <m:t>𝒚</m:t>
                      </m:r>
                      <m:r>
                        <a:rPr lang="cs-CZ" sz="28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Cambria Math"/>
                          <a:ea typeface="Cambria Math"/>
                        </a:rPr>
                        <m:t>≠</m:t>
                      </m:r>
                      <m:r>
                        <a:rPr lang="cs-CZ" sz="28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Cambria Math"/>
                          <a:ea typeface="Cambria Math"/>
                        </a:rPr>
                        <m:t>𝟎</m:t>
                      </m:r>
                    </m:oMath>
                  </m:oMathPara>
                </a14:m>
                <a:endParaRPr lang="cs-CZ" sz="2800" b="1" dirty="0">
                  <a:solidFill>
                    <a:schemeClr val="accent1">
                      <a:lumMod val="50000"/>
                    </a:schemeClr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4059" y="5041896"/>
                <a:ext cx="1188915" cy="52322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2492159" y="5565116"/>
                <a:ext cx="116006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𝒛</m:t>
                      </m:r>
                      <m:r>
                        <a:rPr lang="cs-CZ" sz="2800" b="1" i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≠</m:t>
                      </m:r>
                      <m:r>
                        <a:rPr lang="cs-CZ" sz="2800" b="1" i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/>
                          <a:ea typeface="Cambria Math"/>
                        </a:rPr>
                        <m:t>𝟎</m:t>
                      </m:r>
                    </m:oMath>
                  </m:oMathPara>
                </a14:m>
                <a:endParaRPr lang="cs-CZ" sz="2800" b="1" dirty="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2159" y="5565116"/>
                <a:ext cx="1160061" cy="52322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Zaoblený obdélníkový popisek 9"/>
          <p:cNvSpPr/>
          <p:nvPr/>
        </p:nvSpPr>
        <p:spPr>
          <a:xfrm>
            <a:off x="419553" y="4361649"/>
            <a:ext cx="5544616" cy="1379359"/>
          </a:xfrm>
          <a:prstGeom prst="wedgeRoundRectCallout">
            <a:avLst>
              <a:gd name="adj1" fmla="val -29047"/>
              <a:gd name="adj2" fmla="val -64202"/>
              <a:gd name="adj3" fmla="val 16667"/>
            </a:avLst>
          </a:prstGeom>
          <a:effec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Všechny jmenovatele zapíšeme pod sebe a rozložíme na součin.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Zaoblený obdélníkový popisek 8"/>
          <p:cNvSpPr/>
          <p:nvPr/>
        </p:nvSpPr>
        <p:spPr>
          <a:xfrm>
            <a:off x="4244267" y="2001382"/>
            <a:ext cx="3235166" cy="870615"/>
          </a:xfrm>
          <a:prstGeom prst="wedgeRoundRectCallout">
            <a:avLst>
              <a:gd name="adj1" fmla="val -359"/>
              <a:gd name="adj2" fmla="val 72801"/>
              <a:gd name="adj3" fmla="val 16667"/>
            </a:avLst>
          </a:prstGeom>
          <a:effec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Určíme nejmenší společný násobek.</a:t>
            </a:r>
          </a:p>
        </p:txBody>
      </p:sp>
      <p:sp>
        <p:nvSpPr>
          <p:cNvPr id="15" name="Zaoblený obdélníkový popisek 14"/>
          <p:cNvSpPr/>
          <p:nvPr/>
        </p:nvSpPr>
        <p:spPr>
          <a:xfrm>
            <a:off x="2167620" y="4286062"/>
            <a:ext cx="6459519" cy="1077133"/>
          </a:xfrm>
          <a:prstGeom prst="wedgeRoundRectCallout">
            <a:avLst>
              <a:gd name="adj1" fmla="val 1092"/>
              <a:gd name="adj2" fmla="val -116673"/>
              <a:gd name="adj3" fmla="val 166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Pokud se činitel vyskytuje u více členů, tak jej zapíšeme pouze jednou. </a:t>
            </a:r>
            <a:endParaRPr lang="cs-CZ" sz="28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026" name="Picture 2" descr="C:\Users\spravce\AppData\Local\Microsoft\Windows\Temporary Internet Files\Content.IE5\BL96J1IA\MC900440446[4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5592" y="3640904"/>
            <a:ext cx="2134840" cy="2271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3837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6" grpId="0"/>
      <p:bldP spid="17" grpId="0"/>
      <p:bldP spid="18" grpId="0"/>
      <p:bldP spid="19" grpId="0"/>
      <p:bldP spid="20" grpId="0" animBg="1"/>
      <p:bldP spid="21" grpId="0"/>
      <p:bldP spid="23" grpId="0"/>
      <p:bldP spid="24" grpId="0"/>
      <p:bldP spid="25" grpId="0"/>
      <p:bldP spid="26" grpId="0"/>
      <p:bldP spid="10" grpId="0" animBg="1"/>
      <p:bldP spid="10" grpId="1" animBg="1"/>
      <p:bldP spid="9" grpId="0" animBg="1"/>
      <p:bldP spid="9" grpId="1" animBg="1"/>
      <p:bldP spid="15" grpId="0" animBg="1"/>
      <p:bldP spid="1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6194" y="2253607"/>
            <a:ext cx="8798294" cy="4415754"/>
          </a:xfrm>
          <a:prstGeom prst="rect">
            <a:avLst/>
          </a:prstGeom>
          <a:gradFill>
            <a:gsLst>
              <a:gs pos="0">
                <a:srgbClr val="FFFF00"/>
              </a:gs>
              <a:gs pos="100000">
                <a:srgbClr val="FCFC04"/>
              </a:gs>
            </a:gsLst>
          </a:gradFill>
          <a:ln w="53975" cap="rnd" cmpd="sng">
            <a:solidFill>
              <a:schemeClr val="accent1">
                <a:shade val="50000"/>
                <a:shade val="75000"/>
                <a:satMod val="125000"/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33350" h="95250"/>
            <a:contourClr>
              <a:schemeClr val="accent3">
                <a:shade val="30000"/>
                <a:satMod val="12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3" name="Obdélník 2"/>
          <p:cNvSpPr/>
          <p:nvPr/>
        </p:nvSpPr>
        <p:spPr>
          <a:xfrm>
            <a:off x="147621" y="82878"/>
            <a:ext cx="8837355" cy="1639522"/>
          </a:xfrm>
          <a:prstGeom prst="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27000" h="127000"/>
            <a:contourClr>
              <a:schemeClr val="accent3">
                <a:shade val="30000"/>
                <a:satMod val="12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3631" y="111685"/>
            <a:ext cx="9464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chemeClr val="accent1">
                    <a:lumMod val="50000"/>
                  </a:schemeClr>
                </a:solidFill>
              </a:rPr>
              <a:t>2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) </a:t>
            </a:r>
            <a:r>
              <a:rPr lang="cs-CZ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</a:rPr>
              <a:t>Určete nejmenší společný jmenovatel </a:t>
            </a:r>
            <a:r>
              <a:rPr lang="cs-CZ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</a:rPr>
              <a:t>a podmínky :</a:t>
            </a:r>
            <a:endParaRPr lang="cs-CZ" sz="2400" b="1" dirty="0">
              <a:solidFill>
                <a:schemeClr val="accent1">
                  <a:lumMod val="50000"/>
                </a:schemeClr>
              </a:solidFill>
              <a:effectLst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1853" y="1730386"/>
            <a:ext cx="14221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Řešení:</a:t>
            </a:r>
            <a:endParaRPr lang="cs-CZ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527669" y="573350"/>
            <a:ext cx="5924651" cy="1149050"/>
          </a:xfrm>
          <a:prstGeom prst="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27000" h="127000"/>
            <a:contourClr>
              <a:schemeClr val="accent3">
                <a:shade val="30000"/>
                <a:satMod val="12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06403" y="2280012"/>
            <a:ext cx="8622987" cy="1736679"/>
          </a:xfrm>
          <a:prstGeom prst="rect">
            <a:avLst/>
          </a:prstGeom>
          <a:gradFill>
            <a:gsLst>
              <a:gs pos="0">
                <a:srgbClr val="FFFF00"/>
              </a:gs>
              <a:gs pos="100000">
                <a:srgbClr val="FCFC04"/>
              </a:gs>
            </a:gsLst>
          </a:gradFill>
          <a:ln w="53975" cap="rnd" cmpd="sng">
            <a:noFill/>
          </a:ln>
          <a:effectLst/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33350" h="95250"/>
            <a:contourClr>
              <a:schemeClr val="accent3">
                <a:shade val="30000"/>
                <a:satMod val="12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243631" y="2338798"/>
                <a:ext cx="174699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𝟔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𝒖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𝟗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𝒗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631" y="2338798"/>
                <a:ext cx="1746994" cy="461665"/>
              </a:xfrm>
              <a:prstGeom prst="rect">
                <a:avLst/>
              </a:prstGeom>
              <a:blipFill rotWithShape="1">
                <a:blip r:embed="rId2"/>
                <a:stretch>
                  <a:fillRect l="-10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243631" y="2860889"/>
                <a:ext cx="174699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1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𝟔</m:t>
                      </m:r>
                      <m:r>
                        <a:rPr lang="cs-CZ" sz="2400" b="1" i="1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𝒖</m:t>
                      </m:r>
                      <m:r>
                        <a:rPr lang="cs-CZ" sz="2400" b="1" i="1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+</m:t>
                      </m:r>
                      <m:r>
                        <a:rPr lang="cs-CZ" sz="2400" b="1" i="1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𝟗</m:t>
                      </m:r>
                      <m:r>
                        <a:rPr lang="cs-CZ" sz="2400" b="1" i="1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𝒗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631" y="2860889"/>
                <a:ext cx="1746994" cy="461665"/>
              </a:xfrm>
              <a:prstGeom prst="rect">
                <a:avLst/>
              </a:prstGeom>
              <a:blipFill rotWithShape="1">
                <a:blip r:embed="rId3"/>
                <a:stretch>
                  <a:fillRect l="-10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243631" y="3373056"/>
                <a:ext cx="2107080" cy="4700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𝟒</m:t>
                      </m:r>
                      <m:sSup>
                        <m:sSupPr>
                          <m:ctrlP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𝒖</m:t>
                          </m:r>
                        </m:e>
                        <m:sup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𝟗</m:t>
                      </m:r>
                      <m:sSup>
                        <m:sSupPr>
                          <m:ctrlP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𝒗</m:t>
                          </m:r>
                        </m:e>
                        <m:sup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631" y="3373056"/>
                <a:ext cx="2107080" cy="47000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1699614" y="3357327"/>
                <a:ext cx="39996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𝒖</m:t>
                          </m:r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𝒗</m:t>
                          </m:r>
                        </m:e>
                      </m:d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·(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𝒖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𝟑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𝒗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9614" y="3357327"/>
                <a:ext cx="3999643" cy="461665"/>
              </a:xfrm>
              <a:prstGeom prst="rect">
                <a:avLst/>
              </a:prstGeom>
              <a:blipFill rotWithShape="1">
                <a:blip r:embed="rId5"/>
                <a:stretch>
                  <a:fillRect b="-21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Pravá složená závorka 12"/>
          <p:cNvSpPr/>
          <p:nvPr/>
        </p:nvSpPr>
        <p:spPr>
          <a:xfrm>
            <a:off x="4815794" y="2323686"/>
            <a:ext cx="684075" cy="1565080"/>
          </a:xfrm>
          <a:prstGeom prst="rightBrac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  <p:sp>
        <p:nvSpPr>
          <p:cNvPr id="15" name="Obdélník 14"/>
          <p:cNvSpPr/>
          <p:nvPr/>
        </p:nvSpPr>
        <p:spPr>
          <a:xfrm>
            <a:off x="191853" y="4441685"/>
            <a:ext cx="8551286" cy="2227675"/>
          </a:xfrm>
          <a:prstGeom prst="rect">
            <a:avLst/>
          </a:prstGeom>
          <a:gradFill>
            <a:gsLst>
              <a:gs pos="0">
                <a:srgbClr val="FFFF00"/>
              </a:gs>
              <a:gs pos="100000">
                <a:srgbClr val="FCFC04"/>
              </a:gs>
            </a:gsLst>
          </a:gradFill>
          <a:ln w="53975" cap="rnd" cmpd="sng">
            <a:noFill/>
          </a:ln>
          <a:effectLst/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33350" h="95250"/>
            <a:contourClr>
              <a:schemeClr val="accent3">
                <a:shade val="30000"/>
                <a:satMod val="12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91853" y="3999165"/>
            <a:ext cx="17796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Podmínky :</a:t>
            </a:r>
            <a:endParaRPr lang="cs-CZ" sz="2400" b="1" dirty="0">
              <a:solidFill>
                <a:schemeClr val="accent1">
                  <a:lumMod val="50000"/>
                </a:schemeClr>
              </a:solidFill>
              <a:effectLst/>
            </a:endParaRPr>
          </a:p>
        </p:txBody>
      </p:sp>
      <p:sp>
        <p:nvSpPr>
          <p:cNvPr id="21" name="Zaoblený obdélníkový popisek 20"/>
          <p:cNvSpPr/>
          <p:nvPr/>
        </p:nvSpPr>
        <p:spPr>
          <a:xfrm>
            <a:off x="5461976" y="1818298"/>
            <a:ext cx="3235166" cy="870615"/>
          </a:xfrm>
          <a:prstGeom prst="wedgeRoundRectCallout">
            <a:avLst>
              <a:gd name="adj1" fmla="val 8670"/>
              <a:gd name="adj2" fmla="val 77177"/>
              <a:gd name="adj3" fmla="val 16667"/>
            </a:avLst>
          </a:prstGeom>
          <a:effec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Určíme nejmenší společný násobek.</a:t>
            </a:r>
          </a:p>
        </p:txBody>
      </p:sp>
      <p:sp>
        <p:nvSpPr>
          <p:cNvPr id="22" name="Zaoblený obdélníkový popisek 21"/>
          <p:cNvSpPr/>
          <p:nvPr/>
        </p:nvSpPr>
        <p:spPr>
          <a:xfrm>
            <a:off x="2287025" y="3999165"/>
            <a:ext cx="6697951" cy="1077133"/>
          </a:xfrm>
          <a:prstGeom prst="wedgeRoundRectCallout">
            <a:avLst>
              <a:gd name="adj1" fmla="val 16298"/>
              <a:gd name="adj2" fmla="val -97809"/>
              <a:gd name="adj3" fmla="val 166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Pokud se činitel vyskytuje u více členů, tak jej zapíšeme pouze jednou. </a:t>
            </a:r>
            <a:endParaRPr lang="cs-CZ" sz="28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1240518" y="598266"/>
                <a:ext cx="6485915" cy="10202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50000"/>
                      </a:schemeClr>
                    </a:solidFill>
                  </a:rPr>
                  <a:t>  </a:t>
                </a:r>
                <a14:m>
                  <m:oMath xmlns:m="http://schemas.openxmlformats.org/officeDocument/2006/math">
                    <m:r>
                      <a:rPr lang="cs-CZ" sz="4000" b="1" i="0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  </m:t>
                    </m:r>
                    <m:f>
                      <m:fPr>
                        <m:ctrlP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𝟔</m:t>
                        </m:r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𝒖</m:t>
                        </m:r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𝟗</m:t>
                        </m:r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𝒗</m:t>
                        </m:r>
                      </m:den>
                    </m:f>
                    <m:r>
                      <a:rPr lang="cs-CZ" sz="40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𝟔</m:t>
                        </m:r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𝒖</m:t>
                        </m:r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𝟗</m:t>
                        </m:r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𝒗</m:t>
                        </m:r>
                      </m:den>
                    </m:f>
                    <m:r>
                      <a:rPr lang="cs-CZ" sz="40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𝒖</m:t>
                        </m:r>
                      </m:num>
                      <m:den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𝟒</m:t>
                        </m:r>
                        <m:sSup>
                          <m:sSupPr>
                            <m:ctrlPr>
                              <a:rPr lang="cs-CZ" sz="40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40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𝒖</m:t>
                            </m:r>
                          </m:e>
                          <m:sup>
                            <m:r>
                              <a:rPr lang="cs-CZ" sz="40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𝟗</m:t>
                        </m:r>
                        <m:sSup>
                          <m:sSupPr>
                            <m:ctrlPr>
                              <a:rPr lang="cs-CZ" sz="40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40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𝒗</m:t>
                            </m:r>
                          </m:e>
                          <m:sup>
                            <m:r>
                              <a:rPr lang="cs-CZ" sz="40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</m:den>
                    </m:f>
                  </m:oMath>
                </a14:m>
                <a:endParaRPr lang="cs-CZ" sz="40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0518" y="598266"/>
                <a:ext cx="6485915" cy="1020279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1665451" y="2348544"/>
                <a:ext cx="285244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𝟑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·</m:t>
                      </m:r>
                      <m:d>
                        <m:dPr>
                          <m:ctrlP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𝒖</m:t>
                          </m:r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𝒗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5451" y="2348544"/>
                <a:ext cx="2852446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1659895" y="2840874"/>
                <a:ext cx="285800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𝟑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·</m:t>
                      </m:r>
                      <m:d>
                        <m:dPr>
                          <m:ctrlP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𝒖</m:t>
                          </m:r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𝒗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9895" y="2840874"/>
                <a:ext cx="2858002" cy="46166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5596394" y="2845401"/>
                <a:ext cx="38546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𝟑</m:t>
                      </m:r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·</m:t>
                      </m:r>
                      <m:d>
                        <m:dPr>
                          <m:ctrlPr>
                            <a:rPr lang="cs-CZ" sz="2400" b="1" i="1" spc="-150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1" i="1" spc="-150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sz="2400" b="1" i="1" spc="-150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𝒖</m:t>
                          </m:r>
                          <m:r>
                            <a:rPr lang="cs-CZ" sz="2400" b="1" i="1" spc="-150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sz="2400" b="1" i="1" spc="-150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cs-CZ" sz="2400" b="1" i="1" spc="-150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𝒗</m:t>
                          </m:r>
                        </m:e>
                      </m:d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·(</m:t>
                      </m:r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𝒖</m:t>
                      </m:r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𝟑</m:t>
                      </m:r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𝒗</m:t>
                      </m:r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2400" spc="-150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6394" y="2845401"/>
                <a:ext cx="3854637" cy="461665"/>
              </a:xfrm>
              <a:prstGeom prst="rect">
                <a:avLst/>
              </a:prstGeom>
              <a:blipFill rotWithShape="1">
                <a:blip r:embed="rId9"/>
                <a:stretch>
                  <a:fillRect l="-316" b="-21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415979" y="4571112"/>
                <a:ext cx="230466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𝒖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𝟑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𝒗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≠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𝟎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979" y="4571112"/>
                <a:ext cx="2304665" cy="461665"/>
              </a:xfrm>
              <a:prstGeom prst="rect">
                <a:avLst/>
              </a:prstGeom>
              <a:blipFill rotWithShape="1">
                <a:blip r:embed="rId10"/>
                <a:stretch>
                  <a:fillRect l="-5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427764" y="5386560"/>
                <a:ext cx="230466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𝒖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+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𝟑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𝒗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≠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𝟎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764" y="5386560"/>
                <a:ext cx="2304665" cy="461665"/>
              </a:xfrm>
              <a:prstGeom prst="rect">
                <a:avLst/>
              </a:prstGeom>
              <a:blipFill rotWithShape="1">
                <a:blip r:embed="rId11"/>
                <a:stretch>
                  <a:fillRect l="-5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324465" y="6138885"/>
                <a:ext cx="39996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400" b="1" i="1" spc="-150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1" i="1" spc="-150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sz="2400" b="1" i="1" spc="-150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𝒖</m:t>
                          </m:r>
                          <m:r>
                            <a:rPr lang="cs-CZ" sz="2400" b="1" i="1" spc="-150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sz="2400" b="1" i="1" spc="-150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cs-CZ" sz="2400" b="1" i="1" spc="-150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𝒗</m:t>
                          </m:r>
                        </m:e>
                      </m:d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·(</m:t>
                      </m:r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𝒖</m:t>
                      </m:r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𝟑</m:t>
                      </m:r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𝒗</m:t>
                      </m:r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)≠</m:t>
                      </m:r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𝟎</m:t>
                      </m:r>
                    </m:oMath>
                  </m:oMathPara>
                </a14:m>
                <a:endParaRPr lang="cs-CZ" sz="2400" spc="-150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465" y="6138885"/>
                <a:ext cx="3999643" cy="461665"/>
              </a:xfrm>
              <a:prstGeom prst="rect">
                <a:avLst/>
              </a:prstGeom>
              <a:blipFill rotWithShape="1">
                <a:blip r:embed="rId12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Šipka doprava 29"/>
          <p:cNvSpPr/>
          <p:nvPr/>
        </p:nvSpPr>
        <p:spPr>
          <a:xfrm>
            <a:off x="2411274" y="5473984"/>
            <a:ext cx="683718" cy="2868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Šipka doprava 30"/>
          <p:cNvSpPr/>
          <p:nvPr/>
        </p:nvSpPr>
        <p:spPr>
          <a:xfrm>
            <a:off x="3793025" y="6226309"/>
            <a:ext cx="683718" cy="2868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Šipka doprava 31"/>
          <p:cNvSpPr/>
          <p:nvPr/>
        </p:nvSpPr>
        <p:spPr>
          <a:xfrm>
            <a:off x="2371023" y="4658536"/>
            <a:ext cx="683718" cy="2868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3109400" y="4576307"/>
                <a:ext cx="230466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𝒖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≠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𝟑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𝒗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9400" y="4576307"/>
                <a:ext cx="2304665" cy="461665"/>
              </a:xfrm>
              <a:prstGeom prst="rect">
                <a:avLst/>
              </a:prstGeom>
              <a:blipFill rotWithShape="1">
                <a:blip r:embed="rId13"/>
                <a:stretch>
                  <a:fillRect l="-5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3168281" y="5375755"/>
                <a:ext cx="164751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𝒖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≠−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𝟑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𝒗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8281" y="5375755"/>
                <a:ext cx="1647513" cy="461665"/>
              </a:xfrm>
              <a:prstGeom prst="rect">
                <a:avLst/>
              </a:prstGeom>
              <a:blipFill rotWithShape="1">
                <a:blip r:embed="rId14"/>
                <a:stretch>
                  <a:fillRect l="-11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4469669" y="6124665"/>
                <a:ext cx="160811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𝒖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≠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𝟑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𝒗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9669" y="6124665"/>
                <a:ext cx="1608115" cy="461665"/>
              </a:xfrm>
              <a:prstGeom prst="rect">
                <a:avLst/>
              </a:prstGeom>
              <a:blipFill rotWithShape="1">
                <a:blip r:embed="rId15"/>
                <a:stretch>
                  <a:fillRect l="-7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5699257" y="6123878"/>
                <a:ext cx="230466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,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𝒖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≠−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𝟑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𝒗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9257" y="6123878"/>
                <a:ext cx="2304665" cy="461665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Šipka doprava 36"/>
          <p:cNvSpPr/>
          <p:nvPr/>
        </p:nvSpPr>
        <p:spPr>
          <a:xfrm>
            <a:off x="4693373" y="4663731"/>
            <a:ext cx="683718" cy="2868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Šipka doprava 37"/>
          <p:cNvSpPr/>
          <p:nvPr/>
        </p:nvSpPr>
        <p:spPr>
          <a:xfrm>
            <a:off x="4739018" y="5473984"/>
            <a:ext cx="683718" cy="2868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5692237" y="4441686"/>
                <a:ext cx="2304665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𝒖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≠</m:t>
                      </m:r>
                      <m:f>
                        <m:fPr>
                          <m:ctrlP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𝟑</m:t>
                          </m:r>
                        </m:num>
                        <m:den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den>
                      </m:f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𝒗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2237" y="4441686"/>
                <a:ext cx="2304665" cy="783804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5607607" y="5225490"/>
                <a:ext cx="2304665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𝒖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≠−</m:t>
                      </m:r>
                      <m:f>
                        <m:fPr>
                          <m:ctrlP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𝟑</m:t>
                          </m:r>
                        </m:num>
                        <m:den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den>
                      </m:f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𝒗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7607" y="5225490"/>
                <a:ext cx="2304665" cy="783804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Zaoblený obdélníkový popisek 19"/>
          <p:cNvSpPr/>
          <p:nvPr/>
        </p:nvSpPr>
        <p:spPr>
          <a:xfrm>
            <a:off x="147621" y="4112263"/>
            <a:ext cx="5544616" cy="1379359"/>
          </a:xfrm>
          <a:prstGeom prst="wedgeRoundRectCallout">
            <a:avLst>
              <a:gd name="adj1" fmla="val -29047"/>
              <a:gd name="adj2" fmla="val -64202"/>
              <a:gd name="adj3" fmla="val 16667"/>
            </a:avLst>
          </a:prstGeom>
          <a:effec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Všechny jmenovatele zapíšeme pod sebe a rozložíme na součin.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050" name="Picture 2" descr="C:\Users\spravce\AppData\Local\Microsoft\Windows\Temporary Internet Files\Content.IE5\0BASIBLT\MC900432459[2].wmf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5390" y="4413384"/>
            <a:ext cx="1536700" cy="181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3439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9" grpId="0"/>
      <p:bldP spid="10" grpId="0"/>
      <p:bldP spid="11" grpId="0"/>
      <p:bldP spid="12" grpId="0"/>
      <p:bldP spid="13" grpId="0" animBg="1"/>
      <p:bldP spid="16" grpId="0"/>
      <p:bldP spid="21" grpId="0" animBg="1"/>
      <p:bldP spid="21" grpId="1" animBg="1"/>
      <p:bldP spid="22" grpId="0" animBg="1"/>
      <p:bldP spid="22" grpId="1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 animBg="1"/>
      <p:bldP spid="31" grpId="0" animBg="1"/>
      <p:bldP spid="32" grpId="0" animBg="1"/>
      <p:bldP spid="33" grpId="0"/>
      <p:bldP spid="34" grpId="0"/>
      <p:bldP spid="35" grpId="0"/>
      <p:bldP spid="36" grpId="0"/>
      <p:bldP spid="37" grpId="0" animBg="1"/>
      <p:bldP spid="38" grpId="0" animBg="1"/>
      <p:bldP spid="39" grpId="0"/>
      <p:bldP spid="40" grpId="0"/>
      <p:bldP spid="20" grpId="0" animBg="1"/>
      <p:bldP spid="2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6438" y="2385406"/>
            <a:ext cx="8888050" cy="4323989"/>
          </a:xfrm>
          <a:prstGeom prst="rect">
            <a:avLst/>
          </a:prstGeom>
          <a:gradFill>
            <a:gsLst>
              <a:gs pos="0">
                <a:srgbClr val="FFFF00"/>
              </a:gs>
              <a:gs pos="100000">
                <a:srgbClr val="FCFC04"/>
              </a:gs>
            </a:gsLst>
          </a:gradFill>
          <a:ln w="53975" cap="rnd" cmpd="sng">
            <a:solidFill>
              <a:schemeClr val="accent1">
                <a:shade val="50000"/>
                <a:shade val="75000"/>
                <a:satMod val="125000"/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33350" h="95250"/>
            <a:contourClr>
              <a:schemeClr val="accent3">
                <a:shade val="30000"/>
                <a:satMod val="12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3" name="Obdélník 2"/>
          <p:cNvSpPr/>
          <p:nvPr/>
        </p:nvSpPr>
        <p:spPr>
          <a:xfrm>
            <a:off x="166194" y="82878"/>
            <a:ext cx="8798294" cy="1783538"/>
          </a:xfrm>
          <a:prstGeom prst="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27000" h="127000"/>
            <a:contourClr>
              <a:schemeClr val="accent3">
                <a:shade val="30000"/>
                <a:satMod val="12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3874" y="122289"/>
            <a:ext cx="9464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chemeClr val="accent1">
                    <a:lumMod val="50000"/>
                  </a:schemeClr>
                </a:solidFill>
              </a:rPr>
              <a:t>3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) </a:t>
            </a:r>
            <a:r>
              <a:rPr lang="cs-CZ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</a:rPr>
              <a:t>Určete nejmenší společný jmenovatel </a:t>
            </a:r>
            <a:r>
              <a:rPr lang="cs-CZ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</a:rPr>
              <a:t>a podmínky :</a:t>
            </a:r>
            <a:endParaRPr lang="cs-CZ" sz="2400" b="1" dirty="0">
              <a:solidFill>
                <a:schemeClr val="accent1">
                  <a:lumMod val="50000"/>
                </a:schemeClr>
              </a:solidFill>
              <a:effectLst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02088" y="1862186"/>
            <a:ext cx="14221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Řešení:</a:t>
            </a:r>
            <a:endParaRPr lang="cs-CZ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527669" y="573350"/>
            <a:ext cx="5924651" cy="1149050"/>
          </a:xfrm>
          <a:prstGeom prst="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27000" h="127000"/>
            <a:contourClr>
              <a:schemeClr val="accent3">
                <a:shade val="30000"/>
                <a:satMod val="12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60885" y="2452436"/>
            <a:ext cx="8622987" cy="1736679"/>
          </a:xfrm>
          <a:prstGeom prst="rect">
            <a:avLst/>
          </a:prstGeom>
          <a:gradFill>
            <a:gsLst>
              <a:gs pos="0">
                <a:srgbClr val="FFFF00"/>
              </a:gs>
              <a:gs pos="100000">
                <a:srgbClr val="FCFC04"/>
              </a:gs>
            </a:gsLst>
          </a:gradFill>
          <a:ln w="53975" cap="rnd" cmpd="sng">
            <a:noFill/>
          </a:ln>
          <a:effectLst/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33350" h="95250"/>
            <a:contourClr>
              <a:schemeClr val="accent3">
                <a:shade val="30000"/>
                <a:satMod val="12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98113" y="2511222"/>
                <a:ext cx="174699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𝒙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113" y="2511222"/>
                <a:ext cx="1746994" cy="461665"/>
              </a:xfrm>
              <a:prstGeom prst="rect">
                <a:avLst/>
              </a:prstGeom>
              <a:blipFill rotWithShape="1">
                <a:blip r:embed="rId2"/>
                <a:stretch>
                  <a:fillRect l="-69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198113" y="3033313"/>
                <a:ext cx="174699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𝟒𝐲</m:t>
                      </m:r>
                      <m:r>
                        <a:rPr lang="cs-CZ" sz="2400" b="1" i="1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400" b="1" i="1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2400" b="1" i="1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𝒙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113" y="3033313"/>
                <a:ext cx="1746994" cy="461665"/>
              </a:xfrm>
              <a:prstGeom prst="rect">
                <a:avLst/>
              </a:prstGeom>
              <a:blipFill rotWithShape="1">
                <a:blip r:embed="rId3"/>
                <a:stretch>
                  <a:fillRect l="-2439" b="-2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147775" y="3545480"/>
                <a:ext cx="2107080" cy="4700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𝟒</m:t>
                      </m:r>
                      <m:sSup>
                        <m:sSupPr>
                          <m:ctrlP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𝒚</m:t>
                          </m:r>
                        </m:e>
                        <m:sup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775" y="3545480"/>
                <a:ext cx="2107080" cy="47000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416648" y="3535004"/>
                <a:ext cx="39996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𝒚</m:t>
                          </m:r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𝒙</m:t>
                          </m:r>
                        </m:e>
                      </m:d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·(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𝒚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𝒙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6648" y="3535004"/>
                <a:ext cx="3999643" cy="461665"/>
              </a:xfrm>
              <a:prstGeom prst="rect">
                <a:avLst/>
              </a:prstGeom>
              <a:blipFill rotWithShape="1">
                <a:blip r:embed="rId5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Pravá složená závorka 11"/>
          <p:cNvSpPr/>
          <p:nvPr/>
        </p:nvSpPr>
        <p:spPr>
          <a:xfrm>
            <a:off x="4565341" y="2481605"/>
            <a:ext cx="684075" cy="1565080"/>
          </a:xfrm>
          <a:prstGeom prst="rightBrac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  <p:sp>
        <p:nvSpPr>
          <p:cNvPr id="13" name="Obdélník 12"/>
          <p:cNvSpPr/>
          <p:nvPr/>
        </p:nvSpPr>
        <p:spPr>
          <a:xfrm>
            <a:off x="232586" y="4765179"/>
            <a:ext cx="8551286" cy="1682960"/>
          </a:xfrm>
          <a:prstGeom prst="rect">
            <a:avLst/>
          </a:prstGeom>
          <a:gradFill>
            <a:gsLst>
              <a:gs pos="0">
                <a:srgbClr val="FFFF00"/>
              </a:gs>
              <a:gs pos="100000">
                <a:srgbClr val="FCFC04"/>
              </a:gs>
            </a:gsLst>
          </a:gradFill>
          <a:ln w="53975" cap="rnd" cmpd="sng">
            <a:noFill/>
          </a:ln>
          <a:effectLst/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33350" h="95250"/>
            <a:contourClr>
              <a:schemeClr val="accent3">
                <a:shade val="30000"/>
                <a:satMod val="12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98113" y="4303514"/>
            <a:ext cx="17796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Podmínky :</a:t>
            </a:r>
            <a:endParaRPr lang="cs-CZ" sz="2400" b="1" dirty="0">
              <a:solidFill>
                <a:schemeClr val="accent1">
                  <a:lumMod val="50000"/>
                </a:schemeClr>
              </a:solidFill>
              <a:effectLst/>
            </a:endParaRPr>
          </a:p>
        </p:txBody>
      </p:sp>
      <p:sp>
        <p:nvSpPr>
          <p:cNvPr id="16" name="Zaoblený obdélníkový popisek 15"/>
          <p:cNvSpPr/>
          <p:nvPr/>
        </p:nvSpPr>
        <p:spPr>
          <a:xfrm>
            <a:off x="5446752" y="1950098"/>
            <a:ext cx="3235166" cy="870615"/>
          </a:xfrm>
          <a:prstGeom prst="wedgeRoundRectCallout">
            <a:avLst>
              <a:gd name="adj1" fmla="val 3567"/>
              <a:gd name="adj2" fmla="val 84471"/>
              <a:gd name="adj3" fmla="val 16667"/>
            </a:avLst>
          </a:prstGeom>
          <a:effec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Určíme nejmenší společný násobek.</a:t>
            </a:r>
          </a:p>
        </p:txBody>
      </p:sp>
      <p:sp>
        <p:nvSpPr>
          <p:cNvPr id="17" name="Zaoblený obdélníkový popisek 16"/>
          <p:cNvSpPr/>
          <p:nvPr/>
        </p:nvSpPr>
        <p:spPr>
          <a:xfrm>
            <a:off x="2085921" y="4189115"/>
            <a:ext cx="6697951" cy="1077133"/>
          </a:xfrm>
          <a:prstGeom prst="wedgeRoundRectCallout">
            <a:avLst>
              <a:gd name="adj1" fmla="val 25969"/>
              <a:gd name="adj2" fmla="val -82481"/>
              <a:gd name="adj3" fmla="val 166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Pokud se činitel vyskytuje u více členů, tak jej zapíšeme pouze jednou. </a:t>
            </a:r>
            <a:endParaRPr lang="cs-CZ" sz="28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1240518" y="598266"/>
                <a:ext cx="6485915" cy="10584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50000"/>
                      </a:schemeClr>
                    </a:solidFill>
                  </a:rPr>
                  <a:t>  </a:t>
                </a:r>
                <a14:m>
                  <m:oMath xmlns:m="http://schemas.openxmlformats.org/officeDocument/2006/math">
                    <m:r>
                      <a:rPr lang="cs-CZ" sz="4000" b="1" i="0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  </m:t>
                    </m:r>
                    <m:f>
                      <m:fPr>
                        <m:ctrlP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𝟕</m:t>
                        </m:r>
                      </m:num>
                      <m:den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</m:den>
                    </m:f>
                    <m:r>
                      <a:rPr lang="cs-CZ" sz="40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𝟒</m:t>
                        </m:r>
                      </m:num>
                      <m:den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𝟒</m:t>
                        </m:r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𝒚</m:t>
                        </m:r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</m:den>
                    </m:f>
                    <m:r>
                      <a:rPr lang="cs-CZ" sz="40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𝒚</m:t>
                        </m:r>
                      </m:num>
                      <m:den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𝟒</m:t>
                        </m:r>
                        <m:sSup>
                          <m:sSupPr>
                            <m:ctrlPr>
                              <a:rPr lang="cs-CZ" sz="40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40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𝒚</m:t>
                            </m:r>
                          </m:e>
                          <m:sup>
                            <m:r>
                              <a:rPr lang="cs-CZ" sz="40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sz="40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cs-CZ" sz="40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40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𝒙</m:t>
                            </m:r>
                          </m:e>
                          <m:sup>
                            <m:r>
                              <a:rPr lang="cs-CZ" sz="40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</m:den>
                    </m:f>
                  </m:oMath>
                </a14:m>
                <a:endParaRPr lang="cs-CZ" sz="40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0518" y="598266"/>
                <a:ext cx="6485915" cy="105849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1378624" y="2520968"/>
                <a:ext cx="109365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·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𝒙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8624" y="2520968"/>
                <a:ext cx="1093655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1358616" y="3033313"/>
                <a:ext cx="205785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·</m:t>
                      </m:r>
                      <m:d>
                        <m:dPr>
                          <m:ctrlPr>
                            <a:rPr lang="cs-CZ" sz="2400" b="1" i="1" spc="-150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1" i="1" spc="-150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sz="2400" b="1" i="1" spc="-150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𝒚</m:t>
                          </m:r>
                          <m:r>
                            <a:rPr lang="cs-CZ" sz="2400" b="1" i="1" spc="-150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sz="2400" b="1" i="1" spc="-150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𝒙</m:t>
                          </m:r>
                        </m:e>
                      </m:d>
                    </m:oMath>
                  </m:oMathPara>
                </a14:m>
                <a:endParaRPr lang="cs-CZ" sz="2400" spc="-150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8616" y="3033313"/>
                <a:ext cx="2057854" cy="461665"/>
              </a:xfrm>
              <a:prstGeom prst="rect">
                <a:avLst/>
              </a:prstGeom>
              <a:blipFill rotWithShape="1">
                <a:blip r:embed="rId8"/>
                <a:stretch>
                  <a:fillRect b="-2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5289363" y="2999737"/>
                <a:ext cx="38546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</m:t>
                      </m:r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𝒙</m:t>
                      </m:r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·</m:t>
                      </m:r>
                      <m:d>
                        <m:dPr>
                          <m:ctrlPr>
                            <a:rPr lang="cs-CZ" sz="2400" b="1" i="1" spc="-150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1" i="1" spc="-150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sz="2400" b="1" i="1" spc="-150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𝒚</m:t>
                          </m:r>
                          <m:r>
                            <a:rPr lang="cs-CZ" sz="2400" b="1" i="1" spc="-150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sz="2400" b="1" i="1" spc="-150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𝒙</m:t>
                          </m:r>
                        </m:e>
                      </m:d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·(</m:t>
                      </m:r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𝒚</m:t>
                      </m:r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𝒙</m:t>
                      </m:r>
                      <m:r>
                        <a:rPr lang="cs-CZ" sz="2400" b="1" i="1" spc="-15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2400" spc="-15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9363" y="2999737"/>
                <a:ext cx="3854637" cy="461665"/>
              </a:xfrm>
              <a:prstGeom prst="rect">
                <a:avLst/>
              </a:prstGeom>
              <a:blipFill rotWithShape="1">
                <a:blip r:embed="rId9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408923" y="4858716"/>
                <a:ext cx="230466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𝒙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≠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𝟎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923" y="4858716"/>
                <a:ext cx="2304665" cy="46166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388219" y="5404988"/>
                <a:ext cx="230466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𝐱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𝒚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≠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𝟎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219" y="5404988"/>
                <a:ext cx="2304665" cy="461665"/>
              </a:xfrm>
              <a:prstGeom prst="rect">
                <a:avLst/>
              </a:prstGeom>
              <a:blipFill rotWithShape="1">
                <a:blip r:embed="rId11"/>
                <a:stretch>
                  <a:fillRect b="-2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255035" y="5933081"/>
                <a:ext cx="350713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𝒚</m:t>
                          </m:r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cs-CZ" sz="2400" b="1" i="1" dirty="0" smtClean="0">
                              <a:ln w="10541" cmpd="sng">
                                <a:solidFill>
                                  <a:schemeClr val="accent1">
                                    <a:shade val="88000"/>
                                    <a:satMod val="110000"/>
                                  </a:schemeClr>
                                </a:solidFill>
                                <a:prstDash val="solid"/>
                              </a:ln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</a:rPr>
                            <m:t>𝒙</m:t>
                          </m:r>
                        </m:e>
                      </m:d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·(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𝒚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𝒙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)≠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𝟎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035" y="5933081"/>
                <a:ext cx="3507130" cy="461665"/>
              </a:xfrm>
              <a:prstGeom prst="rect">
                <a:avLst/>
              </a:prstGeom>
              <a:blipFill rotWithShape="1">
                <a:blip r:embed="rId12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Šipka doprava 24"/>
          <p:cNvSpPr/>
          <p:nvPr/>
        </p:nvSpPr>
        <p:spPr>
          <a:xfrm>
            <a:off x="2130420" y="5492412"/>
            <a:ext cx="683718" cy="2868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Šipka doprava 25"/>
          <p:cNvSpPr/>
          <p:nvPr/>
        </p:nvSpPr>
        <p:spPr>
          <a:xfrm>
            <a:off x="3632445" y="6007045"/>
            <a:ext cx="683718" cy="2868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2910286" y="5394183"/>
                <a:ext cx="230466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𝐱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≠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𝟐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𝒚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0286" y="5394183"/>
                <a:ext cx="2304665" cy="461665"/>
              </a:xfrm>
              <a:prstGeom prst="rect">
                <a:avLst/>
              </a:prstGeom>
              <a:blipFill rotWithShape="1">
                <a:blip r:embed="rId13"/>
                <a:stretch>
                  <a:fillRect b="-184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4422399" y="5919107"/>
                <a:ext cx="230466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0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𝐱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≠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𝟐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𝒚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2399" y="5919107"/>
                <a:ext cx="2304665" cy="461665"/>
              </a:xfrm>
              <a:prstGeom prst="rect">
                <a:avLst/>
              </a:prstGeom>
              <a:blipFill rotWithShape="1">
                <a:blip r:embed="rId14"/>
                <a:stretch>
                  <a:fillRect b="-184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5559451" y="5919106"/>
                <a:ext cx="230466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,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𝒙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≠−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𝟐</m:t>
                      </m:r>
                      <m:r>
                        <a:rPr lang="cs-CZ" sz="2400" b="1" i="1" dirty="0" smtClean="0">
                          <a:ln w="10541" cmpd="sng">
                            <a:solidFill>
                              <a:schemeClr val="accent1">
                                <a:shade val="88000"/>
                                <a:satMod val="110000"/>
                              </a:schemeClr>
                            </a:solidFill>
                            <a:prstDash val="solid"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𝒚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9451" y="5919106"/>
                <a:ext cx="2304665" cy="461665"/>
              </a:xfrm>
              <a:prstGeom prst="rect">
                <a:avLst/>
              </a:prstGeom>
              <a:blipFill rotWithShape="1">
                <a:blip r:embed="rId15"/>
                <a:stretch>
                  <a:fillRect b="-184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Zaoblený obdélníkový popisek 14"/>
          <p:cNvSpPr/>
          <p:nvPr/>
        </p:nvSpPr>
        <p:spPr>
          <a:xfrm>
            <a:off x="112332" y="4189115"/>
            <a:ext cx="5544616" cy="1379359"/>
          </a:xfrm>
          <a:prstGeom prst="wedgeRoundRectCallout">
            <a:avLst>
              <a:gd name="adj1" fmla="val -29047"/>
              <a:gd name="adj2" fmla="val -64202"/>
              <a:gd name="adj3" fmla="val 16667"/>
            </a:avLst>
          </a:prstGeom>
          <a:effec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Všechny jmenovatele zapíšeme pod sebe a rozložíme na součin.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074" name="Picture 2" descr="C:\Users\spravce\AppData\Local\Microsoft\Windows\Temporary Internet Files\Content.IE5\HGW68T4R\MC900432483[4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7200" y="3894138"/>
            <a:ext cx="1778000" cy="193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7609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9" grpId="0"/>
      <p:bldP spid="10" grpId="0"/>
      <p:bldP spid="11" grpId="0"/>
      <p:bldP spid="12" grpId="0" animBg="1"/>
      <p:bldP spid="14" grpId="0"/>
      <p:bldP spid="16" grpId="0" animBg="1"/>
      <p:bldP spid="16" grpId="1" animBg="1"/>
      <p:bldP spid="17" grpId="0" animBg="1"/>
      <p:bldP spid="17" grpId="1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 animBg="1"/>
      <p:bldP spid="26" grpId="0" animBg="1"/>
      <p:bldP spid="29" grpId="0"/>
      <p:bldP spid="30" grpId="0"/>
      <p:bldP spid="31" grpId="0"/>
      <p:bldP spid="15" grpId="0" animBg="1"/>
      <p:bldP spid="1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179512" y="0"/>
            <a:ext cx="8740576" cy="666935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37978" y="679426"/>
            <a:ext cx="8410486" cy="5760641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balanced" dir="t"/>
          </a:scene3d>
          <a:sp3d prstMaterial="softEdge">
            <a:bevelT w="158750" h="127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509602" y="5278970"/>
            <a:ext cx="8094846" cy="1012394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58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490378" y="3118778"/>
            <a:ext cx="8094846" cy="1152128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58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502377" y="803477"/>
            <a:ext cx="8082847" cy="1152128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58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480368" y="1949916"/>
            <a:ext cx="8094846" cy="1159417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462236" y="101823"/>
            <a:ext cx="84578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4</a:t>
            </a:r>
            <a:r>
              <a:rPr lang="cs-CZ" sz="2400" dirty="0" smtClean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) Určete nejmenší společný jmenovatel a podmínky:</a:t>
            </a:r>
            <a:endParaRPr lang="cs-CZ" sz="24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823802" y="803477"/>
                <a:ext cx="3533700" cy="9966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50000"/>
                      </a:schemeClr>
                    </a:solidFill>
                  </a:rPr>
                  <a:t>a)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𝒚</m:t>
                        </m:r>
                      </m:den>
                    </m:f>
                    <m:r>
                      <a:rPr lang="cs-CZ" sz="36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𝒛</m:t>
                        </m:r>
                      </m:den>
                    </m:f>
                    <m:r>
                      <a:rPr lang="cs-CZ" sz="36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𝒛</m:t>
                        </m:r>
                      </m:den>
                    </m:f>
                    <m:r>
                      <a:rPr lang="cs-CZ" sz="36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</m:oMath>
                </a14:m>
                <a:endParaRPr lang="cs-CZ" sz="36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3802" y="803477"/>
                <a:ext cx="3533700" cy="996683"/>
              </a:xfrm>
              <a:prstGeom prst="rect">
                <a:avLst/>
              </a:prstGeom>
              <a:blipFill rotWithShape="1">
                <a:blip r:embed="rId2"/>
                <a:stretch>
                  <a:fillRect l="-34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766106" y="2065811"/>
                <a:ext cx="4605062" cy="9276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50000"/>
                      </a:schemeClr>
                    </a:solidFill>
                  </a:rPr>
                  <a:t>b)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𝟏</m:t>
                        </m:r>
                      </m:den>
                    </m:f>
                    <m:r>
                      <a:rPr lang="cs-CZ" sz="36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sSup>
                          <m:sSupPr>
                            <m:ctrlP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𝒙</m:t>
                            </m:r>
                          </m:e>
                          <m:sup>
                            <m: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𝟏</m:t>
                        </m:r>
                      </m:den>
                    </m:f>
                    <m:r>
                      <a:rPr lang="cs-CZ" sz="36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</m:oMath>
                </a14:m>
                <a:endParaRPr lang="cs-CZ" sz="36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6106" y="2065811"/>
                <a:ext cx="4605062" cy="927626"/>
              </a:xfrm>
              <a:prstGeom prst="rect">
                <a:avLst/>
              </a:prstGeom>
              <a:blipFill rotWithShape="1">
                <a:blip r:embed="rId3"/>
                <a:stretch>
                  <a:fillRect l="-27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741822" y="3109334"/>
                <a:ext cx="6558036" cy="9008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50000"/>
                      </a:schemeClr>
                    </a:solidFill>
                  </a:rPr>
                  <a:t>c)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𝒎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𝒏</m:t>
                        </m:r>
                      </m:den>
                    </m:f>
                    <m:r>
                      <a:rPr lang="cs-CZ" sz="36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𝒎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𝒏</m:t>
                        </m:r>
                      </m:den>
                    </m:f>
                    <m:r>
                      <a:rPr lang="cs-CZ" sz="36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</m:oMath>
                </a14:m>
                <a:endParaRPr lang="cs-CZ" sz="36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1822" y="3109334"/>
                <a:ext cx="6558036" cy="900824"/>
              </a:xfrm>
              <a:prstGeom prst="rect">
                <a:avLst/>
              </a:prstGeom>
              <a:blipFill rotWithShape="1">
                <a:blip r:embed="rId4"/>
                <a:stretch>
                  <a:fillRect l="-1953" b="-13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790390" y="5278970"/>
                <a:ext cx="4556494" cy="9966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50000"/>
                      </a:schemeClr>
                    </a:solidFill>
                  </a:rPr>
                  <a:t>e)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𝒚</m:t>
                        </m:r>
                      </m:den>
                    </m:f>
                    <m:r>
                      <a:rPr lang="cs-CZ" sz="36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𝟒</m:t>
                        </m:r>
                      </m:num>
                      <m:den>
                        <m:sSup>
                          <m:sSupPr>
                            <m:ctrlP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𝒙</m:t>
                            </m:r>
                          </m:e>
                          <m:sup>
                            <m: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𝒚</m:t>
                            </m:r>
                          </m:e>
                          <m:sup>
                            <m: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</m:den>
                    </m:f>
                    <m:r>
                      <a:rPr lang="cs-CZ" sz="36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</m:oMath>
                </a14:m>
                <a:endParaRPr lang="cs-CZ" sz="36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0390" y="5278970"/>
                <a:ext cx="4556494" cy="996683"/>
              </a:xfrm>
              <a:prstGeom prst="rect">
                <a:avLst/>
              </a:prstGeom>
              <a:blipFill rotWithShape="1">
                <a:blip r:embed="rId5"/>
                <a:stretch>
                  <a:fillRect l="-28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Obdélník 23"/>
          <p:cNvSpPr/>
          <p:nvPr/>
        </p:nvSpPr>
        <p:spPr>
          <a:xfrm>
            <a:off x="495798" y="4270906"/>
            <a:ext cx="8094846" cy="1026284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58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903019" y="4270906"/>
                <a:ext cx="4445520" cy="900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50000"/>
                      </a:schemeClr>
                    </a:solidFill>
                  </a:rPr>
                  <a:t>d)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</m:num>
                      <m:den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𝒚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𝟏</m:t>
                        </m:r>
                      </m:den>
                    </m:f>
                    <m:r>
                      <a:rPr lang="cs-CZ" sz="36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</m:num>
                      <m:den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𝒚</m:t>
                        </m:r>
                      </m:den>
                    </m:f>
                    <m:r>
                      <a:rPr lang="cs-CZ" sz="36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</m:oMath>
                </a14:m>
                <a:endParaRPr lang="cs-CZ" sz="36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3019" y="4270906"/>
                <a:ext cx="4445520" cy="900439"/>
              </a:xfrm>
              <a:prstGeom prst="rect">
                <a:avLst/>
              </a:prstGeom>
              <a:blipFill rotWithShape="1">
                <a:blip r:embed="rId6"/>
                <a:stretch>
                  <a:fillRect l="-27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 descr="C:\Users\spravce\AppData\Local\Microsoft\Windows\Temporary Internet Files\Content.IE5\D1R1SU0N\MC900432461[3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957999"/>
            <a:ext cx="2237532" cy="215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298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8" grpId="0"/>
      <p:bldP spid="19" grpId="0"/>
      <p:bldP spid="21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79512" y="0"/>
            <a:ext cx="8740576" cy="666935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37978" y="679426"/>
            <a:ext cx="8410486" cy="5760641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balanced" dir="t"/>
          </a:scene3d>
          <a:sp3d prstMaterial="softEdge">
            <a:bevelT w="158750" h="127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509602" y="5278970"/>
            <a:ext cx="8094846" cy="1012394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58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90378" y="3118778"/>
            <a:ext cx="8094846" cy="1152128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58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02377" y="803477"/>
            <a:ext cx="8082847" cy="1152128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58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80368" y="1949916"/>
            <a:ext cx="8094846" cy="1159417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2236" y="101823"/>
            <a:ext cx="84578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5</a:t>
            </a:r>
            <a:r>
              <a:rPr lang="cs-CZ" sz="2400" dirty="0" smtClean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) Určete nejmenší společný jmenovatel a podmínky:</a:t>
            </a:r>
            <a:endParaRPr lang="cs-CZ" sz="24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766106" y="2065811"/>
                <a:ext cx="4605062" cy="9276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50000"/>
                      </a:schemeClr>
                    </a:solidFill>
                  </a:rPr>
                  <a:t>b)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𝟒</m:t>
                        </m:r>
                      </m:num>
                      <m:den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𝒗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  <m:r>
                      <a:rPr lang="cs-CZ" sz="36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𝒗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  <m:r>
                      <a:rPr lang="cs-CZ" sz="36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𝟕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𝒗</m:t>
                        </m:r>
                      </m:num>
                      <m:den>
                        <m:sSup>
                          <m:sSupPr>
                            <m:ctrlP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𝒗</m:t>
                            </m:r>
                          </m:e>
                          <m:sup>
                            <m: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𝟒</m:t>
                        </m:r>
                      </m:den>
                    </m:f>
                    <m:r>
                      <a:rPr lang="cs-CZ" sz="36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</m:oMath>
                </a14:m>
                <a:endParaRPr lang="cs-CZ" sz="36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6106" y="2065811"/>
                <a:ext cx="4605062" cy="927626"/>
              </a:xfrm>
              <a:prstGeom prst="rect">
                <a:avLst/>
              </a:prstGeom>
              <a:blipFill rotWithShape="1">
                <a:blip r:embed="rId2"/>
                <a:stretch>
                  <a:fillRect l="-27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741822" y="3109334"/>
                <a:ext cx="6558036" cy="10042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50000"/>
                      </a:schemeClr>
                    </a:solidFill>
                  </a:rPr>
                  <a:t>c)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𝒂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𝒃</m:t>
                        </m:r>
                      </m:num>
                      <m:den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𝒂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𝒃</m:t>
                        </m:r>
                      </m:den>
                    </m:f>
                    <m:r>
                      <a:rPr lang="cs-CZ" sz="36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𝒂</m:t>
                            </m:r>
                          </m:e>
                          <m:sup>
                            <m: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sSup>
                          <m:sSupPr>
                            <m:ctrlP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𝒃</m:t>
                            </m:r>
                          </m:e>
                          <m:sup>
                            <m: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𝒂</m:t>
                            </m:r>
                          </m:e>
                          <m:sup>
                            <m: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𝒃</m:t>
                            </m:r>
                          </m:e>
                          <m:sup>
                            <m: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</m:den>
                    </m:f>
                    <m:r>
                      <a:rPr lang="cs-CZ" sz="36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</m:oMath>
                </a14:m>
                <a:endParaRPr lang="cs-CZ" sz="36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1822" y="3109334"/>
                <a:ext cx="6558036" cy="1004249"/>
              </a:xfrm>
              <a:prstGeom prst="rect">
                <a:avLst/>
              </a:prstGeom>
              <a:blipFill rotWithShape="1">
                <a:blip r:embed="rId4"/>
                <a:stretch>
                  <a:fillRect l="-19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790390" y="5278970"/>
                <a:ext cx="5005746" cy="9010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50000"/>
                      </a:schemeClr>
                    </a:solidFill>
                  </a:rPr>
                  <a:t>e)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𝟑</m:t>
                        </m:r>
                      </m:den>
                    </m:f>
                    <m:r>
                      <a:rPr lang="cs-CZ" sz="36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</m:num>
                      <m:den>
                        <m:sSup>
                          <m:sSupPr>
                            <m:ctrlP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𝒙</m:t>
                            </m:r>
                          </m:e>
                          <m:sup>
                            <m: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𝟗</m:t>
                        </m:r>
                      </m:den>
                    </m:f>
                    <m:r>
                      <a:rPr lang="cs-CZ" sz="36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𝟔</m:t>
                        </m:r>
                      </m:den>
                    </m:f>
                    <m:r>
                      <a:rPr lang="cs-CZ" sz="36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</m:oMath>
                </a14:m>
                <a:endParaRPr lang="cs-CZ" sz="36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0390" y="5278970"/>
                <a:ext cx="5005746" cy="901016"/>
              </a:xfrm>
              <a:prstGeom prst="rect">
                <a:avLst/>
              </a:prstGeom>
              <a:blipFill rotWithShape="1">
                <a:blip r:embed="rId5"/>
                <a:stretch>
                  <a:fillRect l="-2558" b="-13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bdélník 13"/>
          <p:cNvSpPr/>
          <p:nvPr/>
        </p:nvSpPr>
        <p:spPr>
          <a:xfrm>
            <a:off x="495798" y="4270906"/>
            <a:ext cx="8094846" cy="1026284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58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830202" y="4271774"/>
                <a:ext cx="5901229" cy="9276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50000"/>
                      </a:schemeClr>
                    </a:solidFill>
                  </a:rPr>
                  <a:t>d)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𝟕</m:t>
                        </m:r>
                      </m:num>
                      <m:den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𝟖</m:t>
                        </m:r>
                        <m:sSup>
                          <m:sSupPr>
                            <m:ctrlP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𝒙</m:t>
                            </m:r>
                          </m:e>
                          <m:sup>
                            <m: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𝟏𝟖</m:t>
                        </m:r>
                      </m:den>
                    </m:f>
                    <m:r>
                      <a:rPr lang="cs-CZ" sz="36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  <m:sSup>
                          <m:sSupPr>
                            <m:ctrlP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𝒙</m:t>
                            </m:r>
                          </m:e>
                          <m:sup>
                            <m: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</m:den>
                    </m:f>
                    <m:r>
                      <a:rPr lang="cs-CZ" sz="36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𝟒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𝟔</m:t>
                        </m:r>
                      </m:den>
                    </m:f>
                    <m:r>
                      <a:rPr lang="cs-CZ" sz="36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</m:oMath>
                </a14:m>
                <a:endParaRPr lang="cs-CZ" sz="36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0202" y="4271774"/>
                <a:ext cx="5901229" cy="927626"/>
              </a:xfrm>
              <a:prstGeom prst="rect">
                <a:avLst/>
              </a:prstGeom>
              <a:blipFill rotWithShape="1">
                <a:blip r:embed="rId6"/>
                <a:stretch>
                  <a:fillRect l="-206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823802" y="803477"/>
                <a:ext cx="4756310" cy="9753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50000"/>
                      </a:schemeClr>
                    </a:solidFill>
                  </a:rPr>
                  <a:t>a)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𝟕</m:t>
                        </m:r>
                        <m:sSup>
                          <m:sSupPr>
                            <m:ctrlP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𝒖</m:t>
                            </m:r>
                          </m:e>
                          <m:sup>
                            <m: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𝒖</m:t>
                            </m:r>
                          </m:e>
                          <m:sup>
                            <m:r>
                              <a:rPr lang="cs-CZ" sz="3600" b="1" i="1" dirty="0" smtClean="0">
                                <a:ln w="10541" cmpd="sng">
                                  <a:solidFill>
                                    <a:schemeClr val="accent1">
                                      <a:shade val="88000"/>
                                      <a:satMod val="110000"/>
                                    </a:schemeClr>
                                  </a:solidFill>
                                  <a:prstDash val="solid"/>
                                </a:ln>
                                <a:solidFill>
                                  <a:schemeClr val="accent1">
                                    <a:lumMod val="50000"/>
                                  </a:schemeClr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p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𝟗</m:t>
                        </m:r>
                      </m:den>
                    </m:f>
                    <m:r>
                      <a:rPr lang="cs-CZ" sz="36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𝟓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𝒖</m:t>
                        </m:r>
                      </m:num>
                      <m:den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𝒖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𝟑</m:t>
                        </m:r>
                      </m:den>
                    </m:f>
                    <m:r>
                      <a:rPr lang="cs-CZ" sz="36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𝒖</m:t>
                        </m:r>
                      </m:num>
                      <m:den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𝒖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sz="36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𝟑</m:t>
                        </m:r>
                      </m:den>
                    </m:f>
                    <m:r>
                      <a:rPr lang="cs-CZ" sz="36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</m:oMath>
                </a14:m>
                <a:endParaRPr lang="cs-CZ" sz="36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3802" y="803477"/>
                <a:ext cx="4756310" cy="975395"/>
              </a:xfrm>
              <a:prstGeom prst="rect">
                <a:avLst/>
              </a:prstGeom>
              <a:blipFill rotWithShape="1">
                <a:blip r:embed="rId7"/>
                <a:stretch>
                  <a:fillRect l="-2564" b="-12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3" name="Picture 3" descr="C:\Users\spravce\AppData\Local\Microsoft\Windows\Temporary Internet Files\Content.IE5\BL96J1IA\MC900438000[7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378921"/>
            <a:ext cx="2300824" cy="1567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9182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  <p:bldP spid="13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179512" y="0"/>
            <a:ext cx="8740576" cy="666935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337978" y="679426"/>
            <a:ext cx="8410486" cy="5760641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balanced" dir="t"/>
          </a:scene3d>
          <a:sp3d prstMaterial="softEdge">
            <a:bevelT w="158750" h="127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509602" y="5278970"/>
            <a:ext cx="8094846" cy="1012394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58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490378" y="3118778"/>
            <a:ext cx="8094846" cy="1152128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58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502377" y="803477"/>
            <a:ext cx="8082847" cy="1152128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58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480368" y="1949916"/>
            <a:ext cx="8094846" cy="1159417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62236" y="101823"/>
            <a:ext cx="84578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Výsledky příkladu 4:</a:t>
            </a:r>
            <a:endParaRPr lang="cs-CZ" sz="24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799146" y="1065087"/>
                <a:ext cx="6941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50000"/>
                      </a:schemeClr>
                    </a:solidFill>
                  </a:rPr>
                  <a:t>a)    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𝟔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𝒚𝒛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                                      (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𝒚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𝟎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, 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𝒛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𝟎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endParaRPr lang="cs-CZ" sz="28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9146" y="1065087"/>
                <a:ext cx="6941206" cy="523220"/>
              </a:xfrm>
              <a:prstGeom prst="rect">
                <a:avLst/>
              </a:prstGeom>
              <a:blipFill rotWithShape="1">
                <a:blip r:embed="rId2"/>
                <a:stretch>
                  <a:fillRect l="-1756"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823248" y="2262728"/>
                <a:ext cx="8096840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50000"/>
                      </a:schemeClr>
                    </a:solidFill>
                  </a:rPr>
                  <a:t>b) 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𝟏</m:t>
                        </m:r>
                      </m:e>
                    </m:d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·</m:t>
                    </m:r>
                    <m:d>
                      <m:dPr>
                        <m:ctrlP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𝟏</m:t>
                        </m:r>
                      </m:e>
                    </m:d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             (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𝒙</m:t>
                    </m:r>
                    <m:r>
                      <a:rPr lang="cs-CZ" sz="2800" b="1" i="1" dirty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𝟏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endParaRPr lang="cs-CZ" sz="28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endParaRPr>
              </a:p>
              <a:p>
                <a:endParaRPr lang="cs-CZ" sz="28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3248" y="2262728"/>
                <a:ext cx="8096840" cy="954107"/>
              </a:xfrm>
              <a:prstGeom prst="rect">
                <a:avLst/>
              </a:prstGeom>
              <a:blipFill rotWithShape="1">
                <a:blip r:embed="rId3"/>
                <a:stretch>
                  <a:fillRect l="-1506" t="-57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818618" y="3346035"/>
                <a:ext cx="655803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50000"/>
                      </a:schemeClr>
                    </a:solidFill>
                  </a:rPr>
                  <a:t>c) </a:t>
                </a:r>
                <a14:m>
                  <m:oMath xmlns:m="http://schemas.openxmlformats.org/officeDocument/2006/math">
                    <m:r>
                      <a:rPr lang="cs-CZ" sz="2800" b="1" i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  </m:t>
                    </m:r>
                    <m:r>
                      <a:rPr lang="cs-CZ" sz="2800" b="1" i="1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𝟐</m:t>
                    </m:r>
                    <m:r>
                      <a:rPr lang="cs-CZ" sz="2800" b="1" i="1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·</m:t>
                    </m:r>
                    <m:d>
                      <m:dPr>
                        <m:ctrlPr>
                          <a:rPr lang="cs-CZ" sz="2800" b="1" i="1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1" i="1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𝒎</m:t>
                        </m:r>
                        <m:r>
                          <a:rPr lang="cs-CZ" sz="2800" b="1" i="1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2800" b="1" i="1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𝒏</m:t>
                        </m:r>
                      </m:e>
                    </m:d>
                    <m:r>
                      <a:rPr lang="cs-CZ" sz="2800" b="1" i="1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                       (</m:t>
                    </m:r>
                    <m:r>
                      <a:rPr lang="cs-CZ" sz="2800" b="1" i="1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𝒎</m:t>
                    </m:r>
                    <m:r>
                      <a:rPr lang="cs-CZ" sz="2800" b="1" i="1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800" b="1" i="1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𝒏</m:t>
                    </m:r>
                    <m:r>
                      <a:rPr lang="cs-CZ" sz="2800" b="1" i="1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endParaRPr lang="cs-CZ" sz="36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8618" y="3346035"/>
                <a:ext cx="6558036" cy="523220"/>
              </a:xfrm>
              <a:prstGeom prst="rect">
                <a:avLst/>
              </a:prstGeom>
              <a:blipFill rotWithShape="1">
                <a:blip r:embed="rId4"/>
                <a:stretch>
                  <a:fillRect l="-1859"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790390" y="5523557"/>
                <a:ext cx="835361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50000"/>
                      </a:schemeClr>
                    </a:solidFill>
                  </a:rPr>
                  <a:t>e) 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sz="2800" b="1" i="1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1" i="1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sz="2800" b="1" i="1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2800" b="1" i="1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𝒚</m:t>
                        </m:r>
                      </m:e>
                    </m:d>
                    <m:r>
                      <a:rPr lang="cs-CZ" sz="2800" b="1" i="1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·</m:t>
                    </m:r>
                    <m:d>
                      <m:dPr>
                        <m:ctrlPr>
                          <a:rPr lang="cs-CZ" sz="2800" b="1" i="1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1" i="1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sz="2800" b="1" i="1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sz="2800" b="1" i="1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𝒚</m:t>
                        </m:r>
                      </m:e>
                    </m:d>
                    <m:r>
                      <a:rPr lang="cs-CZ" sz="2800" b="1" i="1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              (</m:t>
                    </m:r>
                    <m:r>
                      <a:rPr lang="cs-CZ" sz="2800" b="1" i="1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𝒙</m:t>
                    </m:r>
                    <m:r>
                      <a:rPr lang="cs-CZ" sz="2800" b="1" i="1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800" b="1" i="1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𝒚</m:t>
                    </m:r>
                    <m:r>
                      <a:rPr lang="cs-CZ" sz="2800" b="1" i="1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,</m:t>
                    </m:r>
                    <m:r>
                      <a:rPr lang="cs-CZ" sz="2800" b="1" i="1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𝒙</m:t>
                    </m:r>
                    <m:r>
                      <a:rPr lang="cs-CZ" sz="2800" b="1" i="1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≠−</m:t>
                    </m:r>
                    <m:r>
                      <a:rPr lang="cs-CZ" sz="2800" b="1" i="1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𝒚</m:t>
                    </m:r>
                    <m:r>
                      <a:rPr lang="cs-CZ" sz="2800" b="1" i="1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)</m:t>
                    </m:r>
                  </m:oMath>
                </a14:m>
                <a:endParaRPr lang="cs-CZ" sz="36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0390" y="5523557"/>
                <a:ext cx="8353610" cy="523220"/>
              </a:xfrm>
              <a:prstGeom prst="rect">
                <a:avLst/>
              </a:prstGeom>
              <a:blipFill rotWithShape="1">
                <a:blip r:embed="rId5"/>
                <a:stretch>
                  <a:fillRect l="-1533"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Obdélník 26"/>
          <p:cNvSpPr/>
          <p:nvPr/>
        </p:nvSpPr>
        <p:spPr>
          <a:xfrm>
            <a:off x="495798" y="4270906"/>
            <a:ext cx="8094846" cy="1026284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58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772632" y="4437112"/>
                <a:ext cx="784544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50000"/>
                      </a:schemeClr>
                    </a:solidFill>
                  </a:rPr>
                  <a:t>d)   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𝟐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·</m:t>
                    </m:r>
                    <m:d>
                      <m:dPr>
                        <m:ctrlP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𝒚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𝟏</m:t>
                        </m:r>
                      </m:e>
                    </m:d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                          (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𝒚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𝟏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cs-CZ" sz="28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50000"/>
                      </a:schemeClr>
                    </a:solidFill>
                  </a:rPr>
                  <a:t>   </a:t>
                </a:r>
                <a:endParaRPr lang="cs-CZ" sz="28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2632" y="4437112"/>
                <a:ext cx="7845445" cy="523220"/>
              </a:xfrm>
              <a:prstGeom prst="rect">
                <a:avLst/>
              </a:prstGeom>
              <a:blipFill rotWithShape="1">
                <a:blip r:embed="rId6"/>
                <a:stretch>
                  <a:fillRect l="-1632"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146" name="Picture 2" descr="C:\Users\spravce\AppData\Local\Microsoft\Windows\Temporary Internet Files\Content.IE5\0BASIBLT\MC900437791[7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239" y="2465947"/>
            <a:ext cx="1831975" cy="15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408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délník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31030" y="683990"/>
            <a:ext cx="9112970" cy="5760641"/>
          </a:xfrm>
          <a:prstGeom prst="rect">
            <a:avLst/>
          </a:prstGeom>
          <a:solidFill>
            <a:schemeClr val="bg1">
              <a:lumMod val="85000"/>
            </a:schemeClr>
          </a:solidFill>
          <a:scene3d>
            <a:camera prst="orthographicFront"/>
            <a:lightRig rig="balanced" dir="t"/>
          </a:scene3d>
          <a:sp3d prstMaterial="softEdge">
            <a:bevelT w="158750" h="1270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202654" y="5283534"/>
            <a:ext cx="8770966" cy="1012394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58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183430" y="3123342"/>
            <a:ext cx="8770966" cy="1152128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58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195429" y="808041"/>
            <a:ext cx="8757964" cy="1152128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58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173420" y="1954480"/>
            <a:ext cx="8770966" cy="1159417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59211" y="101822"/>
            <a:ext cx="84578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Výsledky příkladu 5:</a:t>
            </a:r>
            <a:endParaRPr lang="cs-CZ" sz="24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193301" y="2251580"/>
                <a:ext cx="84613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50000"/>
                      </a:schemeClr>
                    </a:solidFill>
                  </a:rPr>
                  <a:t>b) 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𝒗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</m:e>
                    </m:d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·</m:t>
                    </m:r>
                    <m:d>
                      <m:dPr>
                        <m:ctrlP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𝒗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</m:e>
                    </m:d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                     (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𝒗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𝟐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,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𝒗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≠−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𝟐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)</m:t>
                    </m:r>
                  </m:oMath>
                </a14:m>
                <a:endParaRPr lang="cs-CZ" sz="28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301" y="2251580"/>
                <a:ext cx="8461362" cy="523220"/>
              </a:xfrm>
              <a:prstGeom prst="rect">
                <a:avLst/>
              </a:prstGeom>
              <a:blipFill rotWithShape="1">
                <a:blip r:embed="rId2"/>
                <a:stretch>
                  <a:fillRect l="-1513"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164563" y="3369976"/>
                <a:ext cx="864854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50000"/>
                      </a:schemeClr>
                    </a:solidFill>
                  </a:rPr>
                  <a:t>c)   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𝟐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·</m:t>
                    </m:r>
                    <m:d>
                      <m:dPr>
                        <m:ctrlP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𝒂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𝒃</m:t>
                        </m:r>
                      </m:e>
                    </m:d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·</m:t>
                    </m:r>
                    <m:d>
                      <m:dPr>
                        <m:ctrlP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𝒂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𝒃</m:t>
                        </m:r>
                      </m:e>
                    </m:d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               (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𝒂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𝒃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,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𝒂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≠−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𝒃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) </m:t>
                    </m:r>
                  </m:oMath>
                </a14:m>
                <a:endParaRPr lang="cs-CZ" sz="28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563" y="3369976"/>
                <a:ext cx="8648546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1480"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227582" y="5522589"/>
                <a:ext cx="87788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50000"/>
                      </a:schemeClr>
                    </a:solidFill>
                  </a:rPr>
                  <a:t>e)   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𝟐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·</m:t>
                    </m:r>
                    <m:d>
                      <m:dPr>
                        <m:ctrlP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𝟑</m:t>
                        </m:r>
                      </m:e>
                    </m:d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·</m:t>
                    </m:r>
                    <m:d>
                      <m:dPr>
                        <m:ctrlP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𝟑</m:t>
                        </m:r>
                      </m:e>
                    </m:d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               (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𝒙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𝟑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,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𝒙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≠−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𝟑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)</m:t>
                    </m:r>
                  </m:oMath>
                </a14:m>
                <a:endParaRPr lang="cs-CZ" sz="28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582" y="5522589"/>
                <a:ext cx="8778814" cy="523220"/>
              </a:xfrm>
              <a:prstGeom prst="rect">
                <a:avLst/>
              </a:prstGeom>
              <a:blipFill rotWithShape="1">
                <a:blip r:embed="rId4"/>
                <a:stretch>
                  <a:fillRect l="-1389"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Obdélník 28"/>
          <p:cNvSpPr/>
          <p:nvPr/>
        </p:nvSpPr>
        <p:spPr>
          <a:xfrm>
            <a:off x="188850" y="4275470"/>
            <a:ext cx="8770966" cy="1026284"/>
          </a:xfrm>
          <a:prstGeom prst="rect">
            <a:avLst/>
          </a:prstGeo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w="158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161280" y="4413203"/>
                <a:ext cx="9098634" cy="712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50000"/>
                      </a:schemeClr>
                    </a:solidFill>
                  </a:rPr>
                  <a:t>d)   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𝟐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𝒙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·</m:t>
                    </m:r>
                    <m:d>
                      <m:dPr>
                        <m:ctrlP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𝟑</m:t>
                        </m:r>
                      </m:e>
                    </m:d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·</m:t>
                    </m:r>
                    <m:d>
                      <m:dPr>
                        <m:ctrlP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𝒙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𝟑</m:t>
                        </m:r>
                      </m:e>
                    </m:d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       (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𝒙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≠</m:t>
                    </m:r>
                    <m:f>
                      <m:fPr>
                        <m:ctrlP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𝟑</m:t>
                        </m:r>
                      </m:num>
                      <m:den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𝟐</m:t>
                        </m:r>
                      </m:den>
                    </m:f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,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𝒙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≠− </m:t>
                    </m:r>
                    <m:f>
                      <m:fPr>
                        <m:ctrlP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𝟑</m:t>
                        </m:r>
                      </m:num>
                      <m:den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𝟐</m:t>
                        </m:r>
                      </m:den>
                    </m:f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, 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𝒙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𝟎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)</m:t>
                    </m:r>
                  </m:oMath>
                </a14:m>
                <a:endParaRPr lang="cs-CZ" sz="28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280" y="4413203"/>
                <a:ext cx="9098634" cy="712631"/>
              </a:xfrm>
              <a:prstGeom prst="rect">
                <a:avLst/>
              </a:prstGeom>
              <a:blipFill rotWithShape="1">
                <a:blip r:embed="rId5"/>
                <a:stretch>
                  <a:fillRect l="-1340" b="-94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185523" y="1074716"/>
                <a:ext cx="85865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solidFill>
                      <a:schemeClr val="accent1">
                        <a:lumMod val="50000"/>
                      </a:schemeClr>
                    </a:solidFill>
                  </a:rPr>
                  <a:t>a) 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𝒖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𝟑</m:t>
                        </m:r>
                      </m:e>
                    </m:d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·</m:t>
                    </m:r>
                    <m:d>
                      <m:dPr>
                        <m:ctrlP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𝒖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+</m:t>
                        </m:r>
                        <m:r>
                          <a:rPr lang="cs-CZ" sz="2800" b="1" i="1" dirty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Cambria Math"/>
                          </a:rPr>
                          <m:t>𝟑</m:t>
                        </m:r>
                      </m:e>
                    </m:d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                     (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𝒖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𝟑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,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𝒖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≠−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  <a:ea typeface="Cambria Math"/>
                      </a:rPr>
                      <m:t>𝟑</m:t>
                    </m:r>
                    <m:r>
                      <a:rPr lang="cs-CZ" sz="2800" b="1" i="1" dirty="0" smtClean="0">
                        <a:ln w="10541" cmpd="sng">
                          <a:solidFill>
                            <a:schemeClr val="accent1">
                              <a:shade val="88000"/>
                              <a:satMod val="110000"/>
                            </a:schemeClr>
                          </a:solidFill>
                          <a:prstDash val="solid"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)</m:t>
                    </m:r>
                  </m:oMath>
                </a14:m>
                <a:endParaRPr lang="cs-CZ" sz="28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523" y="1074716"/>
                <a:ext cx="8586568" cy="523220"/>
              </a:xfrm>
              <a:prstGeom prst="rect">
                <a:avLst/>
              </a:prstGeom>
              <a:blipFill rotWithShape="1">
                <a:blip r:embed="rId6"/>
                <a:stretch>
                  <a:fillRect l="-1419"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170" name="Picture 2" descr="C:\Users\spravce\AppData\Local\Microsoft\Windows\Temporary Internet Files\Content.IE5\0BASIBLT\MC900437791[7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828"/>
            <a:ext cx="1696119" cy="1390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545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8" grpId="0"/>
      <p:bldP spid="30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81448" y="620688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427794" y="3320988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ZŠ Dobřichovice – pracovní listy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427794" y="4149080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Matematika pro každého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427794" y="866676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Matematické hry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427794" y="25289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Moje škola – matematika B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Obdélník 6">
            <a:hlinkClick r:id="rId6"/>
          </p:cNvPr>
          <p:cNvSpPr/>
          <p:nvPr/>
        </p:nvSpPr>
        <p:spPr>
          <a:xfrm>
            <a:off x="427794" y="1693528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Moje škola – matematika 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8" name="Obdélník 7">
            <a:hlinkClick r:id="rId3"/>
          </p:cNvPr>
          <p:cNvSpPr/>
          <p:nvPr/>
        </p:nvSpPr>
        <p:spPr>
          <a:xfrm>
            <a:off x="427794" y="5013176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Matematika pro základní školy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427793" y="5805264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Fyzikální, matematické a chemické tabulky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1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0" y="186680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1138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0371" y="1228110"/>
            <a:ext cx="881411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MOLNÁR, Josef; LEPÍK, Libor; LIŠKOVÁ, Hana a kol. </a:t>
            </a:r>
            <a:r>
              <a:rPr lang="cs-CZ" sz="1100" i="1" dirty="0"/>
              <a:t>Matematika 9</a:t>
            </a:r>
            <a:r>
              <a:rPr lang="cs-CZ" sz="1100" dirty="0"/>
              <a:t>. Olomouc: </a:t>
            </a:r>
            <a:r>
              <a:rPr lang="cs-CZ" sz="1100" dirty="0" err="1"/>
              <a:t>Prodos</a:t>
            </a:r>
            <a:r>
              <a:rPr lang="cs-CZ" sz="1100" dirty="0"/>
              <a:t>, 2001, ISBN 80-7230-109-8.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MULLEROVÁ, Jana; BRANT, Jiří; HORÁČEK, Rudolf a kol. </a:t>
            </a:r>
            <a:r>
              <a:rPr lang="cs-CZ" sz="1100" i="1" dirty="0"/>
              <a:t>Matematika pro 9. ročník Algebra</a:t>
            </a:r>
            <a:r>
              <a:rPr lang="cs-CZ" sz="1100" dirty="0"/>
              <a:t>. Praha: Kvarta, 2000, ISBN 80-86326-10-1.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DYTRYCH, Martin; DOBIASOVÁ, Irena; LIVŇANSKÁ, Libuše. Sbírka úloh z matematiky –početní úlohy. Pohořelice: Fortuna, 2001, ISBN 80-7168-766-9.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Galerie klipart MS Office 2010</a:t>
            </a:r>
          </a:p>
          <a:p>
            <a:endParaRPr lang="cs-CZ" sz="11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7498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1395</TotalTime>
  <Words>1080</Words>
  <Application>Microsoft Office PowerPoint</Application>
  <PresentationFormat>Předvádění na obrazovce (4:3)</PresentationFormat>
  <Paragraphs>114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Libina</dc:creator>
  <cp:lastModifiedBy>ZŠ Libina</cp:lastModifiedBy>
  <cp:revision>190</cp:revision>
  <dcterms:created xsi:type="dcterms:W3CDTF">2012-04-23T18:25:05Z</dcterms:created>
  <dcterms:modified xsi:type="dcterms:W3CDTF">2013-03-24T19:57:34Z</dcterms:modified>
</cp:coreProperties>
</file>