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91" r:id="rId2"/>
    <p:sldId id="269" r:id="rId3"/>
    <p:sldId id="312" r:id="rId4"/>
    <p:sldId id="305" r:id="rId5"/>
    <p:sldId id="308" r:id="rId6"/>
    <p:sldId id="309" r:id="rId7"/>
    <p:sldId id="288" r:id="rId8"/>
    <p:sldId id="311" r:id="rId9"/>
    <p:sldId id="301" r:id="rId10"/>
    <p:sldId id="290" r:id="rId11"/>
    <p:sldId id="313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123" y="-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notesViewPr>
    <p:cSldViewPr>
      <p:cViewPr varScale="1">
        <p:scale>
          <a:sx n="49" d="100"/>
          <a:sy n="49" d="100"/>
        </p:scale>
        <p:origin x="-2654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220CD-FFBE-4774-83E2-8DC9BE71F18F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FE4D0-C671-49CA-99D3-8893376630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75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CFE4D0-C671-49CA-99D3-88933766301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261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4.png"/><Relationship Id="rId7" Type="http://schemas.openxmlformats.org/officeDocument/2006/relationships/image" Target="../media/image12.png"/><Relationship Id="rId12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7.png"/><Relationship Id="rId3" Type="http://schemas.openxmlformats.org/officeDocument/2006/relationships/image" Target="../media/image18.png"/><Relationship Id="rId7" Type="http://schemas.openxmlformats.org/officeDocument/2006/relationships/image" Target="../media/image19.png"/><Relationship Id="rId12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5.wmf"/><Relationship Id="rId10" Type="http://schemas.openxmlformats.org/officeDocument/2006/relationships/image" Target="../media/image25.png"/><Relationship Id="rId9" Type="http://schemas.openxmlformats.org/officeDocument/2006/relationships/image" Target="../media/image24.png"/><Relationship Id="rId14" Type="http://schemas.openxmlformats.org/officeDocument/2006/relationships/image" Target="../media/image2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5.wmf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40.wm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120.png"/><Relationship Id="rId4" Type="http://schemas.openxmlformats.org/officeDocument/2006/relationships/image" Target="../media/image4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7" Type="http://schemas.openxmlformats.org/officeDocument/2006/relationships/image" Target="../media/image50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1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41.wmf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5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VY_32_INOVACE_04_07_M9_Hanak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4296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/>
              <a:t>: </a:t>
            </a:r>
            <a:r>
              <a:rPr lang="cs-CZ" sz="2800" smtClean="0"/>
              <a:t>Sčítání lomených </a:t>
            </a:r>
            <a:r>
              <a:rPr lang="cs-CZ" sz="2800" dirty="0" smtClean="0"/>
              <a:t>výrazů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484" y="260649"/>
            <a:ext cx="8659712" cy="72007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484" y="1196752"/>
            <a:ext cx="8659712" cy="547260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08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19201"/>
            <a:ext cx="237626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27800" y="1484784"/>
            <a:ext cx="8208912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Výsledky z </a:t>
            </a:r>
            <a:r>
              <a:rPr lang="cs-CZ" sz="1800" dirty="0"/>
              <a:t>kapitoly o společném jmenovateli lomených výrazů budou </a:t>
            </a:r>
            <a:r>
              <a:rPr lang="cs-CZ" sz="1800" dirty="0" smtClean="0"/>
              <a:t>využity v této kapitole. Na příkladech žáci uvidí  sčítání a odčítání lomených výrazů. Naleznete zde řešené příklady i příklady na samostatné procvičení. </a:t>
            </a:r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4907" y="1126636"/>
            <a:ext cx="8743819" cy="3955877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8592" y="131533"/>
            <a:ext cx="8743820" cy="8491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3975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24613" y="2293486"/>
            <a:ext cx="5287912" cy="2347331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5598" y="332656"/>
            <a:ext cx="4049898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33255" y="1338468"/>
                <a:ext cx="8379754" cy="879215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Pro dva lomené výrazy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𝐴</m:t>
                        </m:r>
                      </m:num>
                      <m:den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𝐵</m:t>
                        </m:r>
                      </m:den>
                    </m:f>
                    <m:r>
                      <a:rPr lang="cs-CZ" sz="36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; </m:t>
                    </m:r>
                    <m:f>
                      <m:fPr>
                        <m:ctrlP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𝐶</m:t>
                        </m:r>
                      </m:num>
                      <m:den>
                        <m:r>
                          <a:rPr lang="cs-CZ" sz="3600" b="0" i="1" smtClean="0">
                            <a:effectLst>
                              <a:glow rad="63500">
                                <a:schemeClr val="accent6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𝐷</m:t>
                        </m:r>
                      </m:den>
                    </m:f>
                  </m:oMath>
                </a14:m>
                <a:r>
                  <a:rPr lang="cs-CZ" sz="28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, </a:t>
                </a:r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𝐵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≠0,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𝐷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 platí:</a:t>
                </a:r>
                <a:endParaRPr lang="cs-CZ" sz="24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3255" y="1338468"/>
                <a:ext cx="8379754" cy="879215"/>
              </a:xfrm>
              <a:prstGeom prst="rect">
                <a:avLst/>
              </a:prstGeom>
              <a:blipFill rotWithShape="1">
                <a:blip r:embed="rId2"/>
                <a:stretch>
                  <a:fillRect l="-70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041754" y="2415788"/>
                <a:ext cx="1417054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754" y="2415788"/>
                <a:ext cx="1417054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242784" y="2461812"/>
                <a:ext cx="3312368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+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2784" y="2461812"/>
                <a:ext cx="3312368" cy="89896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041754" y="3467152"/>
                <a:ext cx="1417054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</m:den>
                      </m:f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 </m:t>
                      </m:r>
                      <m:f>
                        <m:fPr>
                          <m:ctrlP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1754" y="3467152"/>
                <a:ext cx="1417054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242784" y="3513176"/>
                <a:ext cx="2870779" cy="89896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𝐴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𝐶</m:t>
                          </m:r>
                        </m:num>
                        <m:den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𝐵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·</m:t>
                          </m:r>
                          <m:r>
                            <a:rPr lang="cs-CZ" sz="28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𝐷</m:t>
                          </m:r>
                        </m:den>
                      </m:f>
                    </m:oMath>
                  </m:oMathPara>
                </a14:m>
                <a:endParaRPr lang="cs-CZ" sz="28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2784" y="3513176"/>
                <a:ext cx="2870779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84777" y="5301209"/>
            <a:ext cx="8743819" cy="936103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85655" y="5503640"/>
            <a:ext cx="8379754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Nikdy nesmíme zapomenout na určení podmínek!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7170" name="Picture 2" descr="C:\Users\spravce\AppData\Local\Microsoft\Windows\Temporary Internet Files\Content.IE5\HGW68T4R\MC900440428[9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476861"/>
            <a:ext cx="1968279" cy="2072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21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7" grpId="0"/>
      <p:bldP spid="18" grpId="0"/>
      <p:bldP spid="19" grpId="0"/>
      <p:bldP spid="20" grpId="0"/>
      <p:bldP spid="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123" y="1906427"/>
            <a:ext cx="8476825" cy="4780278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5004" y="82878"/>
            <a:ext cx="8496944" cy="1639522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676" y="118486"/>
            <a:ext cx="9464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Vypočítejte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1022" y="573350"/>
            <a:ext cx="4890251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971022" y="573350"/>
                <a:ext cx="4890251" cy="10972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𝒙𝒛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1022" y="573350"/>
                <a:ext cx="4890251" cy="109728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Obdélník 12"/>
          <p:cNvSpPr/>
          <p:nvPr/>
        </p:nvSpPr>
        <p:spPr>
          <a:xfrm>
            <a:off x="336352" y="1949234"/>
            <a:ext cx="8094134" cy="524481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65591" y="5975376"/>
            <a:ext cx="8232819" cy="573725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1789" y="6000628"/>
            <a:ext cx="2046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2500244" y="5966733"/>
                <a:ext cx="3193118" cy="13849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𝐱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𝒛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00244" y="5966733"/>
                <a:ext cx="3193118" cy="1384995"/>
              </a:xfrm>
              <a:prstGeom prst="rect">
                <a:avLst/>
              </a:prstGeom>
              <a:blipFill rotWithShape="1">
                <a:blip r:embed="rId4"/>
                <a:stretch>
                  <a:fillRect t="-39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-75720" y="2554318"/>
                <a:ext cx="4890251" cy="9700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75720" y="2554318"/>
                <a:ext cx="4890251" cy="97007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463151" y="2553160"/>
                <a:ext cx="5135259" cy="9700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3151" y="2553160"/>
                <a:ext cx="5135259" cy="97007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65591" y="1950495"/>
                <a:ext cx="806489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Nejmenší společný jmenovatel: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𝟐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·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𝟑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·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𝟓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</a:rPr>
                      <m:t>𝒙𝒚𝒛</m:t>
                    </m:r>
                  </m:oMath>
                </a14:m>
                <a:endParaRPr lang="cs-CZ" sz="2800" b="1" i="1" dirty="0">
                  <a:solidFill>
                    <a:schemeClr val="accent1">
                      <a:lumMod val="50000"/>
                    </a:schemeClr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591" y="1950495"/>
                <a:ext cx="8064895" cy="523220"/>
              </a:xfrm>
              <a:prstGeom prst="rect">
                <a:avLst/>
              </a:prstGeom>
              <a:blipFill rotWithShape="1">
                <a:blip r:embed="rId7"/>
                <a:stretch>
                  <a:fillRect l="-1587"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0" y="4877035"/>
                <a:ext cx="4245638" cy="972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𝟐𝟏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num>
                      <m:den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4877035"/>
                <a:ext cx="4245638" cy="97231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3352124" y="4900720"/>
                <a:ext cx="3504538" cy="97231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2124" y="4900720"/>
                <a:ext cx="3504538" cy="97231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0" y="3724469"/>
                <a:ext cx="7533682" cy="97007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724469"/>
                <a:ext cx="7533682" cy="970074"/>
              </a:xfrm>
              <a:prstGeom prst="rect">
                <a:avLst/>
              </a:prstGeom>
              <a:blipFill rotWithShape="1">
                <a:blip r:embed="rId10"/>
                <a:stretch>
                  <a:fillRect b="-12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aoblený obdélníkový popisek 9"/>
              <p:cNvSpPr/>
              <p:nvPr/>
            </p:nvSpPr>
            <p:spPr>
              <a:xfrm>
                <a:off x="365591" y="118486"/>
                <a:ext cx="7328369" cy="1641875"/>
              </a:xfrm>
              <a:prstGeom prst="wedgeRoundRectCallout">
                <a:avLst>
                  <a:gd name="adj1" fmla="val -21595"/>
                  <a:gd name="adj2" fmla="val 97461"/>
                  <a:gd name="adj3" fmla="val 16667"/>
                </a:avLst>
              </a:prstGeom>
              <a:effectLst/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V kapitole o společném jmenovateli jsem zjistili, že nejmenší společný násobek lomených výrazů je 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r>
                      <a:rPr lang="cs-CZ" sz="2800" b="1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𝟓𝐱𝐲𝐳</m:t>
                    </m:r>
                  </m:oMath>
                </a14:m>
                <a:endParaRPr lang="cs-CZ" sz="2800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aoblený obdélníkový popise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5591" y="118486"/>
                <a:ext cx="7328369" cy="1641875"/>
              </a:xfrm>
              <a:prstGeom prst="wedgeRoundRectCallout">
                <a:avLst>
                  <a:gd name="adj1" fmla="val -21595"/>
                  <a:gd name="adj2" fmla="val 97461"/>
                  <a:gd name="adj3" fmla="val 16667"/>
                </a:avLst>
              </a:prstGeom>
              <a:blipFill rotWithShape="1">
                <a:blip r:embed="rId11"/>
                <a:stretch>
                  <a:fillRect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aoblený obdélníkový popisek 8"/>
          <p:cNvSpPr/>
          <p:nvPr/>
        </p:nvSpPr>
        <p:spPr>
          <a:xfrm>
            <a:off x="853247" y="5091319"/>
            <a:ext cx="6487112" cy="1163000"/>
          </a:xfrm>
          <a:prstGeom prst="wedgeRoundRectCallout">
            <a:avLst>
              <a:gd name="adj1" fmla="val -4666"/>
              <a:gd name="adj2" fmla="val -78987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Musíme lomené výrazy rozšířit, aby jsme dostali stejného jmenovatele.</a:t>
            </a:r>
          </a:p>
        </p:txBody>
      </p:sp>
      <p:pic>
        <p:nvPicPr>
          <p:cNvPr id="6146" name="Picture 2" descr="C:\Users\spravce\AppData\Local\Microsoft\Windows\Temporary Internet Files\Content.IE5\0BASIBLT\MC900440446[9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7956" y="4478051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383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23" grpId="0"/>
      <p:bldP spid="24" grpId="0"/>
      <p:bldP spid="27" grpId="0"/>
      <p:bldP spid="29" grpId="0"/>
      <p:bldP spid="30" grpId="0"/>
      <p:bldP spid="32" grpId="0"/>
      <p:bldP spid="33" grpId="0"/>
      <p:bldP spid="31" grpId="0"/>
      <p:bldP spid="10" grpId="0" animBg="1"/>
      <p:bldP spid="10" grpId="1" animBg="1"/>
      <p:bldP spid="9" grpId="0" animBg="1"/>
      <p:bldP spid="9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056" y="1362317"/>
            <a:ext cx="9144000" cy="5495683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0" y="82878"/>
            <a:ext cx="9144000" cy="1189827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2846" y="262292"/>
            <a:ext cx="30207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Vypočítejte a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  uveďte 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123655"/>
            <a:ext cx="5526463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4460" y="1446715"/>
            <a:ext cx="8622987" cy="644932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5" name="Obdélník 14"/>
          <p:cNvSpPr/>
          <p:nvPr/>
        </p:nvSpPr>
        <p:spPr>
          <a:xfrm>
            <a:off x="65827" y="6029550"/>
            <a:ext cx="8551286" cy="79255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7504" y="6222974"/>
            <a:ext cx="1779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2904970" y="148571"/>
                <a:ext cx="6243470" cy="10202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04970" y="148571"/>
                <a:ext cx="6243470" cy="1020279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894926" y="5989735"/>
                <a:ext cx="3181130" cy="11531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𝒖</m:t>
                      </m:r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f>
                        <m:fPr>
                          <m:ctrlP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𝒗</m:t>
                      </m:r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𝒖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≠−</m:t>
                      </m:r>
                      <m:f>
                        <m:fPr>
                          <m:ctrlPr>
                            <a:rPr lang="cs-CZ" sz="2400" b="1" i="1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1" i="1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𝟑</m:t>
                          </m:r>
                        </m:num>
                        <m:den>
                          <m:r>
                            <a:rPr lang="cs-CZ" sz="2400" b="1" i="1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𝒗</m:t>
                      </m:r>
                    </m:oMath>
                  </m:oMathPara>
                </a14:m>
                <a:endParaRPr lang="cs-CZ" sz="2400" dirty="0"/>
              </a:p>
              <a:p>
                <a:endParaRPr lang="cs-CZ" sz="2400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94926" y="5989735"/>
                <a:ext cx="3181130" cy="115313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63242" y="1504142"/>
                <a:ext cx="806489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Nejmenší společný jmenovatel:</a:t>
                </a:r>
                <a14:m>
                  <m:oMath xmlns:m="http://schemas.openxmlformats.org/officeDocument/2006/math">
                    <m:r>
                      <a:rPr lang="cs-CZ" sz="2400" b="1" i="0" spc="-15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e>
                    </m:d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·(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𝒖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𝟑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𝒗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400" spc="-15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3242" y="1504142"/>
                <a:ext cx="8064895" cy="461665"/>
              </a:xfrm>
              <a:prstGeom prst="rect">
                <a:avLst/>
              </a:prstGeom>
              <a:blipFill rotWithShape="1">
                <a:blip r:embed="rId5"/>
                <a:stretch>
                  <a:fillRect l="-1134" t="-10667" b="-30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-222849" y="2122030"/>
                <a:ext cx="6987374" cy="770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22849" y="2122030"/>
                <a:ext cx="6987374" cy="7705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-201021" y="2975633"/>
                <a:ext cx="9961778" cy="7786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𝒗</m:t>
                            </m:r>
                          </m:e>
                        </m:d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𝒗</m:t>
                            </m:r>
                          </m:e>
                        </m:d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 </m:t>
                        </m:r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tx1">
                                    <a:lumMod val="95000"/>
                                    <a:lumOff val="5000"/>
                                  </a:schemeClr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01021" y="2975633"/>
                <a:ext cx="9961778" cy="77867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-250357" y="4090143"/>
                <a:ext cx="3701381" cy="7864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250357" y="4090143"/>
                <a:ext cx="3701381" cy="78649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2917026" y="4141683"/>
                <a:ext cx="3701381" cy="7593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7026" y="4141683"/>
                <a:ext cx="3701381" cy="75937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5724128" y="4103703"/>
                <a:ext cx="3888432" cy="7593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4103703"/>
                <a:ext cx="3888432" cy="75937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-190911" y="5018798"/>
                <a:ext cx="3238170" cy="76751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90911" y="5018798"/>
                <a:ext cx="3238170" cy="76751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676604" y="5018798"/>
                <a:ext cx="3238170" cy="7864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</m:d>
                      </m:den>
                    </m:f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6604" y="5018798"/>
                <a:ext cx="3238170" cy="786497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5364088" y="5026614"/>
                <a:ext cx="3238170" cy="7126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64088" y="5026614"/>
                <a:ext cx="3238170" cy="71263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aoblený obdélníkový popisek 44"/>
          <p:cNvSpPr/>
          <p:nvPr/>
        </p:nvSpPr>
        <p:spPr>
          <a:xfrm>
            <a:off x="84460" y="2989270"/>
            <a:ext cx="5899531" cy="1163000"/>
          </a:xfrm>
          <a:prstGeom prst="wedgeRoundRectCallout">
            <a:avLst>
              <a:gd name="adj1" fmla="val -5872"/>
              <a:gd name="adj2" fmla="val -46664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Jmenovatele v lomených výrazech rozložíme na součin činitelů.</a:t>
            </a:r>
          </a:p>
        </p:txBody>
      </p:sp>
      <p:sp>
        <p:nvSpPr>
          <p:cNvPr id="46" name="Zaoblený obdélníkový popisek 45"/>
          <p:cNvSpPr/>
          <p:nvPr/>
        </p:nvSpPr>
        <p:spPr>
          <a:xfrm>
            <a:off x="131295" y="4152270"/>
            <a:ext cx="6487112" cy="1163000"/>
          </a:xfrm>
          <a:prstGeom prst="wedgeRoundRectCallout">
            <a:avLst>
              <a:gd name="adj1" fmla="val -4666"/>
              <a:gd name="adj2" fmla="val -78987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Musíme lomené výrazy rozšířit, aby jsme dostali stejného jmenovatele.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aoblený obdélníkový popisek 40"/>
              <p:cNvSpPr/>
              <p:nvPr/>
            </p:nvSpPr>
            <p:spPr>
              <a:xfrm>
                <a:off x="73724" y="67485"/>
                <a:ext cx="9078173" cy="1641875"/>
              </a:xfrm>
              <a:prstGeom prst="wedgeRoundRectCallout">
                <a:avLst>
                  <a:gd name="adj1" fmla="val -20420"/>
                  <a:gd name="adj2" fmla="val 81681"/>
                  <a:gd name="adj3" fmla="val 16667"/>
                </a:avLst>
              </a:prstGeom>
              <a:effectLst/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V kapitole o společném jmenovateli jsem zjistili, že nejmenší společný násobek lomených výrazů je</a:t>
                </a:r>
                <a14:m>
                  <m:oMath xmlns:m="http://schemas.openxmlformats.org/officeDocument/2006/math">
                    <m:r>
                      <a:rPr lang="cs-CZ" sz="2800" b="0" i="0" spc="-15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</m:oMath>
                </a14:m>
                <a:r>
                  <a:rPr lang="cs-CZ" sz="2800" b="0" i="0" spc="-150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 Math"/>
                  </a:rPr>
                  <a:t/>
                </a:r>
                <a:br>
                  <a:rPr lang="cs-CZ" sz="2800" b="0" i="0" spc="-150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 Math"/>
                  </a:rPr>
                </a:b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pc="-15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800" b="1" i="1" spc="-15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𝒖</m:t>
                          </m:r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𝒗</m:t>
                          </m:r>
                        </m:e>
                      </m:d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·(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𝒖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𝒗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spc="-150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Zaoblený obdélníkový popise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24" y="67485"/>
                <a:ext cx="9078173" cy="1641875"/>
              </a:xfrm>
              <a:prstGeom prst="wedgeRoundRectCallout">
                <a:avLst>
                  <a:gd name="adj1" fmla="val -20420"/>
                  <a:gd name="adj2" fmla="val 81681"/>
                  <a:gd name="adj3" fmla="val 16667"/>
                </a:avLst>
              </a:prstGeom>
              <a:blipFill rotWithShape="1">
                <a:blip r:embed="rId14"/>
                <a:stretch>
                  <a:fillRect l="-200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BL96J1IA\MC900440450[3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104" y="5179688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439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6" grpId="0"/>
      <p:bldP spid="23" grpId="0"/>
      <p:bldP spid="39" grpId="0"/>
      <p:bldP spid="43" grpId="0"/>
      <p:bldP spid="44" grpId="0"/>
      <p:bldP spid="47" grpId="0"/>
      <p:bldP spid="48" grpId="0"/>
      <p:bldP spid="49" grpId="0"/>
      <p:bldP spid="51" grpId="0"/>
      <p:bldP spid="52" grpId="0"/>
      <p:bldP spid="53" grpId="0"/>
      <p:bldP spid="54" grpId="0"/>
      <p:bldP spid="45" grpId="0" animBg="1"/>
      <p:bldP spid="45" grpId="1" animBg="1"/>
      <p:bldP spid="46" grpId="0" animBg="1"/>
      <p:bldP spid="46" grpId="1" animBg="1"/>
      <p:bldP spid="41" grpId="0" animBg="1"/>
      <p:bldP spid="4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875" y="1628800"/>
            <a:ext cx="8845613" cy="5040560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18874" y="169289"/>
            <a:ext cx="8845613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2470" y="259598"/>
            <a:ext cx="33950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3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Vypočítejte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a</a:t>
            </a:r>
            <a:b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</a:b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cs-CZ" sz="2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851921" y="169289"/>
            <a:ext cx="5074528" cy="1149050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18875" y="1695830"/>
            <a:ext cx="8622987" cy="47271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154725" y="5805263"/>
            <a:ext cx="8551286" cy="777435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5616" y="5963147"/>
            <a:ext cx="1779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866774" y="187080"/>
                <a:ext cx="5059674" cy="10584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40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40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40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40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endParaRPr lang="cs-CZ" sz="40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6774" y="187080"/>
                <a:ext cx="5059674" cy="105849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1929315" y="5963147"/>
                <a:ext cx="3931153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24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≠−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sz="2400" b="1" i="1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9315" y="5963147"/>
                <a:ext cx="3931153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84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70858" y="1706881"/>
                <a:ext cx="8064895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  <a:effectLst/>
                  </a:rPr>
                  <a:t>Nejmenší společný jmenovatel:</a:t>
                </a:r>
                <a14:m>
                  <m:oMath xmlns:m="http://schemas.openxmlformats.org/officeDocument/2006/math">
                    <m:r>
                      <a:rPr lang="cs-CZ" sz="2400" b="1" i="0" spc="-15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400" b="1" i="1" spc="-15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1" spc="-15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</m:t>
                    </m:r>
                    <m:d>
                      <m:dPr>
                        <m:ctrlP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spc="-150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</m:d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·(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𝟐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400" b="1" i="1" spc="-15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400" spc="-150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858" y="1706881"/>
                <a:ext cx="8064895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1134" t="-10526" b="-28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118874" y="2285008"/>
                <a:ext cx="4218390" cy="6726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874" y="2285008"/>
                <a:ext cx="4218390" cy="6726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3884588" y="2285008"/>
                <a:ext cx="4857273" cy="6726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4588" y="2285008"/>
                <a:ext cx="4857273" cy="67268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-14632" y="3140968"/>
                <a:ext cx="7846910" cy="6886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num>
                      <m:den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num>
                      <m:den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4632" y="3140968"/>
                <a:ext cx="7846910" cy="68865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-31650" y="4120367"/>
                <a:ext cx="4660201" cy="7363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sSup>
                              <m:sSupPr>
                                <m:ctrlPr>
                                  <a:rPr lang="cs-CZ" sz="24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4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e>
                              <m:sup>
                                <m:r>
                                  <a:rPr lang="cs-CZ" sz="24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sSup>
                              <m:sSupPr>
                                <m:ctrlPr>
                                  <a:rPr lang="cs-CZ" sz="24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4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e>
                              <m:sup>
                                <m:r>
                                  <a:rPr lang="cs-CZ" sz="24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</m:sup>
                            </m:sSup>
                          </m:e>
                        </m:d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31650" y="4120367"/>
                <a:ext cx="4660201" cy="73635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979288" y="4120367"/>
                <a:ext cx="4660201" cy="7462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𝟐𝟖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</m:num>
                      <m:den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  <m:r>
                      <a:rPr lang="cs-CZ" sz="24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9288" y="4120367"/>
                <a:ext cx="4660201" cy="74629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-14632" y="4955473"/>
                <a:ext cx="2803500" cy="7462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𝟐𝟖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</m:d>
                      </m:den>
                    </m:f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4632" y="4955473"/>
                <a:ext cx="2803500" cy="74629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2298451" y="4972197"/>
                <a:ext cx="2803500" cy="7271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</a:t>
                </a:r>
                <a14:m>
                  <m:oMath xmlns:m="http://schemas.openxmlformats.org/officeDocument/2006/math">
                    <m:r>
                      <a:rPr lang="cs-CZ" sz="24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=</m:t>
                    </m:r>
                    <m:f>
                      <m:fPr>
                        <m:ctrlP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𝒙𝒚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𝟐𝟖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4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4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4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</m:oMath>
                </a14:m>
                <a:endParaRPr lang="cs-CZ" sz="24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8451" y="4972197"/>
                <a:ext cx="2803500" cy="72718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2" name="Zaoblený obdélníkový popisek 41"/>
              <p:cNvSpPr/>
              <p:nvPr/>
            </p:nvSpPr>
            <p:spPr>
              <a:xfrm>
                <a:off x="495567" y="31521"/>
                <a:ext cx="8843934" cy="1641875"/>
              </a:xfrm>
              <a:prstGeom prst="wedgeRoundRectCallout">
                <a:avLst>
                  <a:gd name="adj1" fmla="val -22112"/>
                  <a:gd name="adj2" fmla="val 77040"/>
                  <a:gd name="adj3" fmla="val 16667"/>
                </a:avLst>
              </a:prstGeom>
              <a:effectLst/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V kapitole o společném jmenovateli jsem zjistili, že nejmenší společný násobek lomených výrazů je</a:t>
                </a:r>
                <a14:m>
                  <m:oMath xmlns:m="http://schemas.openxmlformats.org/officeDocument/2006/math">
                    <m:r>
                      <a:rPr lang="cs-CZ" sz="2800" b="0" i="0" spc="-15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</m:t>
                    </m:r>
                  </m:oMath>
                </a14:m>
                <a:r>
                  <a:rPr lang="cs-CZ" sz="2800" b="0" i="0" spc="-150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 Math"/>
                  </a:rPr>
                  <a:t/>
                </a:r>
                <a:br>
                  <a:rPr lang="cs-CZ" sz="2800" b="0" i="0" spc="-150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Cambria Math"/>
                  </a:rPr>
                </a:b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1" spc="-15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𝒚</m:t>
                          </m:r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spc="-150" dirty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</m:e>
                      </m:d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·(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𝒙</m:t>
                      </m:r>
                      <m:r>
                        <a:rPr lang="cs-CZ" sz="2800" b="1" i="1" spc="-150" dirty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spc="-150" dirty="0"/>
              </a:p>
            </p:txBody>
          </p:sp>
        </mc:Choice>
        <mc:Fallback>
          <p:sp>
            <p:nvSpPr>
              <p:cNvPr id="42" name="Zaoblený obdélníkový popise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567" y="31521"/>
                <a:ext cx="8843934" cy="1641875"/>
              </a:xfrm>
              <a:prstGeom prst="wedgeRoundRectCallout">
                <a:avLst>
                  <a:gd name="adj1" fmla="val -22112"/>
                  <a:gd name="adj2" fmla="val 77040"/>
                  <a:gd name="adj3" fmla="val 16667"/>
                </a:avLst>
              </a:prstGeom>
              <a:blipFill rotWithShape="1">
                <a:blip r:embed="rId12"/>
                <a:stretch>
                  <a:fillRect l="-274"/>
                </a:stretch>
              </a:blipFill>
              <a:effectLst/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Zaoblený obdélníkový popisek 43"/>
          <p:cNvSpPr/>
          <p:nvPr/>
        </p:nvSpPr>
        <p:spPr>
          <a:xfrm>
            <a:off x="235616" y="4149080"/>
            <a:ext cx="6487112" cy="1163000"/>
          </a:xfrm>
          <a:prstGeom prst="wedgeRoundRectCallout">
            <a:avLst>
              <a:gd name="adj1" fmla="val -12419"/>
              <a:gd name="adj2" fmla="val -65883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Musíme lomené výrazy rozšířit, aby jsme dostali stejného jmenovatele.</a:t>
            </a:r>
          </a:p>
        </p:txBody>
      </p:sp>
      <p:sp>
        <p:nvSpPr>
          <p:cNvPr id="23" name="Zaoblený obdélníkový popisek 22"/>
          <p:cNvSpPr/>
          <p:nvPr/>
        </p:nvSpPr>
        <p:spPr>
          <a:xfrm>
            <a:off x="221632" y="2969848"/>
            <a:ext cx="5899531" cy="1163000"/>
          </a:xfrm>
          <a:prstGeom prst="wedgeRoundRectCallout">
            <a:avLst>
              <a:gd name="adj1" fmla="val -5872"/>
              <a:gd name="adj2" fmla="val -46664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Jmenovatele v lomených výrazech rozložíme na součin činitelů.</a:t>
            </a:r>
          </a:p>
        </p:txBody>
      </p:sp>
      <p:sp>
        <p:nvSpPr>
          <p:cNvPr id="24" name="Zaoblený obdélníkový popisek 23"/>
          <p:cNvSpPr/>
          <p:nvPr/>
        </p:nvSpPr>
        <p:spPr>
          <a:xfrm>
            <a:off x="3659856" y="3248994"/>
            <a:ext cx="5266592" cy="781809"/>
          </a:xfrm>
          <a:prstGeom prst="wedgeRoundRectCallout">
            <a:avLst>
              <a:gd name="adj1" fmla="val -23369"/>
              <a:gd name="adj2" fmla="val -95397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jmenovateli vytkneme  (- 1)</a:t>
            </a:r>
          </a:p>
        </p:txBody>
      </p:sp>
      <p:pic>
        <p:nvPicPr>
          <p:cNvPr id="4098" name="Picture 2" descr="C:\Users\spravce\AppData\Local\Microsoft\Windows\Temporary Internet Files\Content.IE5\BL96J1IA\MC900440450[3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211" y="5008821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7609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8" grpId="0"/>
      <p:bldP spid="2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2" grpId="0" animBg="1"/>
      <p:bldP spid="44" grpId="0" animBg="1"/>
      <p:bldP spid="44" grpId="1" animBg="1"/>
      <p:bldP spid="23" grpId="0" animBg="1"/>
      <p:bldP spid="23" grpId="1" animBg="1"/>
      <p:bldP spid="24" grpId="0" animBg="1"/>
      <p:bldP spid="24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79512" y="0"/>
            <a:ext cx="8740576" cy="666935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09602" y="5278970"/>
            <a:ext cx="8094846" cy="101239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90378" y="311877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80368" y="1949916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23802" y="803477"/>
                <a:ext cx="3533700" cy="996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2" y="803477"/>
                <a:ext cx="3533700" cy="996683"/>
              </a:xfrm>
              <a:prstGeom prst="rect">
                <a:avLst/>
              </a:prstGeom>
              <a:blipFill rotWithShape="1">
                <a:blip r:embed="rId2"/>
                <a:stretch>
                  <a:fillRect l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766106" y="2065811"/>
                <a:ext cx="4605062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106" y="2065811"/>
                <a:ext cx="4605062" cy="927626"/>
              </a:xfrm>
              <a:prstGeom prst="rect">
                <a:avLst/>
              </a:prstGeom>
              <a:blipFill rotWithShape="1">
                <a:blip r:embed="rId3"/>
                <a:stretch>
                  <a:fillRect l="-27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41822" y="3109334"/>
                <a:ext cx="6558036" cy="9008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𝒏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𝒏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3109334"/>
                <a:ext cx="6558036" cy="900824"/>
              </a:xfrm>
              <a:prstGeom prst="rect">
                <a:avLst/>
              </a:prstGeom>
              <a:blipFill rotWithShape="1">
                <a:blip r:embed="rId4"/>
                <a:stretch>
                  <a:fillRect l="-1953" b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90390" y="5278970"/>
                <a:ext cx="4556494" cy="99668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390" y="5278970"/>
                <a:ext cx="4556494" cy="996683"/>
              </a:xfrm>
              <a:prstGeom prst="rect">
                <a:avLst/>
              </a:prstGeom>
              <a:blipFill rotWithShape="1">
                <a:blip r:embed="rId5"/>
                <a:stretch>
                  <a:fillRect l="-28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Obdélník 23"/>
          <p:cNvSpPr/>
          <p:nvPr/>
        </p:nvSpPr>
        <p:spPr>
          <a:xfrm>
            <a:off x="495798" y="4270906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903019" y="4270906"/>
                <a:ext cx="4445520" cy="90043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3019" y="4270906"/>
                <a:ext cx="4445520" cy="900439"/>
              </a:xfrm>
              <a:prstGeom prst="rect">
                <a:avLst/>
              </a:prstGeom>
              <a:blipFill rotWithShape="1">
                <a:blip r:embed="rId6"/>
                <a:stretch>
                  <a:fillRect l="-27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D1R1SU0N\MC900440424[10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350" y="954088"/>
            <a:ext cx="2269058" cy="1870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8" grpId="0"/>
      <p:bldP spid="19" grpId="0"/>
      <p:bldP spid="21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0"/>
            <a:ext cx="8740576" cy="666935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09602" y="5278970"/>
            <a:ext cx="8094846" cy="101239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90378" y="311877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80368" y="1949916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5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766106" y="2065811"/>
                <a:ext cx="4605062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106" y="2065811"/>
                <a:ext cx="4605062" cy="927626"/>
              </a:xfrm>
              <a:prstGeom prst="rect">
                <a:avLst/>
              </a:prstGeom>
              <a:blipFill rotWithShape="1">
                <a:blip r:embed="rId2"/>
                <a:stretch>
                  <a:fillRect l="-27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741822" y="3109334"/>
                <a:ext cx="6558036" cy="10042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𝒃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𝒃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1822" y="3109334"/>
                <a:ext cx="6558036" cy="1004249"/>
              </a:xfrm>
              <a:prstGeom prst="rect">
                <a:avLst/>
              </a:prstGeom>
              <a:blipFill rotWithShape="1">
                <a:blip r:embed="rId4"/>
                <a:stretch>
                  <a:fillRect l="-1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790390" y="5278970"/>
                <a:ext cx="5005746" cy="9010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0390" y="5278970"/>
                <a:ext cx="5005746" cy="901016"/>
              </a:xfrm>
              <a:prstGeom prst="rect">
                <a:avLst/>
              </a:prstGeom>
              <a:blipFill rotWithShape="1">
                <a:blip r:embed="rId5"/>
                <a:stretch>
                  <a:fillRect l="-2558" b="-13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Obdélník 13"/>
          <p:cNvSpPr/>
          <p:nvPr/>
        </p:nvSpPr>
        <p:spPr>
          <a:xfrm>
            <a:off x="495798" y="4270906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830202" y="4271774"/>
                <a:ext cx="5901229" cy="9276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0202" y="4271774"/>
                <a:ext cx="5901229" cy="927626"/>
              </a:xfrm>
              <a:prstGeom prst="rect">
                <a:avLst/>
              </a:prstGeom>
              <a:blipFill rotWithShape="1">
                <a:blip r:embed="rId6"/>
                <a:stretch>
                  <a:fillRect l="-20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23802" y="803477"/>
                <a:ext cx="4756310" cy="9753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2" y="803477"/>
                <a:ext cx="4756310" cy="975395"/>
              </a:xfrm>
              <a:prstGeom prst="rect">
                <a:avLst/>
              </a:prstGeom>
              <a:blipFill rotWithShape="1">
                <a:blip r:embed="rId7"/>
                <a:stretch>
                  <a:fillRect l="-2564" b="-1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D1R1SU0N\MC900440424[10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7912" y="1060450"/>
            <a:ext cx="2158503" cy="177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9182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1" grpId="0"/>
      <p:bldP spid="12" grpId="0"/>
      <p:bldP spid="13" grpId="0"/>
      <p:bldP spid="15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179512" y="0"/>
            <a:ext cx="8740576" cy="666935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09602" y="5278970"/>
            <a:ext cx="8094846" cy="101239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90378" y="311877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80368" y="1949916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4: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815602" y="991242"/>
                <a:ext cx="7589278" cy="7685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𝒛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𝒚𝒛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𝒛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602" y="991242"/>
                <a:ext cx="7589278" cy="768544"/>
              </a:xfrm>
              <a:prstGeom prst="rect">
                <a:avLst/>
              </a:prstGeom>
              <a:blipFill rotWithShape="1">
                <a:blip r:embed="rId2"/>
                <a:stretch>
                  <a:fillRect l="-1687" b="-1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737880" y="1997537"/>
                <a:ext cx="8096840" cy="8348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880" y="1997537"/>
                <a:ext cx="8096840" cy="834844"/>
              </a:xfrm>
              <a:prstGeom prst="rect">
                <a:avLst/>
              </a:prstGeom>
              <a:blipFill rotWithShape="1">
                <a:blip r:embed="rId3"/>
                <a:stretch>
                  <a:fillRect l="-1506" b="-14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745952" y="3175506"/>
                <a:ext cx="6558036" cy="76848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</m:t>
                    </m:r>
                    <m:f>
                      <m:fPr>
                        <m:ctrlP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𝒏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    (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𝒎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𝒏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952" y="3175506"/>
                <a:ext cx="6558036" cy="768480"/>
              </a:xfrm>
              <a:prstGeom prst="rect">
                <a:avLst/>
              </a:prstGeom>
              <a:blipFill rotWithShape="1">
                <a:blip r:embed="rId4"/>
                <a:stretch>
                  <a:fillRect l="-1859" b="-1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37880" y="5386340"/>
                <a:ext cx="8353610" cy="7976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2800" b="1" i="1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2800" b="1" i="1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</m:d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800" b="1" i="1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 (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880" y="5386340"/>
                <a:ext cx="8353610" cy="797654"/>
              </a:xfrm>
              <a:prstGeom prst="rect">
                <a:avLst/>
              </a:prstGeom>
              <a:blipFill rotWithShape="1">
                <a:blip r:embed="rId5"/>
                <a:stretch>
                  <a:fillRect l="-14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495798" y="4270906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72632" y="4270906"/>
                <a:ext cx="7845445" cy="770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</a:t>
                </a:r>
                <a14:m>
                  <m:oMath xmlns:m="http://schemas.openxmlformats.org/officeDocument/2006/math"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       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𝒚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𝟏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</a:t>
                </a:r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2632" y="4270906"/>
                <a:ext cx="7845445" cy="770532"/>
              </a:xfrm>
              <a:prstGeom prst="rect">
                <a:avLst/>
              </a:prstGeom>
              <a:blipFill rotWithShape="1">
                <a:blip r:embed="rId6"/>
                <a:stretch>
                  <a:fillRect l="-1632" b="-1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2" descr="C:\Users\spravce\AppData\Local\Microsoft\Windows\Temporary Internet Files\Content.IE5\HGW68T4R\MC900437791[5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5221"/>
            <a:ext cx="1664169" cy="136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40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79512" y="0"/>
            <a:ext cx="8740576" cy="666935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37978" y="679426"/>
            <a:ext cx="8410486" cy="5760641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9602" y="5278970"/>
            <a:ext cx="8094846" cy="101239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90378" y="3118778"/>
            <a:ext cx="8094846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02377" y="803477"/>
            <a:ext cx="8082847" cy="1152128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487620" y="1959361"/>
            <a:ext cx="8094846" cy="1159417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5: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18877" y="2117928"/>
                <a:ext cx="7809108" cy="7705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𝒗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𝒗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𝒗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𝒗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𝟐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877" y="2117928"/>
                <a:ext cx="7809108" cy="770532"/>
              </a:xfrm>
              <a:prstGeom prst="rect">
                <a:avLst/>
              </a:prstGeom>
              <a:blipFill rotWithShape="1">
                <a:blip r:embed="rId2"/>
                <a:stretch>
                  <a:fillRect l="-1561" b="-7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62236" y="3274884"/>
                <a:ext cx="7981862" cy="8348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𝒂𝒃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𝒃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 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236" y="3274884"/>
                <a:ext cx="7981862" cy="834844"/>
              </a:xfrm>
              <a:prstGeom prst="rect">
                <a:avLst/>
              </a:prstGeom>
              <a:blipFill rotWithShape="1">
                <a:blip r:embed="rId3"/>
                <a:stretch>
                  <a:fillRect l="-1604" b="-14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518877" y="5391918"/>
                <a:ext cx="8102090" cy="846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𝟑𝟕</m:t>
                        </m:r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8877" y="5391918"/>
                <a:ext cx="8102090" cy="846001"/>
              </a:xfrm>
              <a:prstGeom prst="rect">
                <a:avLst/>
              </a:prstGeom>
              <a:blipFill rotWithShape="1">
                <a:blip r:embed="rId4"/>
                <a:stretch>
                  <a:fillRect l="-1505" b="-7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bdélník 28"/>
          <p:cNvSpPr/>
          <p:nvPr/>
        </p:nvSpPr>
        <p:spPr>
          <a:xfrm>
            <a:off x="495798" y="4270906"/>
            <a:ext cx="8094846" cy="1026284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508228" y="4372204"/>
                <a:ext cx="8175748" cy="82368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sSup>
                          <m:sSup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28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</m:t>
                        </m:r>
                        <m:d>
                          <m:dPr>
                            <m:ctrlP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+</m:t>
                            </m:r>
                            <m:r>
                              <a:rPr lang="cs-CZ" sz="28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 </m:t>
                    </m:r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𝒙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228" y="4372204"/>
                <a:ext cx="8175748" cy="823687"/>
              </a:xfrm>
              <a:prstGeom prst="rect">
                <a:avLst/>
              </a:prstGeom>
              <a:blipFill rotWithShape="1">
                <a:blip r:embed="rId5"/>
                <a:stretch>
                  <a:fillRect l="-1490" b="-29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540122" y="960761"/>
                <a:ext cx="7924662" cy="7786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d>
                          <m:dPr>
                            <m:ctrlP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𝒖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d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·(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𝒖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)</m:t>
                        </m:r>
                      </m:den>
                    </m:f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                       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𝒖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≠−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𝟑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0122" y="960761"/>
                <a:ext cx="7924662" cy="778675"/>
              </a:xfrm>
              <a:prstGeom prst="rect">
                <a:avLst/>
              </a:prstGeom>
              <a:blipFill rotWithShape="1">
                <a:blip r:embed="rId6"/>
                <a:stretch>
                  <a:fillRect l="-1615" b="-23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7791[5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5221"/>
            <a:ext cx="1664169" cy="136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4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8" grpId="0"/>
      <p:bldP spid="30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342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1411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1501</TotalTime>
  <Words>1672</Words>
  <Application>Microsoft Office PowerPoint</Application>
  <PresentationFormat>Předvádění na obrazovce (4:3)</PresentationFormat>
  <Paragraphs>107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214</cp:revision>
  <dcterms:created xsi:type="dcterms:W3CDTF">2012-04-23T18:25:05Z</dcterms:created>
  <dcterms:modified xsi:type="dcterms:W3CDTF">2013-03-24T20:08:55Z</dcterms:modified>
</cp:coreProperties>
</file>