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91" r:id="rId2"/>
    <p:sldId id="269" r:id="rId3"/>
    <p:sldId id="312" r:id="rId4"/>
    <p:sldId id="315" r:id="rId5"/>
    <p:sldId id="316" r:id="rId6"/>
    <p:sldId id="288" r:id="rId7"/>
    <p:sldId id="311" r:id="rId8"/>
    <p:sldId id="301" r:id="rId9"/>
    <p:sldId id="290" r:id="rId10"/>
    <p:sldId id="31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FC0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10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notesViewPr>
    <p:cSldViewPr>
      <p:cViewPr varScale="1">
        <p:scale>
          <a:sx n="49" d="100"/>
          <a:sy n="49" d="100"/>
        </p:scale>
        <p:origin x="-2654" y="-8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3220CD-FFBE-4774-83E2-8DC9BE71F18F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CFE4D0-C671-49CA-99D3-8893376630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375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wmf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wmf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wmf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wmf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wmf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wmf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VY_32_INOVACE_04_09_M9_Hanak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7353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Lomené </a:t>
            </a:r>
            <a:r>
              <a:rPr lang="cs-CZ" sz="2800" dirty="0" smtClean="0"/>
              <a:t>výrazy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5563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Dělení lomených výrazů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2291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0924" y="110410"/>
            <a:ext cx="8659712" cy="87031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6484" y="1196752"/>
            <a:ext cx="8659712" cy="532859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0800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0"/>
            <a:ext cx="195098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41884" y="1412776"/>
            <a:ext cx="8208912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této hodině ukážeme dělení lomených výrazů. Naleznete zde názorné řešení příkladů. Na závěr hodiny si žáci ověří své znalosti na  příkladech k samostatnému procvičení. Ke všem příkladům je uvedeno i správné řešení.</a:t>
            </a:r>
            <a:r>
              <a:rPr lang="cs-CZ" sz="1800" dirty="0"/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195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dir="u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4907" y="1126637"/>
            <a:ext cx="8743819" cy="3094451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98592" y="131533"/>
            <a:ext cx="8743820" cy="84919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3975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24119" y="2299871"/>
            <a:ext cx="3526895" cy="1617276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65598" y="332656"/>
            <a:ext cx="4049898" cy="523220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1233822" y="2621732"/>
                <a:ext cx="1417054" cy="898964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𝐴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𝐵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𝐶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𝐷</m:t>
                          </m:r>
                        </m:den>
                      </m:f>
                    </m:oMath>
                  </m:oMathPara>
                </a14:m>
                <a:endParaRPr lang="cs-CZ" sz="28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3822" y="2621732"/>
                <a:ext cx="1417054" cy="89896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2385950" y="2579269"/>
                <a:ext cx="1862763" cy="898964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𝐴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𝐵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𝐷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𝐶</m:t>
                          </m:r>
                        </m:den>
                      </m:f>
                    </m:oMath>
                  </m:oMathPara>
                </a14:m>
                <a:endParaRPr lang="cs-CZ" sz="28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5950" y="2579269"/>
                <a:ext cx="1862763" cy="89896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délník 20"/>
          <p:cNvSpPr/>
          <p:nvPr/>
        </p:nvSpPr>
        <p:spPr>
          <a:xfrm>
            <a:off x="174906" y="4386300"/>
            <a:ext cx="8743819" cy="842900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6861" y="4581128"/>
            <a:ext cx="8379754" cy="461665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Nikdy nesmíme zapomenout na určení podmínek !</a:t>
            </a:r>
            <a:endParaRPr lang="cs-CZ" sz="2400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9061" y="1340766"/>
            <a:ext cx="7791775" cy="830997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Lomený výraz dělíme tak, že násobíme k němu příslušným převráceným lomeným výrazem.</a:t>
            </a:r>
            <a:endParaRPr lang="cs-CZ" sz="2400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98593" y="5373216"/>
            <a:ext cx="8743819" cy="720080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496861" y="5502423"/>
                <a:ext cx="7791775" cy="461665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Podmínky: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𝐵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≠0,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𝐶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≠0,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𝐷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endParaRPr lang="cs-CZ" sz="24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861" y="5502423"/>
                <a:ext cx="7791775" cy="46166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4132"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C900440428[9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94109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66213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7" grpId="0" animBg="1"/>
      <p:bldP spid="18" grpId="0" animBg="1"/>
      <p:bldP spid="22" grpId="0"/>
      <p:bldP spid="12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2392" y="2430224"/>
            <a:ext cx="8236018" cy="4185703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35004" y="82878"/>
            <a:ext cx="8496944" cy="1833954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2392" y="128987"/>
            <a:ext cx="74273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Vydělte a uveďte podmínky: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71022" y="573350"/>
            <a:ext cx="4890251" cy="114905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971023" y="573350"/>
                <a:ext cx="3908750" cy="11056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𝟑𝟎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𝟒𝟎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𝟑𝟐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1023" y="573350"/>
                <a:ext cx="3908750" cy="110568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528850" y="5694729"/>
            <a:ext cx="7859574" cy="764353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8850" y="5774105"/>
            <a:ext cx="2046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Podmínky 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2555776" y="5766584"/>
                <a:ext cx="319311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𝐱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</a:rPr>
                  <a:t>,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𝒛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5766584"/>
                <a:ext cx="3193118" cy="52322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5" name="Skupina 34"/>
          <p:cNvGrpSpPr/>
          <p:nvPr/>
        </p:nvGrpSpPr>
        <p:grpSpPr>
          <a:xfrm>
            <a:off x="1127702" y="3977229"/>
            <a:ext cx="3465385" cy="2481853"/>
            <a:chOff x="-1913274" y="3981793"/>
            <a:chExt cx="3465385" cy="2481853"/>
          </a:xfrm>
        </p:grpSpPr>
        <p:sp>
          <p:nvSpPr>
            <p:cNvPr id="16" name="Čárový popisek 2 (se zvýrazněním) 15"/>
            <p:cNvSpPr/>
            <p:nvPr/>
          </p:nvSpPr>
          <p:spPr>
            <a:xfrm>
              <a:off x="-1913273" y="5526771"/>
              <a:ext cx="3465384" cy="936875"/>
            </a:xfrm>
            <a:prstGeom prst="accentCallout2">
              <a:avLst>
                <a:gd name="adj1" fmla="val 18750"/>
                <a:gd name="adj2" fmla="val -381"/>
                <a:gd name="adj3" fmla="val -42251"/>
                <a:gd name="adj4" fmla="val -542"/>
                <a:gd name="adj5" fmla="val 19084"/>
                <a:gd name="adj6" fmla="val 562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400" dirty="0"/>
                <a:t>3</a:t>
              </a:r>
              <a:r>
                <a:rPr lang="cs-CZ" sz="2400" dirty="0" smtClean="0"/>
                <a:t>0 a 40 krátíme     10</a:t>
              </a:r>
            </a:p>
            <a:p>
              <a:r>
                <a:rPr lang="cs-CZ" sz="2400" dirty="0" smtClean="0"/>
                <a:t>32 a  8  krátíme     8</a:t>
              </a:r>
              <a:endParaRPr lang="cs-CZ" sz="2400" dirty="0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-1913274" y="3981793"/>
              <a:ext cx="921932" cy="1182568"/>
            </a:xfrm>
            <a:prstGeom prst="rect">
              <a:avLst/>
            </a:prstGeom>
            <a:noFill/>
            <a:ln w="25400"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1" name="Zaoblený obdélníkový popisek 20"/>
          <p:cNvSpPr/>
          <p:nvPr/>
        </p:nvSpPr>
        <p:spPr>
          <a:xfrm>
            <a:off x="3770580" y="3892155"/>
            <a:ext cx="4705139" cy="993488"/>
          </a:xfrm>
          <a:prstGeom prst="wedgeRoundRectCallout">
            <a:avLst>
              <a:gd name="adj1" fmla="val 20060"/>
              <a:gd name="adj2" fmla="val -80086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Lomené výrazy převedeme na jeden lomený výraz.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02088" y="1913470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188024" y="2709587"/>
                <a:ext cx="3379719" cy="8774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𝟑𝟎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𝟒𝟎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𝟑𝟐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024" y="2709587"/>
                <a:ext cx="3379719" cy="87748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TextovéPole 29"/>
              <p:cNvSpPr txBox="1"/>
              <p:nvPr/>
            </p:nvSpPr>
            <p:spPr>
              <a:xfrm>
                <a:off x="2530114" y="2663370"/>
                <a:ext cx="3218780" cy="938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𝟑𝟎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𝟑𝟐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𝟒𝟎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0114" y="2663370"/>
                <a:ext cx="3218780" cy="938847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1" name="TextovéPole 30"/>
              <p:cNvSpPr txBox="1"/>
              <p:nvPr/>
            </p:nvSpPr>
            <p:spPr>
              <a:xfrm>
                <a:off x="5205089" y="2661952"/>
                <a:ext cx="3312368" cy="938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𝟑𝟎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𝟑𝟐</m:t>
                        </m:r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𝟒𝟎</m:t>
                        </m:r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5089" y="2661952"/>
                <a:ext cx="3312368" cy="938847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TextovéPole 31"/>
              <p:cNvSpPr txBox="1"/>
              <p:nvPr/>
            </p:nvSpPr>
            <p:spPr>
              <a:xfrm>
                <a:off x="451322" y="4098574"/>
                <a:ext cx="3483710" cy="938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𝟑𝟎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𝟑𝟐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·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·</m:t>
                            </m:r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         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𝟒𝟎</m:t>
                        </m:r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·</m:t>
                            </m:r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·</m:t>
                            </m:r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322" y="4098574"/>
                <a:ext cx="3483710" cy="938847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3" name="TextovéPole 32"/>
              <p:cNvSpPr txBox="1"/>
              <p:nvPr/>
            </p:nvSpPr>
            <p:spPr>
              <a:xfrm>
                <a:off x="3210509" y="4172248"/>
                <a:ext cx="2723595" cy="8651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        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0509" y="4172248"/>
                <a:ext cx="2723595" cy="865173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4" name="TextovéPole 33"/>
              <p:cNvSpPr txBox="1"/>
              <p:nvPr/>
            </p:nvSpPr>
            <p:spPr>
              <a:xfrm>
                <a:off x="5399112" y="4167769"/>
                <a:ext cx="3513302" cy="8651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9112" y="4167769"/>
                <a:ext cx="3513302" cy="865173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aoblený obdélníkový popisek 21"/>
          <p:cNvSpPr/>
          <p:nvPr/>
        </p:nvSpPr>
        <p:spPr>
          <a:xfrm>
            <a:off x="527634" y="5303837"/>
            <a:ext cx="4966592" cy="993488"/>
          </a:xfrm>
          <a:prstGeom prst="wedgeRoundRectCallout">
            <a:avLst>
              <a:gd name="adj1" fmla="val -28706"/>
              <a:gd name="adj2" fmla="val -80087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Vhodně uspořádáme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činitele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 jmenovateli i čitateli.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1646628" y="2709091"/>
            <a:ext cx="3985205" cy="2481853"/>
            <a:chOff x="1331640" y="3845372"/>
            <a:chExt cx="3985205" cy="2481853"/>
          </a:xfrm>
        </p:grpSpPr>
        <p:sp>
          <p:nvSpPr>
            <p:cNvPr id="28" name="Čárový popisek 2 (se zvýrazněním) 27"/>
            <p:cNvSpPr/>
            <p:nvPr/>
          </p:nvSpPr>
          <p:spPr>
            <a:xfrm>
              <a:off x="1553144" y="5390350"/>
              <a:ext cx="3763701" cy="936875"/>
            </a:xfrm>
            <a:prstGeom prst="accentCallout2">
              <a:avLst>
                <a:gd name="adj1" fmla="val 18750"/>
                <a:gd name="adj2" fmla="val -381"/>
                <a:gd name="adj3" fmla="val -42251"/>
                <a:gd name="adj4" fmla="val -4940"/>
                <a:gd name="adj5" fmla="val 19084"/>
                <a:gd name="adj6" fmla="val 562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400" dirty="0" smtClean="0"/>
                <a:t>Z tohoto výrazu uděláme převrácený výraz</a:t>
              </a:r>
              <a:endParaRPr lang="cs-CZ" sz="2400" dirty="0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1331640" y="3845372"/>
              <a:ext cx="1219536" cy="1182568"/>
            </a:xfrm>
            <a:prstGeom prst="rect">
              <a:avLst/>
            </a:prstGeom>
            <a:noFill/>
            <a:ln w="25400"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5" name="Zaoblený obdélníkový popisek 24"/>
          <p:cNvSpPr/>
          <p:nvPr/>
        </p:nvSpPr>
        <p:spPr>
          <a:xfrm>
            <a:off x="913180" y="3892155"/>
            <a:ext cx="4966592" cy="993488"/>
          </a:xfrm>
          <a:prstGeom prst="wedgeRoundRectCallout">
            <a:avLst>
              <a:gd name="adj1" fmla="val 13997"/>
              <a:gd name="adj2" fmla="val -77530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Dělení lomených výrazů převedeme na násobení.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2049634" y="3907475"/>
            <a:ext cx="6099353" cy="1231200"/>
            <a:chOff x="2410957" y="3725420"/>
            <a:chExt cx="6099353" cy="1231200"/>
          </a:xfrm>
        </p:grpSpPr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9" name="Čárový popisek 2 (se zvýrazněním) 18"/>
                <p:cNvSpPr/>
                <p:nvPr/>
              </p:nvSpPr>
              <p:spPr>
                <a:xfrm>
                  <a:off x="4458637" y="3725420"/>
                  <a:ext cx="4051673" cy="1137830"/>
                </a:xfrm>
                <a:prstGeom prst="accentCallout2">
                  <a:avLst>
                    <a:gd name="adj1" fmla="val 18750"/>
                    <a:gd name="adj2" fmla="val -381"/>
                    <a:gd name="adj3" fmla="val 4966"/>
                    <a:gd name="adj4" fmla="val -15520"/>
                    <a:gd name="adj5" fmla="val 19084"/>
                    <a:gd name="adj6" fmla="val 562"/>
                  </a:avLst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14:m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a14:m>
                  <a:r>
                    <a:rPr lang="cs-CZ" sz="2800" dirty="0" smtClean="0"/>
                    <a:t> a </a:t>
                  </a:r>
                  <a14:m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a14:m>
                  <a:r>
                    <a:rPr lang="cs-CZ" sz="2800" dirty="0" smtClean="0"/>
                    <a:t> krátíme     </a:t>
                  </a:r>
                  <a14:m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a14:m>
                  <a:endParaRPr lang="cs-CZ" sz="2800" dirty="0" smtClean="0"/>
                </a:p>
                <a:p>
                  <a14:m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𝑧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a14:m>
                  <a:r>
                    <a:rPr lang="cs-CZ" sz="2800" dirty="0"/>
                    <a:t> a </a:t>
                  </a:r>
                  <a14:m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𝑧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a14:m>
                  <a:r>
                    <a:rPr lang="cs-CZ" sz="2800" dirty="0"/>
                    <a:t> krátíme     </a:t>
                  </a:r>
                  <a14:m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𝑧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a14:m>
                  <a:endParaRPr lang="cs-CZ" sz="2800" dirty="0" smtClean="0"/>
                </a:p>
              </p:txBody>
            </p:sp>
          </mc:Choice>
          <mc:Fallback>
            <p:sp>
              <p:nvSpPr>
                <p:cNvPr id="19" name="Čárový popisek 2 (se zvýrazněním) 18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458637" y="3725420"/>
                  <a:ext cx="4051673" cy="1137830"/>
                </a:xfrm>
                <a:prstGeom prst="accentCallout2">
                  <a:avLst>
                    <a:gd name="adj1" fmla="val 18750"/>
                    <a:gd name="adj2" fmla="val -381"/>
                    <a:gd name="adj3" fmla="val 4966"/>
                    <a:gd name="adj4" fmla="val -15520"/>
                    <a:gd name="adj5" fmla="val 19084"/>
                    <a:gd name="adj6" fmla="val 562"/>
                  </a:avLst>
                </a:prstGeom>
                <a:blipFill rotWithShape="1">
                  <a:blip r:embed="rId10" cstate="print"/>
                  <a:stretch>
                    <a:fillRect b="-638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0" name="Obdélník 19"/>
            <p:cNvSpPr/>
            <p:nvPr/>
          </p:nvSpPr>
          <p:spPr>
            <a:xfrm>
              <a:off x="2410957" y="3774052"/>
              <a:ext cx="1447494" cy="1182568"/>
            </a:xfrm>
            <a:prstGeom prst="rect">
              <a:avLst/>
            </a:prstGeom>
            <a:noFill/>
            <a:ln w="25400"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50" name="Picture 2" descr="C:\Users\spravce\AppData\Local\Microsoft\Windows\Temporary Internet Files\Content.IE5\HGW68T4R\MC900437571[4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2713" y="4539900"/>
            <a:ext cx="1400175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9709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8" grpId="0"/>
      <p:bldP spid="9" grpId="0" animBg="1"/>
      <p:bldP spid="21" grpId="0" animBg="1"/>
      <p:bldP spid="21" grpId="1" animBg="1"/>
      <p:bldP spid="23" grpId="0"/>
      <p:bldP spid="24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22" grpId="0" animBg="1"/>
      <p:bldP spid="22" grpId="1" animBg="1"/>
      <p:bldP spid="25" grpId="0" animBg="1"/>
      <p:bldP spid="25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7946" y="2276872"/>
            <a:ext cx="8567730" cy="4368745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81232" y="351786"/>
            <a:ext cx="8624444" cy="114395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5253" y="475002"/>
            <a:ext cx="74273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Vydělte a uveďte podmínky: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59633" y="346686"/>
            <a:ext cx="3746043" cy="114905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4861752" y="420882"/>
                <a:ext cx="3835443" cy="8773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1752" y="420882"/>
                <a:ext cx="3835443" cy="877356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344273" y="5870334"/>
            <a:ext cx="7859574" cy="649836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4273" y="5924347"/>
            <a:ext cx="1779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Podmínky 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1621601" y="5911647"/>
                <a:ext cx="378690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mbria Math"/>
                          <a:ea typeface="Cambria Math"/>
                        </a:rPr>
                        <m:t>𝐱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2400" b="1" i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400" b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𝐱</m:t>
                      </m:r>
                      <m:r>
                        <a:rPr lang="cs-CZ" sz="2400" b="1" i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sz="2400" b="1" i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</m:oMath>
                  </m:oMathPara>
                </a14:m>
                <a:endParaRPr lang="cs-CZ" sz="2400" b="1" dirty="0"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1601" y="5911647"/>
                <a:ext cx="3786906" cy="46166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256932" y="1730870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33" name="Skupina 32"/>
          <p:cNvGrpSpPr/>
          <p:nvPr/>
        </p:nvGrpSpPr>
        <p:grpSpPr>
          <a:xfrm>
            <a:off x="2529208" y="2334624"/>
            <a:ext cx="3985205" cy="2481853"/>
            <a:chOff x="1331640" y="3845372"/>
            <a:chExt cx="3985205" cy="2481853"/>
          </a:xfrm>
        </p:grpSpPr>
        <p:sp>
          <p:nvSpPr>
            <p:cNvPr id="34" name="Čárový popisek 2 (se zvýrazněním) 33"/>
            <p:cNvSpPr/>
            <p:nvPr/>
          </p:nvSpPr>
          <p:spPr>
            <a:xfrm>
              <a:off x="1553144" y="5390350"/>
              <a:ext cx="3763701" cy="936875"/>
            </a:xfrm>
            <a:prstGeom prst="accentCallout2">
              <a:avLst>
                <a:gd name="adj1" fmla="val 18750"/>
                <a:gd name="adj2" fmla="val -381"/>
                <a:gd name="adj3" fmla="val -42251"/>
                <a:gd name="adj4" fmla="val -4940"/>
                <a:gd name="adj5" fmla="val 19084"/>
                <a:gd name="adj6" fmla="val 562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400" dirty="0" smtClean="0"/>
                <a:t>Z tohoto výrazu uděláme převrácený výraz</a:t>
              </a:r>
              <a:endParaRPr lang="cs-CZ" sz="2400" dirty="0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1331640" y="3845372"/>
              <a:ext cx="1219536" cy="1182568"/>
            </a:xfrm>
            <a:prstGeom prst="rect">
              <a:avLst/>
            </a:prstGeom>
            <a:noFill/>
            <a:ln w="25400"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Zaoblený obdélníkový popisek 35"/>
          <p:cNvSpPr/>
          <p:nvPr/>
        </p:nvSpPr>
        <p:spPr>
          <a:xfrm>
            <a:off x="3345446" y="3564640"/>
            <a:ext cx="4966592" cy="993488"/>
          </a:xfrm>
          <a:prstGeom prst="wedgeRoundRectCallout">
            <a:avLst>
              <a:gd name="adj1" fmla="val 13997"/>
              <a:gd name="adj2" fmla="val -77530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Dělení lomených výrazů převedeme na násobení.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7" name="TextovéPole 36"/>
              <p:cNvSpPr txBox="1"/>
              <p:nvPr/>
            </p:nvSpPr>
            <p:spPr>
              <a:xfrm>
                <a:off x="438587" y="2381669"/>
                <a:ext cx="4054867" cy="8773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587" y="2381669"/>
                <a:ext cx="4054867" cy="87735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8" name="TextovéPole 37"/>
              <p:cNvSpPr txBox="1"/>
              <p:nvPr/>
            </p:nvSpPr>
            <p:spPr>
              <a:xfrm>
                <a:off x="3515053" y="2352781"/>
                <a:ext cx="5547051" cy="9028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5053" y="2352781"/>
                <a:ext cx="5547051" cy="90287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9" name="TextovéPole 38"/>
              <p:cNvSpPr txBox="1"/>
              <p:nvPr/>
            </p:nvSpPr>
            <p:spPr>
              <a:xfrm>
                <a:off x="103925" y="3575551"/>
                <a:ext cx="4153411" cy="9825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cs-CZ" sz="32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2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e>
                              <m:sup>
                                <m:r>
                                  <a:rPr lang="cs-CZ" sz="32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𝟔</m:t>
                            </m:r>
                            <m:sSup>
                              <m:sSupPr>
                                <m:ctrlPr>
                                  <a:rPr lang="cs-CZ" sz="32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2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e>
                              <m:sup>
                                <m:r>
                                  <a:rPr lang="cs-CZ" sz="32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𝟏𝟐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(</m:t>
                            </m:r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25" y="3575551"/>
                <a:ext cx="4153411" cy="982577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TextovéPole 39"/>
              <p:cNvSpPr txBox="1"/>
              <p:nvPr/>
            </p:nvSpPr>
            <p:spPr>
              <a:xfrm>
                <a:off x="3793444" y="3575551"/>
                <a:ext cx="4680520" cy="8897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</m:d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3444" y="3575551"/>
                <a:ext cx="4680520" cy="88979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1" name="TextovéPole 40"/>
              <p:cNvSpPr txBox="1"/>
              <p:nvPr/>
            </p:nvSpPr>
            <p:spPr>
              <a:xfrm>
                <a:off x="438950" y="4659334"/>
                <a:ext cx="3125608" cy="8768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950" y="4659334"/>
                <a:ext cx="3125608" cy="876843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2" name="TextovéPole 41"/>
              <p:cNvSpPr txBox="1"/>
              <p:nvPr/>
            </p:nvSpPr>
            <p:spPr>
              <a:xfrm>
                <a:off x="2793151" y="4659334"/>
                <a:ext cx="2189175" cy="8768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(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3151" y="4659334"/>
                <a:ext cx="2189175" cy="876843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3" name="TextovéPole 42"/>
              <p:cNvSpPr txBox="1"/>
              <p:nvPr/>
            </p:nvSpPr>
            <p:spPr>
              <a:xfrm>
                <a:off x="4493454" y="4656010"/>
                <a:ext cx="2189175" cy="8038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3454" y="4656010"/>
                <a:ext cx="2189175" cy="803810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aoblený obdélníkový popisek 20"/>
          <p:cNvSpPr/>
          <p:nvPr/>
        </p:nvSpPr>
        <p:spPr>
          <a:xfrm>
            <a:off x="699896" y="4815297"/>
            <a:ext cx="4705139" cy="993488"/>
          </a:xfrm>
          <a:prstGeom prst="wedgeRoundRectCallout">
            <a:avLst>
              <a:gd name="adj1" fmla="val -15839"/>
              <a:gd name="adj2" fmla="val -74973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Lomené výrazy převedeme na jeden lomený výraz.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Zaoblený obdélníkový popisek 26"/>
          <p:cNvSpPr/>
          <p:nvPr/>
        </p:nvSpPr>
        <p:spPr>
          <a:xfrm>
            <a:off x="0" y="5698508"/>
            <a:ext cx="5127551" cy="993488"/>
          </a:xfrm>
          <a:prstGeom prst="wedgeRoundRectCallout">
            <a:avLst>
              <a:gd name="adj1" fmla="val -18770"/>
              <a:gd name="adj2" fmla="val -67303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Upravíme lomený výraz pomocí krácení jeho činitelů.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3515054" y="4659334"/>
            <a:ext cx="4966592" cy="1324682"/>
          </a:xfrm>
          <a:prstGeom prst="wedgeRoundRectCallout">
            <a:avLst>
              <a:gd name="adj1" fmla="val 11440"/>
              <a:gd name="adj2" fmla="val -68902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Jednotlivé činitele rozložíme na součin pomocí vytýkání nebo pomocí vzorců.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4" name="Picture 2" descr="C:\Users\spravce\AppData\Local\Microsoft\Windows\Temporary Internet Files\Content.IE5\D1R1SU0N\MC900440456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8900" y="4545013"/>
            <a:ext cx="182880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07604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8" grpId="0"/>
      <p:bldP spid="9" grpId="0" animBg="1"/>
      <p:bldP spid="23" grpId="0"/>
      <p:bldP spid="36" grpId="0" animBg="1"/>
      <p:bldP spid="36" grpId="1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21" grpId="0" animBg="1"/>
      <p:bldP spid="21" grpId="1" animBg="1"/>
      <p:bldP spid="27" grpId="0" animBg="1"/>
      <p:bldP spid="27" grpId="1" animBg="1"/>
      <p:bldP spid="22" grpId="0" animBg="1"/>
      <p:bldP spid="22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179512" y="1"/>
            <a:ext cx="8740576" cy="6021288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7978" y="679426"/>
            <a:ext cx="8410486" cy="4909813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90378" y="3035298"/>
            <a:ext cx="8094846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02377" y="803477"/>
            <a:ext cx="8082847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80368" y="1949916"/>
            <a:ext cx="8094846" cy="115941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Vypočítejte a určete podmínky: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823801" y="803477"/>
                <a:ext cx="6268479" cy="10446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sSup>
                          <m:sSupPr>
                            <m:ctrlP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sSup>
                          <m:sSupPr>
                            <m:ctrlP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1" y="803477"/>
                <a:ext cx="6268479" cy="104464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9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743661" y="1928462"/>
                <a:ext cx="4908460" cy="9753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3661" y="1928462"/>
                <a:ext cx="4908460" cy="97539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2609" b="-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741822" y="3057717"/>
                <a:ext cx="6558036" cy="10040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822" y="3057717"/>
                <a:ext cx="6558036" cy="1004057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9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 23"/>
          <p:cNvSpPr/>
          <p:nvPr/>
        </p:nvSpPr>
        <p:spPr>
          <a:xfrm>
            <a:off x="495798" y="4187426"/>
            <a:ext cx="8094846" cy="1113782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836685" y="4187426"/>
                <a:ext cx="4445520" cy="8927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𝟏𝟎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𝟏𝟎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6685" y="4187426"/>
                <a:ext cx="4445520" cy="89274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2740" b="-20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BL96J1IA\MC900434403[9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0463" y="1001517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2982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dir="u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"/>
            <a:ext cx="8740576" cy="62373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37978" y="679427"/>
            <a:ext cx="8410486" cy="5053830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Vypočítejte a určete podmínky: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1030" y="4331408"/>
            <a:ext cx="8094846" cy="117431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90378" y="3118778"/>
            <a:ext cx="8094846" cy="1212630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2377" y="803477"/>
            <a:ext cx="8082847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80368" y="1949916"/>
            <a:ext cx="8094846" cy="1159417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787590" y="3231029"/>
                <a:ext cx="4605062" cy="10733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𝒂𝒚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7590" y="3231029"/>
                <a:ext cx="4605062" cy="107330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6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749840" y="4355940"/>
                <a:ext cx="6558036" cy="10042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𝒄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𝒄𝒅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𝒄𝒅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𝒅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𝒅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𝒅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𝒄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𝒄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𝒅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9840" y="4355940"/>
                <a:ext cx="6558036" cy="100424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8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788334" y="2041830"/>
                <a:ext cx="4756310" cy="10042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𝒓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𝒔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𝒓𝒔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𝒓𝒔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𝒔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8334" y="2041830"/>
                <a:ext cx="4756310" cy="100424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25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716996" y="891843"/>
                <a:ext cx="4556494" cy="892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6996" y="891843"/>
                <a:ext cx="4556494" cy="89255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2811" b="-13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BL96J1IA\MC900434403[9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07196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9182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 animBg="1"/>
      <p:bldP spid="12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179512" y="1"/>
            <a:ext cx="8740576" cy="609329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37978" y="679427"/>
            <a:ext cx="8410486" cy="5053830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69876" y="3046649"/>
            <a:ext cx="8094846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02377" y="803477"/>
            <a:ext cx="8082847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80368" y="1949917"/>
            <a:ext cx="8094846" cy="1096732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Výsledky příkladu 4: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815602" y="991242"/>
                <a:ext cx="7589278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𝒂𝒃𝒙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𝒂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𝒃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5602" y="991242"/>
                <a:ext cx="7589278" cy="71468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687" b="-94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788472" y="2041261"/>
                <a:ext cx="8096840" cy="7766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8472" y="2041261"/>
                <a:ext cx="8096840" cy="77668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505" b="-2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755962" y="3219761"/>
                <a:ext cx="7829262" cy="7397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</m:t>
                    </m:r>
                    <m:f>
                      <m:fPr>
                        <m:ctrlP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(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𝟒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962" y="3219761"/>
                <a:ext cx="7829262" cy="73975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558"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Obdélník 26"/>
          <p:cNvSpPr/>
          <p:nvPr/>
        </p:nvSpPr>
        <p:spPr>
          <a:xfrm>
            <a:off x="480368" y="4198777"/>
            <a:ext cx="8094846" cy="1026284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735460" y="4342042"/>
                <a:ext cx="7829262" cy="7397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d)   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    (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f>
                      <m:fPr>
                        <m:ctrlP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𝟐</m:t>
                        </m:r>
                      </m:num>
                      <m:den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𝟑</m:t>
                        </m:r>
                      </m:den>
                    </m:f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460" y="4342042"/>
                <a:ext cx="7829262" cy="739754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1636"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0BASIBLT\MC900437791[8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6725" y="4797152"/>
            <a:ext cx="1995215" cy="1635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1140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179512" y="1"/>
            <a:ext cx="8740576" cy="6165304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37978" y="679427"/>
            <a:ext cx="8410486" cy="5053830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90378" y="3118778"/>
            <a:ext cx="8094846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2377" y="803477"/>
            <a:ext cx="8082847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87620" y="1959361"/>
            <a:ext cx="8094846" cy="1159417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Výsledky příkladu 5: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469008" y="2131738"/>
                <a:ext cx="7945907" cy="7769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sSup>
                          <m:sSup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e>
                          <m:sup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𝒔</m:t>
                            </m:r>
                          </m:e>
                          <m:sup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sSup>
                          <m:sSup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e>
                          <m:sup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𝒓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𝒔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𝒓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𝒔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𝒓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𝒔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008" y="2131738"/>
                <a:ext cx="7945907" cy="77694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307" b="-94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TextovéPole 25"/>
              <p:cNvSpPr txBox="1"/>
              <p:nvPr/>
            </p:nvSpPr>
            <p:spPr>
              <a:xfrm>
                <a:off x="572790" y="3361385"/>
                <a:ext cx="8128408" cy="6669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𝒂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 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790" y="3361385"/>
                <a:ext cx="8128408" cy="66691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575" t="-1818"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Obdélník 28"/>
          <p:cNvSpPr/>
          <p:nvPr/>
        </p:nvSpPr>
        <p:spPr>
          <a:xfrm>
            <a:off x="495798" y="4270906"/>
            <a:ext cx="8094846" cy="1026284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TextovéPole 29"/>
              <p:cNvSpPr txBox="1"/>
              <p:nvPr/>
            </p:nvSpPr>
            <p:spPr>
              <a:xfrm>
                <a:off x="495798" y="4270906"/>
                <a:ext cx="8175748" cy="8348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d)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sSup>
                          <m:sSup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𝒄</m:t>
                            </m:r>
                          </m:e>
                          <m:sup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8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8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𝒄</m:t>
                                </m:r>
                                <m:r>
                                  <a:rPr lang="cs-CZ" sz="28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sz="28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𝒅</m:t>
                                </m:r>
                              </m:e>
                            </m:d>
                          </m:e>
                          <m:sup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𝒅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𝒄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𝒅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𝒄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𝒅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798" y="4270906"/>
                <a:ext cx="8175748" cy="83484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224" b="-14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540122" y="960761"/>
                <a:ext cx="7924662" cy="7210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𝟑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22" y="960761"/>
                <a:ext cx="7924662" cy="72103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308" b="-93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0BASIBLT\MC900437791[8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1471" y="332655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5455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dir="u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30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13608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861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74985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dir="u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1758</TotalTime>
  <Words>368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ZŠ Libina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Dum</cp:lastModifiedBy>
  <cp:revision>264</cp:revision>
  <dcterms:created xsi:type="dcterms:W3CDTF">2012-04-23T18:25:05Z</dcterms:created>
  <dcterms:modified xsi:type="dcterms:W3CDTF">2013-11-08T08:25:56Z</dcterms:modified>
</cp:coreProperties>
</file>