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91" r:id="rId2"/>
    <p:sldId id="269" r:id="rId3"/>
    <p:sldId id="312" r:id="rId4"/>
    <p:sldId id="315" r:id="rId5"/>
    <p:sldId id="316" r:id="rId6"/>
    <p:sldId id="288" r:id="rId7"/>
    <p:sldId id="317" r:id="rId8"/>
    <p:sldId id="301" r:id="rId9"/>
    <p:sldId id="290" r:id="rId10"/>
    <p:sldId id="318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FC0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835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notesViewPr>
    <p:cSldViewPr>
      <p:cViewPr varScale="1">
        <p:scale>
          <a:sx n="49" d="100"/>
          <a:sy n="49" d="100"/>
        </p:scale>
        <p:origin x="-2654" y="-8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3220CD-FFBE-4774-83E2-8DC9BE71F18F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CFE4D0-C671-49CA-99D3-8893376630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375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Relationship Id="rId9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wmf"/><Relationship Id="rId4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wmf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3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33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/>
              <a:t>: </a:t>
            </a:r>
            <a:r>
              <a:rPr lang="cs-CZ" sz="2800" smtClean="0"/>
              <a:t>VY_32_INOVACE_04_11_M9_Hanak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4463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7353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Lomené </a:t>
            </a:r>
            <a:r>
              <a:rPr lang="cs-CZ" sz="2800" dirty="0" smtClean="0"/>
              <a:t>výrazy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62985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Umocňování lomených výrazů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910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16484" y="225004"/>
            <a:ext cx="8659712" cy="89974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203200" h="889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6484" y="1340768"/>
            <a:ext cx="8659712" cy="525658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0800"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203200" h="889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275856" y="116632"/>
            <a:ext cx="237626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39552" y="1484784"/>
            <a:ext cx="8208912" cy="1918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V této hodině ukážeme umocňování lomených výrazů. Naleznete zde názorné řešení příkladů. Na závěr hodiny si žáci ověří své znalosti na  příkladech k samostatnému procvičení. Ke všem příkladům je uvedeno i správné řešení</a:t>
            </a:r>
            <a:r>
              <a:rPr lang="cs-CZ" sz="1800" dirty="0" smtClean="0"/>
              <a:t>.</a:t>
            </a:r>
            <a:r>
              <a:rPr lang="cs-CZ" sz="1800" dirty="0"/>
              <a:t>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4907" y="1126637"/>
            <a:ext cx="8743819" cy="3310475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198592" y="131533"/>
            <a:ext cx="8743820" cy="84919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53975">
            <a:solidFill>
              <a:schemeClr val="accent1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203200" h="889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9027" y="2235992"/>
            <a:ext cx="5329117" cy="1977315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65598" y="294520"/>
            <a:ext cx="4049898" cy="523220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effectLst>
                  <a:glow rad="1397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Zapamatujte si !!!</a:t>
            </a:r>
            <a:endParaRPr lang="cs-CZ" sz="2600" dirty="0"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2018572" y="2617241"/>
                <a:ext cx="1417054" cy="1155253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600" b="0" i="1" smtClean="0"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360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3600" i="1" smtClean="0"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600" b="0" i="1" smtClean="0"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𝐴</m:t>
                              </m:r>
                            </m:e>
                            <m:sup>
                              <m:r>
                                <a:rPr lang="cs-CZ" sz="3600" b="0" i="1" smtClean="0"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𝑛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3600" b="0" i="1" smtClean="0"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3600" b="0" i="1" smtClean="0"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𝐵</m:t>
                              </m:r>
                            </m:e>
                            <m:sup>
                              <m:r>
                                <a:rPr lang="cs-CZ" sz="3600" b="0" i="1" smtClean="0"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𝑛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3600" dirty="0"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18572" y="2617241"/>
                <a:ext cx="1417054" cy="115525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974754" y="2494131"/>
                <a:ext cx="1539475" cy="1401474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6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3600" b="0" i="1" smtClean="0"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3600" b="0" i="1" smtClean="0">
                                      <a:effectLst>
                                        <a:glow rad="63500">
                                          <a:schemeClr val="accent6">
                                            <a:satMod val="175000"/>
                                            <a:alpha val="40000"/>
                                          </a:schemeClr>
                                        </a:glow>
                                      </a:effectLst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3600" b="0" i="1" smtClean="0">
                                      <a:effectLst>
                                        <a:glow rad="63500">
                                          <a:schemeClr val="accent6">
                                            <a:satMod val="175000"/>
                                            <a:alpha val="40000"/>
                                          </a:schemeClr>
                                        </a:glow>
                                      </a:effectLst>
                                      <a:latin typeface="Cambria Math"/>
                                    </a:rPr>
                                    <m:t>𝐴</m:t>
                                  </m:r>
                                </m:num>
                                <m:den>
                                  <m:r>
                                    <a:rPr lang="cs-CZ" sz="3600" b="0" i="1" smtClean="0">
                                      <a:effectLst>
                                        <a:glow rad="63500">
                                          <a:schemeClr val="accent6">
                                            <a:satMod val="175000"/>
                                            <a:alpha val="40000"/>
                                          </a:schemeClr>
                                        </a:glow>
                                      </a:effectLst>
                                      <a:latin typeface="Cambria Math"/>
                                    </a:rPr>
                                    <m:t>𝐵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3600" b="0" i="1" smtClean="0"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𝑛</m:t>
                          </m:r>
                        </m:sup>
                      </m:sSup>
                    </m:oMath>
                  </m:oMathPara>
                </a14:m>
                <a:endParaRPr lang="cs-CZ" sz="3600" dirty="0"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4754" y="2494131"/>
                <a:ext cx="1539475" cy="140147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Obdélník 20"/>
          <p:cNvSpPr/>
          <p:nvPr/>
        </p:nvSpPr>
        <p:spPr>
          <a:xfrm>
            <a:off x="180263" y="4556621"/>
            <a:ext cx="8743819" cy="842900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02218" y="4751449"/>
            <a:ext cx="8379754" cy="461665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Nikdy nesmíme zapomenout na určení podmínek !</a:t>
            </a:r>
            <a:endParaRPr lang="cs-CZ" sz="2400" dirty="0"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39027" y="1257703"/>
            <a:ext cx="8107588" cy="461665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Lomené výrazy umocňujeme stejně jako zlomky.</a:t>
            </a:r>
            <a:endParaRPr lang="cs-CZ" sz="2400" dirty="0"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203950" y="5543537"/>
            <a:ext cx="8743819" cy="720080"/>
          </a:xfrm>
          <a:prstGeom prst="rect">
            <a:avLst/>
          </a:prstGeom>
          <a:solidFill>
            <a:schemeClr val="bg1">
              <a:lumMod val="85000"/>
            </a:schemeClr>
          </a:solidFill>
          <a:ln w="50800"/>
          <a:scene3d>
            <a:camera prst="orthographicFront"/>
            <a:lightRig rig="threePt" dir="t"/>
          </a:scene3d>
          <a:sp3d>
            <a:bevelT w="203200" prst="convex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02218" y="5672744"/>
                <a:ext cx="7791775" cy="461665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effectLst>
                      <a:glow rad="63500">
                        <a:schemeClr val="accent6">
                          <a:satMod val="175000"/>
                          <a:alpha val="40000"/>
                        </a:schemeClr>
                      </a:glow>
                    </a:effectLst>
                  </a:rPr>
                  <a:t>Podmínka: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</a:rPr>
                      <m:t>𝐵</m:t>
                    </m:r>
                    <m:r>
                      <a:rPr lang="cs-CZ" sz="2400" b="0" i="1" smtClean="0">
                        <a:effectLst>
                          <a:glow rad="63500">
                            <a:schemeClr val="accent6">
                              <a:satMod val="175000"/>
                              <a:alpha val="40000"/>
                            </a:schemeClr>
                          </a:glow>
                        </a:effectLst>
                        <a:latin typeface="Cambria Math"/>
                        <a:ea typeface="Cambria Math"/>
                      </a:rPr>
                      <m:t>≠0</m:t>
                    </m:r>
                  </m:oMath>
                </a14:m>
                <a:endParaRPr lang="cs-CZ" sz="2400" dirty="0"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2218" y="5672744"/>
                <a:ext cx="7791775" cy="461665"/>
              </a:xfrm>
              <a:prstGeom prst="rect">
                <a:avLst/>
              </a:prstGeom>
              <a:blipFill rotWithShape="1">
                <a:blip r:embed="rId5"/>
                <a:stretch>
                  <a:fillRect b="-4132"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TextovéPole 14"/>
          <p:cNvSpPr txBox="1"/>
          <p:nvPr/>
        </p:nvSpPr>
        <p:spPr>
          <a:xfrm>
            <a:off x="533670" y="1707459"/>
            <a:ext cx="8107588" cy="461665"/>
          </a:xfrm>
          <a:prstGeom prst="rect">
            <a:avLst/>
          </a:prstGeom>
          <a:noFill/>
          <a:effectLst>
            <a:glow rad="1397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>
                  <a:glow rad="635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Umocníme čitatele i jmenovatele.</a:t>
            </a:r>
            <a:endParaRPr lang="cs-CZ" sz="2400" dirty="0"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151961" y="2901483"/>
                <a:ext cx="1417054" cy="646331"/>
              </a:xfrm>
              <a:prstGeom prst="rect">
                <a:avLst/>
              </a:prstGeom>
              <a:noFill/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600" b="0" i="1" smtClean="0"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𝑛</m:t>
                      </m:r>
                      <m:r>
                        <a:rPr lang="cs-CZ" sz="3600" b="0" i="1" smtClean="0"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3600" b="0" i="1" smtClean="0"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  <a:ea typeface="Cambria Math"/>
                        </a:rPr>
                        <m:t>𝑁</m:t>
                      </m:r>
                    </m:oMath>
                  </m:oMathPara>
                </a14:m>
                <a:endParaRPr lang="cs-CZ" sz="3600" dirty="0"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51961" y="2901483"/>
                <a:ext cx="1417054" cy="646331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effectLst>
                <a:glow rad="139700">
                  <a:schemeClr val="accent6">
                    <a:satMod val="175000"/>
                    <a:alpha val="40000"/>
                  </a:schemeClr>
                </a:glow>
              </a:effec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L96J1IA\MC900440428[8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280468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6213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7" grpId="0"/>
      <p:bldP spid="18" grpId="0"/>
      <p:bldP spid="22" grpId="0"/>
      <p:bldP spid="12" grpId="0"/>
      <p:bldP spid="13" grpId="0"/>
      <p:bldP spid="15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2089" y="2660854"/>
            <a:ext cx="8729704" cy="4008506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solidFill>
              <a:schemeClr val="accent1">
                <a:shade val="50000"/>
                <a:shade val="75000"/>
                <a:satMod val="125000"/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02088" y="82878"/>
            <a:ext cx="8729704" cy="2022998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8776" y="172405"/>
            <a:ext cx="6249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) 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Umocněte a  uveďte podmínky: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663864" y="635120"/>
            <a:ext cx="4489781" cy="1271162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004579" y="635120"/>
                <a:ext cx="3583645" cy="12082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accent1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accent1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accent1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  <m:t>𝟒</m:t>
                                  </m:r>
                                  <m:sSup>
                                    <m:sSupPr>
                                      <m:ctrlP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accent1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accent1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𝒙</m:t>
                                      </m:r>
                                    </m:e>
                                    <m:sup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accent1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𝟐</m:t>
                                      </m:r>
                                    </m:sup>
                                  </m:sSup>
                                  <m:sSup>
                                    <m:sSupPr>
                                      <m:ctrlP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accent1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accent1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𝒚</m:t>
                                      </m:r>
                                    </m:e>
                                    <m:sup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accent1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𝟑</m:t>
                                      </m:r>
                                    </m:sup>
                                  </m:sSup>
                                </m:num>
                                <m:den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accent1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  <m:t>𝟑</m:t>
                                  </m:r>
                                  <m:sSup>
                                    <m:sSupPr>
                                      <m:ctrlP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accent1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accent1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𝒂</m:t>
                                      </m:r>
                                    </m:e>
                                    <m:sup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accent1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𝟔</m:t>
                                      </m:r>
                                    </m:sup>
                                  </m:sSup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accent1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  <m:t>𝒃</m:t>
                                  </m:r>
                                  <m:sSup>
                                    <m:sSupPr>
                                      <m:ctrlP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accent1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accent1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𝒄</m:t>
                                      </m:r>
                                    </m:e>
                                    <m:sup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accent1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𝟐</m:t>
                                      </m:r>
                                    </m:sup>
                                  </m:sSup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accent1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sup>
                      </m:sSup>
                      <m:r>
                        <a:rPr lang="cs-CZ" sz="28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4579" y="635120"/>
                <a:ext cx="3583645" cy="120821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443205" y="5650284"/>
            <a:ext cx="7859574" cy="764353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6833" y="5762638"/>
            <a:ext cx="20465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Podmínky :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2663864" y="5731988"/>
                <a:ext cx="319151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𝐚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effectLst/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𝒃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r>
                  <a:rPr lang="cs-CZ" sz="2800" b="1" dirty="0" smtClean="0">
                    <a:solidFill>
                      <a:schemeClr val="accent1">
                        <a:lumMod val="50000"/>
                      </a:schemeClr>
                    </a:solidFill>
                  </a:rPr>
                  <a:t>, </a:t>
                </a:r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𝐜</m:t>
                    </m:r>
                    <m:r>
                      <a:rPr lang="cs-CZ" sz="2800" b="1" i="1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smtClean="0"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</m:oMath>
                </a14:m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63864" y="5731988"/>
                <a:ext cx="3191515" cy="523220"/>
              </a:xfrm>
              <a:prstGeom prst="rect">
                <a:avLst/>
              </a:prstGeom>
              <a:blipFill rotWithShape="1">
                <a:blip r:embed="rId3"/>
                <a:stretch>
                  <a:fillRect t="-10465" b="-325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Zaoblený obdélníkový popisek 24"/>
          <p:cNvSpPr/>
          <p:nvPr/>
        </p:nvSpPr>
        <p:spPr>
          <a:xfrm>
            <a:off x="3548764" y="4213489"/>
            <a:ext cx="5034529" cy="993488"/>
          </a:xfrm>
          <a:prstGeom prst="wedgeRoundRectCallout">
            <a:avLst>
              <a:gd name="adj1" fmla="val 13997"/>
              <a:gd name="adj2" fmla="val -77530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Umocníme každého činitele ve jmenovateli i čitateli.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2" name="Zaoblený obdélníkový popisek 41"/>
          <p:cNvSpPr/>
          <p:nvPr/>
        </p:nvSpPr>
        <p:spPr>
          <a:xfrm>
            <a:off x="1099195" y="4325025"/>
            <a:ext cx="3435178" cy="993488"/>
          </a:xfrm>
          <a:prstGeom prst="wedgeRoundRectCallout">
            <a:avLst>
              <a:gd name="adj1" fmla="val 11951"/>
              <a:gd name="adj2" fmla="val -89035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Umocníme čitatel i jmenovatel.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4" name="Zaoblený obdélníkový popisek 43"/>
          <p:cNvSpPr/>
          <p:nvPr/>
        </p:nvSpPr>
        <p:spPr>
          <a:xfrm>
            <a:off x="449151" y="5548114"/>
            <a:ext cx="5432464" cy="968691"/>
          </a:xfrm>
          <a:prstGeom prst="wedgeRoundRectCallout">
            <a:avLst>
              <a:gd name="adj1" fmla="val -38375"/>
              <a:gd name="adj2" fmla="val -67597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Vypočítáme mocninu číselných činitelů v lomeném výrazu.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38776" y="2105876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Řešení: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463146" y="2802343"/>
                <a:ext cx="2510353" cy="120821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𝟒</m:t>
                                  </m:r>
                                  <m:sSup>
                                    <m:sSupPr>
                                      <m:ctrlP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𝒙</m:t>
                                      </m:r>
                                    </m:e>
                                    <m:sup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𝟐</m:t>
                                      </m:r>
                                    </m:sup>
                                  </m:sSup>
                                  <m:sSup>
                                    <m:sSupPr>
                                      <m:ctrlP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𝒚</m:t>
                                      </m:r>
                                    </m:e>
                                    <m:sup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𝟑</m:t>
                                      </m:r>
                                    </m:sup>
                                  </m:sSup>
                                </m:num>
                                <m:den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𝟑</m:t>
                                  </m:r>
                                  <m:sSup>
                                    <m:sSupPr>
                                      <m:ctrlP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𝒂</m:t>
                                      </m:r>
                                    </m:e>
                                    <m:sup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𝟔</m:t>
                                      </m:r>
                                    </m:sup>
                                  </m:sSup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𝒃</m:t>
                                  </m:r>
                                  <m:sSup>
                                    <m:sSupPr>
                                      <m:ctrlP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𝒄</m:t>
                                      </m:r>
                                    </m:e>
                                    <m:sup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𝟐</m:t>
                                      </m:r>
                                    </m:sup>
                                  </m:sSup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146" y="2802343"/>
                <a:ext cx="2510353" cy="120821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2286048" y="2802343"/>
                <a:ext cx="2510353" cy="116480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𝟒</m:t>
                                  </m:r>
                                  <m:sSup>
                                    <m:sSupPr>
                                      <m:ctrlP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𝒙</m:t>
                                      </m:r>
                                    </m:e>
                                    <m:sup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𝟐</m:t>
                                      </m:r>
                                    </m:sup>
                                  </m:sSup>
                                  <m:sSup>
                                    <m:sSupPr>
                                      <m:ctrlP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𝒚</m:t>
                                      </m:r>
                                    </m:e>
                                    <m:sup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𝟑</m:t>
                                      </m:r>
                                    </m:sup>
                                  </m:sSup>
                                </m:e>
                              </m:d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𝟑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𝟑</m:t>
                                  </m:r>
                                  <m:sSup>
                                    <m:sSupPr>
                                      <m:ctrlP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𝒂</m:t>
                                      </m:r>
                                    </m:e>
                                    <m:sup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𝟔</m:t>
                                      </m:r>
                                    </m:sup>
                                  </m:sSup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𝒃</m:t>
                                  </m:r>
                                  <m:sSup>
                                    <m:sSupPr>
                                      <m:ctrlP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𝒄</m:t>
                                      </m:r>
                                    </m:e>
                                    <m:sup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𝟐</m:t>
                                      </m:r>
                                    </m:sup>
                                  </m:sSup>
                                </m:e>
                              </m:d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 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𝟑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86048" y="2802343"/>
                <a:ext cx="2510353" cy="116480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713288" y="2900768"/>
                <a:ext cx="4482015" cy="9679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𝟒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𝟑</m:t>
                              </m:r>
                            </m:sup>
                          </m:sSup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·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·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𝟑</m:t>
                              </m:r>
                            </m:sup>
                          </m:sSup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·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𝟑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·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𝟑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𝟑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 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𝟑</m:t>
                              </m:r>
                            </m:sup>
                          </m:sSup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·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𝟔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·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𝟑</m:t>
                              </m:r>
                            </m:sup>
                          </m:sSup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·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𝟏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·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𝟑</m:t>
                              </m:r>
                            </m:sup>
                          </m:sSup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·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𝒄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·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𝟑</m:t>
                              </m:r>
                            </m:sup>
                          </m:sSup>
                        </m:den>
                      </m:f>
                      <m:r>
                        <a:rPr lang="cs-CZ" sz="28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3288" y="2900768"/>
                <a:ext cx="4482015" cy="96795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83674" y="4350556"/>
                <a:ext cx="3122998" cy="9679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𝟔𝟒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·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𝟔</m:t>
                              </m:r>
                            </m:sup>
                          </m:sSup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·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𝟗</m:t>
                              </m:r>
                            </m:sup>
                          </m:sSup>
                        </m:num>
                        <m:den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𝟐𝟕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·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𝟏𝟖</m:t>
                              </m:r>
                            </m:sup>
                          </m:sSup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·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𝟑</m:t>
                              </m:r>
                            </m:sup>
                          </m:sSup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·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𝒄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𝟔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3674" y="4350556"/>
                <a:ext cx="3122998" cy="96795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3506672" y="4350556"/>
                <a:ext cx="3122998" cy="96795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𝟔𝟒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𝟔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𝟗</m:t>
                              </m:r>
                            </m:sup>
                          </m:sSup>
                        </m:num>
                        <m:den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𝟐𝟕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𝒂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𝟏𝟖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𝒃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𝟑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𝒄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𝟔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6672" y="4350556"/>
                <a:ext cx="3122998" cy="96795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0BASIBLT\MC90043984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1980" y="4444335"/>
            <a:ext cx="1825625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97099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9" grpId="0"/>
      <p:bldP spid="25" grpId="0" animBg="1"/>
      <p:bldP spid="25" grpId="1" animBg="1"/>
      <p:bldP spid="42" grpId="0" animBg="1"/>
      <p:bldP spid="42" grpId="1" animBg="1"/>
      <p:bldP spid="44" grpId="0" animBg="1"/>
      <p:bldP spid="44" grpId="1" animBg="1"/>
      <p:bldP spid="23" grpId="0"/>
      <p:bldP spid="26" grpId="0"/>
      <p:bldP spid="27" grpId="0"/>
      <p:bldP spid="28" grpId="0"/>
      <p:bldP spid="29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7945" y="2379187"/>
            <a:ext cx="8748569" cy="4146158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solidFill>
              <a:schemeClr val="accent1">
                <a:shade val="50000"/>
                <a:shade val="75000"/>
                <a:satMod val="125000"/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52168" y="25363"/>
            <a:ext cx="8834347" cy="1857079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861988" y="496915"/>
            <a:ext cx="4017252" cy="1183722"/>
          </a:xfrm>
          <a:prstGeom prst="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27000" h="12700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25466" y="5594128"/>
            <a:ext cx="7859574" cy="649836"/>
          </a:xfrm>
          <a:prstGeom prst="rect">
            <a:avLst/>
          </a:prstGeom>
          <a:gradFill>
            <a:gsLst>
              <a:gs pos="0">
                <a:srgbClr val="FFFF00"/>
              </a:gs>
              <a:gs pos="100000">
                <a:srgbClr val="FCFC04"/>
              </a:gs>
            </a:gsLst>
          </a:gradFill>
          <a:ln w="53975" cap="rnd" cmpd="sng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33350" h="95250"/>
            <a:contourClr>
              <a:schemeClr val="accent3">
                <a:shade val="30000"/>
                <a:satMod val="120000"/>
              </a:schemeClr>
            </a:contourClr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864761" y="5673551"/>
            <a:ext cx="19391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Podmínky:</a:t>
            </a:r>
            <a:endParaRPr lang="cs-CZ" sz="28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881902" y="5653996"/>
                <a:ext cx="378690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0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ambria Math"/>
                          <a:ea typeface="Cambria Math"/>
                        </a:rPr>
                        <m:t>𝐱</m:t>
                      </m:r>
                      <m:r>
                        <a:rPr lang="cs-CZ" sz="28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8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effectLst/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2800" b="1" i="1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8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𝒚</m:t>
                      </m:r>
                      <m:r>
                        <a:rPr lang="cs-CZ" sz="2800" b="1" i="1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sz="2800" b="1" i="1" smtClean="0"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sz="2800" b="1" dirty="0"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1902" y="5653996"/>
                <a:ext cx="3786906" cy="52322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3275856" y="496915"/>
                <a:ext cx="3691654" cy="11837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accent1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accent1">
                                      <a:lumMod val="50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accent1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accent1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  <m:t>𝟒</m:t>
                                  </m:r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accent1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accent1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  <m:t>𝟑</m:t>
                                  </m:r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accent1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</m:num>
                                <m:den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accent1">
                                          <a:lumMod val="50000"/>
                                        </a:schemeClr>
                                      </a:solidFill>
                                      <a:latin typeface="Cambria Math"/>
                                    </a:rPr>
                                    <m:t>𝟑</m:t>
                                  </m:r>
                                  <m:sSup>
                                    <m:sSupPr>
                                      <m:ctrlP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accent1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accent1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𝒙</m:t>
                                      </m:r>
                                    </m:e>
                                    <m:sup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accent1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𝟑</m:t>
                                      </m:r>
                                    </m:sup>
                                  </m:sSup>
                                  <m:sSup>
                                    <m:sSupPr>
                                      <m:ctrlP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accent1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accent1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𝒚</m:t>
                                      </m:r>
                                    </m:e>
                                    <m:sup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accent1">
                                              <a:lumMod val="50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𝟐</m:t>
                                      </m:r>
                                    </m:sup>
                                  </m:sSup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accent1">
                                  <a:lumMod val="50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8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accent1">
                              <a:lumMod val="50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5856" y="496915"/>
                <a:ext cx="3691654" cy="118372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6" name="TextovéPole 25"/>
          <p:cNvSpPr txBox="1"/>
          <p:nvPr/>
        </p:nvSpPr>
        <p:spPr>
          <a:xfrm>
            <a:off x="253101" y="50094"/>
            <a:ext cx="6297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>
                    <a:lumMod val="50000"/>
                  </a:schemeClr>
                </a:solidFill>
              </a:rPr>
              <a:t>2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effectLst/>
              </a:rPr>
              <a:t>) </a:t>
            </a:r>
            <a:r>
              <a:rPr lang="cs-CZ" sz="2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chemeClr val="accent1">
                    <a:lumMod val="50000"/>
                  </a:schemeClr>
                </a:solidFill>
              </a:rPr>
              <a:t>Umocněte a uveďte podmínky: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effectLst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38776" y="1905519"/>
            <a:ext cx="14221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Řešení:</a:t>
            </a:r>
            <a:endParaRPr lang="cs-CZ" sz="28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545682" y="2621428"/>
                <a:ext cx="2038251" cy="118372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𝟒</m:t>
                                  </m:r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𝟑</m:t>
                                  </m:r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</m:num>
                                <m:den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𝟑</m:t>
                                  </m:r>
                                  <m:sSup>
                                    <m:sSupPr>
                                      <m:ctrlP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𝒙</m:t>
                                      </m:r>
                                    </m:e>
                                    <m:sup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𝟑</m:t>
                                      </m:r>
                                    </m:sup>
                                  </m:sSup>
                                  <m:sSup>
                                    <m:sSupPr>
                                      <m:ctrlP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𝒚</m:t>
                                      </m:r>
                                    </m:e>
                                    <m:sup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𝟐</m:t>
                                      </m:r>
                                    </m:sup>
                                  </m:sSup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5682" y="2621428"/>
                <a:ext cx="2038251" cy="118372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312433" y="2679297"/>
                <a:ext cx="2265376" cy="10679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𝟒</m:t>
                                  </m:r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−</m:t>
                                  </m:r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𝟑</m:t>
                                  </m:r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𝒙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sz="2800" b="1" i="1" dirty="0" smtClean="0">
                                      <a:ln w="10541" cmpd="sng">
                                        <a:solidFill>
                                          <a:schemeClr val="accent1">
                                            <a:shade val="88000"/>
                                            <a:satMod val="110000"/>
                                          </a:schemeClr>
                                        </a:solidFill>
                                        <a:prstDash val="solid"/>
                                      </a:ln>
                                      <a:solidFill>
                                        <a:schemeClr val="tx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𝟑</m:t>
                                  </m:r>
                                  <m:sSup>
                                    <m:sSupPr>
                                      <m:ctrlP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𝒙</m:t>
                                      </m:r>
                                    </m:e>
                                    <m:sup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𝟑</m:t>
                                      </m:r>
                                    </m:sup>
                                  </m:sSup>
                                  <m:sSup>
                                    <m:sSupPr>
                                      <m:ctrlP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𝒚</m:t>
                                      </m:r>
                                    </m:e>
                                    <m:sup>
                                      <m:r>
                                        <a:rPr lang="cs-CZ" sz="2800" b="1" i="1" dirty="0" smtClean="0">
                                          <a:ln w="10541" cmpd="sng">
                                            <a:solidFill>
                                              <a:schemeClr val="accent1">
                                                <a:shade val="88000"/>
                                                <a:satMod val="110000"/>
                                              </a:schemeClr>
                                            </a:solidFill>
                                            <a:prstDash val="solid"/>
                                          </a:ln>
                                          <a:solidFill>
                                            <a:schemeClr val="tx1">
                                              <a:lumMod val="95000"/>
                                              <a:lumOff val="5000"/>
                                            </a:schemeClr>
                                          </a:solidFill>
                                          <a:latin typeface="Cambria Math"/>
                                        </a:rPr>
                                        <m:t>𝟐</m:t>
                                      </m:r>
                                    </m:sup>
                                  </m:sSup>
                                </m:e>
                              </m:d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12433" y="2679297"/>
                <a:ext cx="2265376" cy="106798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4499992" y="2679297"/>
                <a:ext cx="4644008" cy="10417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𝟒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𝟒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·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𝟑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(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𝟑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𝒙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)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𝟑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·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𝟑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·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·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·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den>
                      </m:f>
                      <m:r>
                        <a:rPr lang="cs-CZ" sz="28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2679297"/>
                <a:ext cx="4644008" cy="104176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459694" y="4060995"/>
                <a:ext cx="3470043" cy="10417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𝟏𝟔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𝟐𝟒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𝟗</m:t>
                              </m:r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</m:num>
                        <m:den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𝟗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·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𝟔</m:t>
                              </m:r>
                            </m:sup>
                          </m:sSup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·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𝟒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694" y="4060995"/>
                <a:ext cx="3470043" cy="104176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3511159" y="4010810"/>
                <a:ext cx="3470043" cy="104176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cs-CZ" sz="2800" b="1" i="1" dirty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𝟗</m:t>
                              </m:r>
                              <m:r>
                                <a:rPr lang="cs-CZ" sz="2800" b="1" i="1" dirty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800" b="1" i="1" dirty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−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𝟐𝟒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𝟏𝟔</m:t>
                          </m:r>
                        </m:num>
                        <m:den>
                          <m:r>
                            <a:rPr lang="cs-CZ" sz="2800" b="1" i="1" dirty="0" smtClean="0">
                              <a:ln w="10541" cmpd="sng">
                                <a:solidFill>
                                  <a:schemeClr val="accent1">
                                    <a:shade val="88000"/>
                                    <a:satMod val="110000"/>
                                  </a:schemeClr>
                                </a:solidFill>
                                <a:prstDash val="solid"/>
                              </a:ln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𝟗</m:t>
                          </m:r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𝒙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𝟔</m:t>
                              </m:r>
                            </m:sup>
                          </m:sSup>
                          <m:sSup>
                            <m:sSupPr>
                              <m:ctrlP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𝒚</m:t>
                              </m:r>
                            </m:e>
                            <m:sup>
                              <m:r>
                                <a:rPr lang="cs-CZ" sz="2800" b="1" i="1" dirty="0" smtClean="0">
                                  <a:ln w="10541" cmpd="sng">
                                    <a:solidFill>
                                      <a:schemeClr val="accent1">
                                        <a:shade val="88000"/>
                                        <a:satMod val="110000"/>
                                      </a:schemeClr>
                                    </a:solidFill>
                                    <a:prstDash val="solid"/>
                                  </a:ln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𝟒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1159" y="4010810"/>
                <a:ext cx="3470043" cy="104176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0" name="Zaoblený obdélníkový popisek 39"/>
          <p:cNvSpPr/>
          <p:nvPr/>
        </p:nvSpPr>
        <p:spPr>
          <a:xfrm>
            <a:off x="1364622" y="3955522"/>
            <a:ext cx="3197675" cy="993488"/>
          </a:xfrm>
          <a:prstGeom prst="wedgeRoundRectCallout">
            <a:avLst>
              <a:gd name="adj1" fmla="val 18606"/>
              <a:gd name="adj2" fmla="val -73695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Umocníme čitatel i jmenovatel.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1" name="Zaoblený obdélníkový popisek 40"/>
          <p:cNvSpPr/>
          <p:nvPr/>
        </p:nvSpPr>
        <p:spPr>
          <a:xfrm>
            <a:off x="1019556" y="5228080"/>
            <a:ext cx="5432464" cy="968691"/>
          </a:xfrm>
          <a:prstGeom prst="wedgeRoundRectCallout">
            <a:avLst>
              <a:gd name="adj1" fmla="val -38375"/>
              <a:gd name="adj2" fmla="val -67597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Vypočítáme mocninu číselných činitelů v lomeném výrazu.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2" name="Zaoblený obdélníkový popisek 21"/>
          <p:cNvSpPr/>
          <p:nvPr/>
        </p:nvSpPr>
        <p:spPr>
          <a:xfrm>
            <a:off x="3133812" y="3955522"/>
            <a:ext cx="5069992" cy="1401552"/>
          </a:xfrm>
          <a:prstGeom prst="wedgeRoundRectCallout">
            <a:avLst>
              <a:gd name="adj1" fmla="val 17312"/>
              <a:gd name="adj2" fmla="val -63383"/>
              <a:gd name="adj3" fmla="val 16667"/>
            </a:avLst>
          </a:prstGeom>
          <a:effectLst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Čitatel upravíme podle vzorce a ve jmenovateli umocníme každého činitele.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074" name="Picture 2" descr="C:\Users\spravce\AppData\Local\Microsoft\Windows\Temporary Internet Files\Content.IE5\HGW68T4R\MC900440430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1996" y="4581875"/>
            <a:ext cx="1828800" cy="155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7604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25" grpId="0"/>
      <p:bldP spid="26" grpId="0"/>
      <p:bldP spid="24" grpId="0"/>
      <p:bldP spid="29" grpId="0"/>
      <p:bldP spid="34" grpId="0"/>
      <p:bldP spid="35" grpId="0"/>
      <p:bldP spid="37" grpId="0"/>
      <p:bldP spid="39" grpId="0"/>
      <p:bldP spid="40" grpId="0" animBg="1"/>
      <p:bldP spid="40" grpId="1" animBg="1"/>
      <p:bldP spid="41" grpId="0" animBg="1"/>
      <p:bldP spid="41" grpId="1" animBg="1"/>
      <p:bldP spid="22" grpId="0" animBg="1"/>
      <p:bldP spid="22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37978" y="563488"/>
            <a:ext cx="8582110" cy="6177880"/>
          </a:xfrm>
          <a:prstGeom prst="rect">
            <a:avLst/>
          </a:prstGeom>
          <a:solidFill>
            <a:schemeClr val="bg1">
              <a:lumMod val="85000"/>
            </a:schemeClr>
          </a:solidFill>
          <a:scene3d>
            <a:camera prst="orthographicFront"/>
            <a:lightRig rig="balanced" dir="t"/>
          </a:scene3d>
          <a:sp3d prstMaterial="softEdge">
            <a:bevelT w="158750" h="1270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95295" y="4509120"/>
            <a:ext cx="8094846" cy="1998211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08739" y="759832"/>
            <a:ext cx="8082847" cy="1807712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595295" y="2611188"/>
            <a:ext cx="8094846" cy="1897931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90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2236" y="101823"/>
            <a:ext cx="8457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3</a:t>
            </a:r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Vypočítejte a určete podmínky: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823801" y="1066633"/>
                <a:ext cx="6268479" cy="119410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𝟑</m:t>
                                </m:r>
                                <m:sSup>
                                  <m:sSupPr>
                                    <m:ctrlP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𝒙</m:t>
                                    </m:r>
                                  </m:e>
                                  <m:sup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𝟐</m:t>
                                    </m:r>
                                  </m:sup>
                                </m:sSup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𝒚</m:t>
                                </m:r>
                              </m:num>
                              <m:den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𝒂</m:t>
                                </m:r>
                                <m:sSup>
                                  <m:sSupPr>
                                    <m:ctrlP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𝒃</m:t>
                                    </m:r>
                                  </m:e>
                                  <m:sup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𝟑</m:t>
                                    </m:r>
                                  </m:sup>
                                </m:sSup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𝒄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</m:t>
                        </m:r>
                      </m:sup>
                    </m:sSup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801" y="1066633"/>
                <a:ext cx="6268479" cy="1194109"/>
              </a:xfrm>
              <a:prstGeom prst="rect">
                <a:avLst/>
              </a:prstGeom>
              <a:blipFill rotWithShape="1">
                <a:blip r:embed="rId2"/>
                <a:stretch>
                  <a:fillRect l="-2918" b="-5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823801" y="2813767"/>
                <a:ext cx="4908460" cy="12304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3600" b="1" i="1" dirty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𝟒</m:t>
                                </m:r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  <m:sSup>
                                  <m:sSupPr>
                                    <m:ctrlPr>
                                      <a:rPr lang="cs-CZ" sz="3600" b="1" i="1" dirty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𝒚</m:t>
                                    </m:r>
                                  </m:e>
                                  <m:sup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𝟓</m:t>
                                    </m:r>
                                  </m:sup>
                                </m:sSup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𝒛</m:t>
                                </m:r>
                              </m:num>
                              <m:den>
                                <m:r>
                                  <a:rPr lang="cs-CZ" sz="3600" b="1" i="1" dirty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𝟑</m:t>
                                </m:r>
                                <m:sSup>
                                  <m:sSupPr>
                                    <m:ctrlPr>
                                      <a:rPr lang="cs-CZ" sz="3600" b="1" i="1" dirty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3600" b="1" i="1" dirty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𝒃</m:t>
                                    </m:r>
                                  </m:e>
                                  <m:sup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𝟐</m:t>
                                    </m:r>
                                  </m:sup>
                                </m:sSup>
                                <m:sSup>
                                  <m:sSupPr>
                                    <m:ctrlP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𝒄</m:t>
                                    </m:r>
                                  </m:e>
                                  <m:sup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𝟕</m:t>
                                    </m:r>
                                  </m:sup>
                                </m:sSup>
                              </m:den>
                            </m:f>
                          </m:e>
                        </m:d>
                      </m:e>
                      <m: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</m:t>
                        </m:r>
                      </m:sup>
                    </m:sSup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801" y="2813767"/>
                <a:ext cx="4908460" cy="1230465"/>
              </a:xfrm>
              <a:prstGeom prst="rect">
                <a:avLst/>
              </a:prstGeom>
              <a:blipFill rotWithShape="1">
                <a:blip r:embed="rId3"/>
                <a:stretch>
                  <a:fillRect l="-37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823801" y="4725144"/>
                <a:ext cx="6558036" cy="12169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3600" b="1" i="1" dirty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𝟏𝟏</m:t>
                                </m:r>
                                <m:sSup>
                                  <m:sSupPr>
                                    <m:ctrlP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𝒂</m:t>
                                    </m:r>
                                  </m:e>
                                  <m:sup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𝟕</m:t>
                                    </m:r>
                                  </m:sup>
                                </m:sSup>
                                <m:sSup>
                                  <m:sSupPr>
                                    <m:ctrlP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𝒃</m:t>
                                    </m:r>
                                  </m:e>
                                  <m:sup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𝟏𝟎</m:t>
                                    </m:r>
                                  </m:sup>
                                </m:sSup>
                              </m:num>
                              <m:den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𝟖</m:t>
                                </m:r>
                                <m:sSup>
                                  <m:sSupPr>
                                    <m:ctrlP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𝒙</m:t>
                                    </m:r>
                                  </m:e>
                                  <m:sup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𝟏𝟏</m:t>
                                    </m:r>
                                  </m:sup>
                                </m:sSup>
                                <m:sSup>
                                  <m:sSupPr>
                                    <m:ctrlP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𝒚</m:t>
                                    </m:r>
                                  </m:e>
                                  <m:sup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𝟐</m:t>
                                    </m:r>
                                  </m:sup>
                                </m:sSup>
                                <m:sSup>
                                  <m:sSupPr>
                                    <m:ctrlP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𝒛</m:t>
                                    </m:r>
                                  </m:e>
                                  <m:sup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𝟑</m:t>
                                    </m:r>
                                  </m:sup>
                                </m:sSup>
                              </m:den>
                            </m:f>
                          </m:e>
                        </m:d>
                      </m:e>
                      <m: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801" y="4725144"/>
                <a:ext cx="6558036" cy="1216936"/>
              </a:xfrm>
              <a:prstGeom prst="rect">
                <a:avLst/>
              </a:prstGeom>
              <a:blipFill rotWithShape="1">
                <a:blip r:embed="rId4"/>
                <a:stretch>
                  <a:fillRect l="-27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D1R1SU0N\MC900440440[3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58456"/>
            <a:ext cx="2351144" cy="2607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2982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8" grpId="0"/>
      <p:bldP spid="1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37978" y="563488"/>
            <a:ext cx="8582110" cy="6177880"/>
          </a:xfrm>
          <a:prstGeom prst="rect">
            <a:avLst/>
          </a:prstGeom>
          <a:solidFill>
            <a:schemeClr val="bg1">
              <a:lumMod val="85000"/>
            </a:schemeClr>
          </a:solidFill>
          <a:scene3d>
            <a:camera prst="orthographicFront"/>
            <a:lightRig rig="balanced" dir="t"/>
          </a:scene3d>
          <a:sp3d prstMaterial="softEdge">
            <a:bevelT w="158750" h="1270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2236" y="101823"/>
            <a:ext cx="8457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4</a:t>
            </a:r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) Vypočítejte a určete podmínky: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95295" y="4509120"/>
            <a:ext cx="8094846" cy="1998211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08739" y="759832"/>
            <a:ext cx="8082847" cy="1807712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95295" y="2611188"/>
            <a:ext cx="8094846" cy="1897931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90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861901" y="980728"/>
                <a:ext cx="6268479" cy="10450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𝟑</m:t>
                                </m:r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𝒚</m:t>
                                </m:r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 + </m:t>
                                </m:r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𝟒</m:t>
                                </m:r>
                              </m:num>
                              <m:den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𝟒</m:t>
                                </m:r>
                                <m:sSup>
                                  <m:sSupPr>
                                    <m:ctrlP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𝒃</m:t>
                                    </m:r>
                                  </m:e>
                                  <m:sup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𝟐</m:t>
                                    </m:r>
                                  </m:sup>
                                </m:sSup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𝒄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1901" y="980728"/>
                <a:ext cx="6268479" cy="1045030"/>
              </a:xfrm>
              <a:prstGeom prst="rect">
                <a:avLst/>
              </a:prstGeom>
              <a:blipFill rotWithShape="1">
                <a:blip r:embed="rId2"/>
                <a:stretch>
                  <a:fillRect l="-2915" b="-81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823801" y="2813767"/>
                <a:ext cx="4908460" cy="12304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3600" b="1" i="1" dirty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𝟏𝟐</m:t>
                                </m:r>
                                <m:sSup>
                                  <m:sSupPr>
                                    <m:ctrlPr>
                                      <a:rPr lang="cs-CZ" sz="3600" b="1" i="1" dirty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𝒙</m:t>
                                    </m:r>
                                  </m:e>
                                  <m:sup>
                                    <m:r>
                                      <a:rPr lang="cs-CZ" sz="3600" b="1" i="1" dirty="0" smtClean="0">
                                        <a:ln w="10541" cmpd="sng">
                                          <a:solidFill>
                                            <a:schemeClr val="accent1">
                                              <a:shade val="88000"/>
                                              <a:satMod val="110000"/>
                                            </a:schemeClr>
                                          </a:solidFill>
                                          <a:prstDash val="solid"/>
                                        </a:ln>
                                        <a:solidFill>
                                          <a:schemeClr val="accent1">
                                            <a:lumMod val="50000"/>
                                          </a:schemeClr>
                                        </a:solidFill>
                                        <a:latin typeface="Cambria Math"/>
                                      </a:rPr>
                                      <m:t>𝟑</m:t>
                                    </m:r>
                                  </m:sup>
                                </m:sSup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𝒛</m:t>
                                </m:r>
                              </m:num>
                              <m:den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𝟓</m:t>
                                </m:r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𝟔</m:t>
                                </m:r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801" y="2813767"/>
                <a:ext cx="4908460" cy="1230465"/>
              </a:xfrm>
              <a:prstGeom prst="rect">
                <a:avLst/>
              </a:prstGeom>
              <a:blipFill rotWithShape="1">
                <a:blip r:embed="rId3"/>
                <a:stretch>
                  <a:fillRect l="-372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823801" y="4985710"/>
                <a:ext cx="6558036" cy="104503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3600" b="1" i="1" dirty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𝟕</m:t>
                                </m:r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+</m:t>
                                </m:r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𝟑</m:t>
                                </m:r>
                              </m:num>
                              <m:den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𝟑</m:t>
                                </m:r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𝒙</m:t>
                                </m:r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3600" b="1" i="1" dirty="0" smtClean="0">
                                    <a:ln w="10541" cmpd="sng">
                                      <a:solidFill>
                                        <a:schemeClr val="accent1">
                                          <a:shade val="88000"/>
                                          <a:satMod val="110000"/>
                                        </a:schemeClr>
                                      </a:solidFill>
                                      <a:prstDash val="solid"/>
                                    </a:ln>
                                    <a:solidFill>
                                      <a:schemeClr val="accent1">
                                        <a:lumMod val="50000"/>
                                      </a:schemeClr>
                                    </a:solidFill>
                                    <a:latin typeface="Cambria Math"/>
                                  </a:rPr>
                                  <m:t>𝟕</m:t>
                                </m:r>
                              </m:den>
                            </m:f>
                          </m:e>
                        </m:d>
                      </m:e>
                      <m: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=</m:t>
                    </m:r>
                  </m:oMath>
                </a14:m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801" y="4985710"/>
                <a:ext cx="6558036" cy="1045030"/>
              </a:xfrm>
              <a:prstGeom prst="rect">
                <a:avLst/>
              </a:prstGeom>
              <a:blipFill rotWithShape="1">
                <a:blip r:embed="rId4"/>
                <a:stretch>
                  <a:fillRect l="-2788" b="-81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BL96J1IA\MC900437573[2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253679"/>
            <a:ext cx="2157377" cy="2255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3419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  <p:bldP spid="15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62236" y="101823"/>
            <a:ext cx="8457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Výsledky příkladu 3: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37978" y="563488"/>
            <a:ext cx="8582110" cy="6177880"/>
          </a:xfrm>
          <a:prstGeom prst="rect">
            <a:avLst/>
          </a:prstGeom>
          <a:solidFill>
            <a:schemeClr val="bg1">
              <a:lumMod val="85000"/>
            </a:schemeClr>
          </a:solidFill>
          <a:scene3d>
            <a:camera prst="orthographicFront"/>
            <a:lightRig rig="balanced" dir="t"/>
          </a:scene3d>
          <a:sp3d prstMaterial="softEdge">
            <a:bevelT w="158750" h="1270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95295" y="4509120"/>
            <a:ext cx="8094846" cy="1998211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08739" y="759832"/>
            <a:ext cx="8082847" cy="1807712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95295" y="2611188"/>
            <a:ext cx="8094846" cy="1897931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90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23801" y="1066633"/>
                <a:ext cx="7708639" cy="9753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𝟖𝟏</m:t>
                        </m:r>
                        <m:sSup>
                          <m:sSupPr>
                            <m:ctrlP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𝟖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</m:sup>
                        </m:sSup>
                      </m:num>
                      <m:den>
                        <m:r>
                          <a:rPr lang="cs-CZ" sz="36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𝟏𝟔</m:t>
                        </m:r>
                        <m:sSup>
                          <m:sSupPr>
                            <m:ctrlP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𝟏𝟐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𝒄</m:t>
                            </m:r>
                          </m:e>
                          <m:sup>
                            <m:r>
                              <a:rPr lang="cs-CZ" sz="3600" b="1" i="1" dirty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 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𝒂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𝒃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𝒄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801" y="1066633"/>
                <a:ext cx="7708639" cy="975395"/>
              </a:xfrm>
              <a:prstGeom prst="rect">
                <a:avLst/>
              </a:prstGeom>
              <a:blipFill rotWithShape="1">
                <a:blip r:embed="rId2"/>
                <a:stretch>
                  <a:fillRect l="-2372" b="-10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823800" y="2813767"/>
                <a:ext cx="7708640" cy="15361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 </a:t>
                </a:r>
                <a14:m>
                  <m:oMath xmlns:m="http://schemas.openxmlformats.org/officeDocument/2006/math">
                    <m:r>
                      <a:rPr lang="cs-CZ" sz="36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𝟔𝟒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𝟏𝟓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𝟑</m:t>
                            </m:r>
                          </m:sup>
                        </m:sSup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𝟐𝟕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𝟔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𝒄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𝟐𝟏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 </a:t>
                </a:r>
                <a14:m>
                  <m:oMath xmlns:m="http://schemas.openxmlformats.org/officeDocument/2006/math"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𝒃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𝒄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  <a:p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800" y="2813767"/>
                <a:ext cx="7708640" cy="1536190"/>
              </a:xfrm>
              <a:prstGeom prst="rect">
                <a:avLst/>
              </a:prstGeom>
              <a:blipFill rotWithShape="1">
                <a:blip r:embed="rId3"/>
                <a:stretch>
                  <a:fillRect l="-2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23800" y="4725144"/>
                <a:ext cx="7708639" cy="15986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</a:t>
                </a:r>
                <a14:m>
                  <m:oMath xmlns:m="http://schemas.openxmlformats.org/officeDocument/2006/math">
                    <m:r>
                      <a:rPr lang="cs-CZ" sz="36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    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𝟏𝟐𝟏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𝒂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𝟏𝟒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𝟐𝟎</m:t>
                            </m:r>
                          </m:sup>
                        </m:sSup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𝟔𝟒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𝟐𝟐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𝟔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  </a:t>
                </a:r>
                <a14:m>
                  <m:oMath xmlns:m="http://schemas.openxmlformats.org/officeDocument/2006/math"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𝒚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𝒛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  <a:p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800" y="4725144"/>
                <a:ext cx="7708639" cy="1598643"/>
              </a:xfrm>
              <a:prstGeom prst="rect">
                <a:avLst/>
              </a:prstGeom>
              <a:blipFill rotWithShape="1">
                <a:blip r:embed="rId4"/>
                <a:stretch>
                  <a:fillRect l="-237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146" name="Picture 2" descr="C:\Users\spravce\AppData\Local\Microsoft\Windows\Temporary Internet Files\Content.IE5\0BASIBLT\MC900437791[9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8410" y="3007344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1408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bdélník 12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62236" y="101823"/>
            <a:ext cx="8457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effectLst>
                  <a:glow rad="1397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Výsledky příkladu 4:</a:t>
            </a:r>
            <a:endParaRPr lang="cs-CZ" sz="2400" dirty="0">
              <a:solidFill>
                <a:srgbClr val="FFFF00"/>
              </a:solidFill>
              <a:effectLst>
                <a:glow rad="1397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37978" y="563488"/>
            <a:ext cx="8582110" cy="6177880"/>
          </a:xfrm>
          <a:prstGeom prst="rect">
            <a:avLst/>
          </a:prstGeom>
          <a:solidFill>
            <a:schemeClr val="bg1">
              <a:lumMod val="85000"/>
            </a:schemeClr>
          </a:solidFill>
          <a:scene3d>
            <a:camera prst="orthographicFront"/>
            <a:lightRig rig="balanced" dir="t"/>
          </a:scene3d>
          <a:sp3d prstMaterial="softEdge">
            <a:bevelT w="158750" h="127000"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95295" y="4509120"/>
            <a:ext cx="8094846" cy="1998211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08739" y="759832"/>
            <a:ext cx="8082847" cy="1807712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587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95295" y="2611188"/>
            <a:ext cx="8094846" cy="1897931"/>
          </a:xfrm>
          <a:prstGeom prst="rect">
            <a:avLst/>
          </a:prstGeom>
          <a:solidFill>
            <a:schemeClr val="bg1">
              <a:lumMod val="95000"/>
            </a:schemeClr>
          </a:solidFill>
          <a:scene3d>
            <a:camera prst="orthographicFront"/>
            <a:lightRig rig="threePt" dir="t"/>
          </a:scene3d>
          <a:sp3d>
            <a:bevelT w="190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61901" y="980728"/>
                <a:ext cx="8282099" cy="15293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a) </a:t>
                </a:r>
                <a14:m>
                  <m:oMath xmlns:m="http://schemas.openxmlformats.org/officeDocument/2006/math">
                    <m:r>
                      <a:rPr lang="cs-CZ" sz="36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𝒚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𝒚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𝟏𝟔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𝟏𝟔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𝒃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𝟒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𝒄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   </a:t>
                </a:r>
                <a14:m>
                  <m:oMath xmlns:m="http://schemas.openxmlformats.org/officeDocument/2006/math"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𝒃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,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𝒄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𝟎</m:t>
                    </m:r>
                    <m:r>
                      <a:rPr lang="cs-CZ" sz="28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28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  <a:p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1901" y="980728"/>
                <a:ext cx="8282099" cy="1529393"/>
              </a:xfrm>
              <a:prstGeom prst="rect">
                <a:avLst/>
              </a:prstGeom>
              <a:blipFill rotWithShape="1">
                <a:blip r:embed="rId2"/>
                <a:stretch>
                  <a:fillRect l="-22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823800" y="2887635"/>
                <a:ext cx="7060568" cy="15295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b) </a:t>
                </a:r>
                <a14:m>
                  <m:oMath xmlns:m="http://schemas.openxmlformats.org/officeDocument/2006/math">
                    <m:r>
                      <a:rPr lang="cs-CZ" sz="36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</m:t>
                    </m:r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𝟏𝟒𝟒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𝟔</m:t>
                            </m:r>
                          </m:sup>
                        </m:sSup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𝒛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𝟑𝟔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𝟔𝟎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𝟐𝟓</m:t>
                        </m:r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</a:t>
                </a:r>
                <a14:m>
                  <m:oMath xmlns:m="http://schemas.openxmlformats.org/officeDocument/2006/math">
                    <m:r>
                      <a:rPr lang="cs-CZ" sz="3200" b="1" i="0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  </m:t>
                    </m:r>
                    <m:r>
                      <a:rPr lang="cs-CZ" sz="32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f>
                      <m:fPr>
                        <m:ctrlP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𝟓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𝟔</m:t>
                        </m:r>
                      </m:den>
                    </m:f>
                    <m:r>
                      <a:rPr lang="cs-CZ" sz="3200" b="1" i="1" dirty="0" smtClean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32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  <a:p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800" y="2887635"/>
                <a:ext cx="7060568" cy="1529586"/>
              </a:xfrm>
              <a:prstGeom prst="rect">
                <a:avLst/>
              </a:prstGeom>
              <a:blipFill rotWithShape="1">
                <a:blip r:embed="rId3"/>
                <a:stretch>
                  <a:fillRect l="-259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823801" y="4985710"/>
                <a:ext cx="6558036" cy="15295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c)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𝟒𝟗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</m:num>
                      <m:den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𝟗</m:t>
                        </m:r>
                        <m:sSup>
                          <m:sSupPr>
                            <m:ctrlP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</m:ctrlPr>
                          </m:sSupPr>
                          <m:e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𝒙</m:t>
                            </m:r>
                          </m:e>
                          <m:sup>
                            <m:r>
                              <a:rPr lang="cs-CZ" sz="3600" b="1" i="1" dirty="0" smtClean="0">
                                <a:ln w="10541" cmpd="sng">
                                  <a:solidFill>
                                    <a:schemeClr val="accent1">
                                      <a:shade val="88000"/>
                                      <a:satMod val="110000"/>
                                    </a:schemeClr>
                                  </a:solidFill>
                                  <a:prstDash val="solid"/>
                                </a:ln>
                                <a:solidFill>
                                  <a:schemeClr val="accent1">
                                    <a:lumMod val="50000"/>
                                  </a:schemeClr>
                                </a:solidFill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−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𝟒𝟐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𝒙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+</m:t>
                        </m:r>
                        <m:r>
                          <a:rPr lang="cs-CZ" sz="36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</a:rPr>
                          <m:t>𝟒𝟗</m:t>
                        </m:r>
                      </m:den>
                    </m:f>
                  </m:oMath>
                </a14:m>
                <a:r>
                  <a:rPr lang="cs-CZ" sz="3600" b="1" dirty="0" smtClean="0">
                    <a:ln w="10541" cmpd="sng">
                      <a:solidFill>
                        <a:schemeClr val="accent1">
                          <a:shade val="88000"/>
                          <a:satMod val="110000"/>
                        </a:schemeClr>
                      </a:solidFill>
                      <a:prstDash val="solid"/>
                    </a:ln>
                    <a:solidFill>
                      <a:schemeClr val="accent1">
                        <a:lumMod val="50000"/>
                      </a:schemeClr>
                    </a:solidFill>
                  </a:rPr>
                  <a:t>        </a:t>
                </a:r>
                <a14:m>
                  <m:oMath xmlns:m="http://schemas.openxmlformats.org/officeDocument/2006/math">
                    <m:r>
                      <a:rPr lang="cs-CZ" sz="32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(</m:t>
                    </m:r>
                    <m:r>
                      <a:rPr lang="cs-CZ" sz="32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𝒙</m:t>
                    </m:r>
                    <m:r>
                      <a:rPr lang="cs-CZ" sz="32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≠</m:t>
                    </m:r>
                    <m:f>
                      <m:fPr>
                        <m:ctrlPr>
                          <a:rPr lang="cs-CZ" sz="3200" b="1" i="1" dirty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𝟕</m:t>
                        </m:r>
                      </m:num>
                      <m:den>
                        <m:r>
                          <a:rPr lang="cs-CZ" sz="3200" b="1" i="1" dirty="0" smtClean="0">
                            <a:ln w="10541" cmpd="sng">
                              <a:solidFill>
                                <a:schemeClr val="accent1">
                                  <a:shade val="88000"/>
                                  <a:satMod val="110000"/>
                                </a:schemeClr>
                              </a:solidFill>
                              <a:prstDash val="solid"/>
                            </a:ln>
                            <a:solidFill>
                              <a:schemeClr val="accent1">
                                <a:lumMod val="50000"/>
                              </a:schemeClr>
                            </a:solidFill>
                            <a:latin typeface="Cambria Math"/>
                            <a:ea typeface="Cambria Math"/>
                          </a:rPr>
                          <m:t>𝟑</m:t>
                        </m:r>
                      </m:den>
                    </m:f>
                    <m:r>
                      <a:rPr lang="cs-CZ" sz="32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3200" b="1" i="1" dirty="0">
                        <a:ln w="10541" cmpd="sng">
                          <a:solidFill>
                            <a:schemeClr val="accent1">
                              <a:shade val="88000"/>
                              <a:satMod val="110000"/>
                            </a:schemeClr>
                          </a:solidFill>
                          <a:prstDash val="solid"/>
                        </a:ln>
                        <a:solidFill>
                          <a:schemeClr val="accent1">
                            <a:lumMod val="50000"/>
                          </a:schemeClr>
                        </a:solidFill>
                        <a:latin typeface="Cambria Math"/>
                      </a:rPr>
                      <m:t>)</m:t>
                    </m:r>
                  </m:oMath>
                </a14:m>
                <a:endParaRPr lang="cs-CZ" sz="32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  <a:p>
                <a:endParaRPr lang="cs-CZ" sz="3600" b="1" dirty="0">
                  <a:ln w="10541" cmpd="sng">
                    <a:solidFill>
                      <a:schemeClr val="accent1">
                        <a:shade val="88000"/>
                        <a:satMod val="110000"/>
                      </a:schemeClr>
                    </a:solidFill>
                    <a:prstDash val="solid"/>
                  </a:ln>
                  <a:solidFill>
                    <a:schemeClr val="accent1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3801" y="4985710"/>
                <a:ext cx="6558036" cy="1529586"/>
              </a:xfrm>
              <a:prstGeom prst="rect">
                <a:avLst/>
              </a:prstGeom>
              <a:blipFill rotWithShape="1">
                <a:blip r:embed="rId4"/>
                <a:stretch>
                  <a:fillRect l="-278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170" name="Picture 2" descr="C:\Users\spravce\AppData\Local\Microsoft\Windows\Temporary Internet Files\Content.IE5\0BASIBLT\MC900437791[9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9213" y="2995613"/>
            <a:ext cx="1831975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5455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Matematické hry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B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Moje škola – matematika 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1423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1" y="1228110"/>
            <a:ext cx="888612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MOLNÁR, Josef; LEPÍK, Libor; LIŠKOVÁ, Hana a kol. </a:t>
            </a:r>
            <a:r>
              <a:rPr lang="cs-CZ" sz="1100" i="1" dirty="0"/>
              <a:t>Matematika 9</a:t>
            </a:r>
            <a:r>
              <a:rPr lang="cs-CZ" sz="1100" dirty="0"/>
              <a:t>. Olomouc: </a:t>
            </a:r>
            <a:r>
              <a:rPr lang="cs-CZ" sz="1100" dirty="0" err="1"/>
              <a:t>Prodos</a:t>
            </a:r>
            <a:r>
              <a:rPr lang="cs-CZ" sz="1100" dirty="0"/>
              <a:t>, 2001, ISBN 80-7230-109-8.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MULLEROVÁ, Jana; BRANT, Jiří; HORÁČEK, Rudolf a kol. </a:t>
            </a:r>
            <a:r>
              <a:rPr lang="cs-CZ" sz="1100" i="1" dirty="0"/>
              <a:t>Matematika pro 9. ročník Algebra</a:t>
            </a:r>
            <a:r>
              <a:rPr lang="cs-CZ" sz="1100" dirty="0"/>
              <a:t>. Praha: Kvarta, 2000, ISBN 80-86326-10-1.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 MS Office 2010</a:t>
            </a:r>
          </a:p>
          <a:p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dir="u"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1979</TotalTime>
  <Words>1003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305</cp:revision>
  <dcterms:created xsi:type="dcterms:W3CDTF">2012-04-23T18:25:05Z</dcterms:created>
  <dcterms:modified xsi:type="dcterms:W3CDTF">2013-03-25T14:09:33Z</dcterms:modified>
</cp:coreProperties>
</file>