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3" r:id="rId2"/>
    <p:sldId id="269" r:id="rId3"/>
    <p:sldId id="274" r:id="rId4"/>
    <p:sldId id="275" r:id="rId5"/>
    <p:sldId id="276" r:id="rId6"/>
    <p:sldId id="284" r:id="rId7"/>
    <p:sldId id="285" r:id="rId8"/>
    <p:sldId id="286" r:id="rId9"/>
    <p:sldId id="273" r:id="rId10"/>
    <p:sldId id="282" r:id="rId11"/>
    <p:sldId id="287" r:id="rId12"/>
    <p:sldId id="288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4.wmf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0.png"/><Relationship Id="rId2" Type="http://schemas.openxmlformats.org/officeDocument/2006/relationships/image" Target="../media/image2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Relationship Id="rId1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7.wmf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12" Type="http://schemas.openxmlformats.org/officeDocument/2006/relationships/image" Target="../media/image46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0" Type="http://schemas.openxmlformats.org/officeDocument/2006/relationships/image" Target="../media/image44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4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52.png"/><Relationship Id="rId7" Type="http://schemas.openxmlformats.org/officeDocument/2006/relationships/image" Target="../media/image55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VY_32_INOVACE_04_13_M9_Hanak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70806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Rovnice s neznámou ve jmenovateli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801289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600" dirty="0" smtClean="0"/>
              <a:t>Jednoduché </a:t>
            </a:r>
            <a:r>
              <a:rPr lang="cs-CZ" sz="2600" smtClean="0"/>
              <a:t>rovnice </a:t>
            </a:r>
            <a:endParaRPr lang="cs-CZ" sz="26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93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210456" y="188640"/>
            <a:ext cx="8712968" cy="720080"/>
          </a:xfrm>
          <a:prstGeom prst="roundRect">
            <a:avLst>
              <a:gd name="adj" fmla="val 659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456" y="1196752"/>
            <a:ext cx="8712968" cy="5040560"/>
          </a:xfrm>
          <a:prstGeom prst="roundRect">
            <a:avLst>
              <a:gd name="adj" fmla="val 659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-61906"/>
            <a:ext cx="2232248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215516" y="1268760"/>
            <a:ext cx="8712968" cy="23762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/>
              <a:t>H</a:t>
            </a:r>
            <a:r>
              <a:rPr lang="cs-CZ" sz="1800" dirty="0" smtClean="0"/>
              <a:t>odina ukazuje řešení jednodušších rovnic s neznámou ve jmenovateli. V této hodině jsou řešeny rovnice, u kterých nemusíme hledat nejmenšího společného jmenovatele pro odstranění lomených výrazů. V první části jsou dva řešené příklady a v další jsou příklady na samostatné procvičení.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276841" y="6090592"/>
            <a:ext cx="8410486" cy="71737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95135" y="46390"/>
            <a:ext cx="8410486" cy="1647454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4794" y="1693844"/>
            <a:ext cx="8410486" cy="4396748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37978" y="71046"/>
            <a:ext cx="71641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1) </a:t>
            </a:r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Řešte rovnici v R  a proveďte zkoušku 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55778" y="638022"/>
                <a:ext cx="3844600" cy="892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𝟒𝐱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𝟔𝐱</m:t>
                        </m:r>
                      </m:den>
                    </m:f>
                    <m:r>
                      <a:rPr lang="cs-CZ" sz="3600" b="1" i="0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=− 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3600" b="1" dirty="0">
                  <a:solidFill>
                    <a:srgbClr val="002060"/>
                  </a:solidFill>
                  <a:effectLst>
                    <a:glow rad="228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778" y="638022"/>
                <a:ext cx="3844600" cy="892552"/>
              </a:xfrm>
              <a:prstGeom prst="rect">
                <a:avLst/>
              </a:prstGeom>
              <a:blipFill rotWithShape="1">
                <a:blip r:embed="rId2"/>
                <a:stretch>
                  <a:fillRect t="-6164" b="-130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539367" y="1693844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61551" y="1803739"/>
            <a:ext cx="66415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Protože se jedná o rovnici s neznámou ve</a:t>
            </a:r>
            <a:b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jmenovateli, musíme nejprve určit podmínku.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250459" y="2699015"/>
                <a:ext cx="2136592" cy="892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𝟒𝐱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𝟔𝐱</m:t>
                        </m:r>
                      </m:den>
                    </m:f>
                  </m:oMath>
                </a14:m>
                <a:endParaRPr lang="cs-CZ" sz="3600" b="1" dirty="0">
                  <a:solidFill>
                    <a:srgbClr val="002060"/>
                  </a:solidFill>
                  <a:effectLst>
                    <a:glow rad="228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0459" y="2699015"/>
                <a:ext cx="2136592" cy="892552"/>
              </a:xfrm>
              <a:prstGeom prst="rect">
                <a:avLst/>
              </a:prstGeom>
              <a:blipFill rotWithShape="1">
                <a:blip r:embed="rId3"/>
                <a:stretch>
                  <a:fillRect t="-6164" b="-130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167937" y="2699015"/>
                <a:ext cx="1296144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0" i="1" smtClean="0">
                          <a:effectLst>
                            <a:glow rad="2286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⇒</m:t>
                      </m:r>
                    </m:oMath>
                  </m:oMathPara>
                </a14:m>
                <a:endParaRPr lang="cs-CZ" sz="3600" dirty="0">
                  <a:effectLst>
                    <a:glow rad="2286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67937" y="2699015"/>
                <a:ext cx="1296144" cy="6463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392471" y="2727717"/>
                <a:ext cx="2300823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 pitchFamily="18" charset="0"/>
                        <a:ea typeface="Cambria Math" pitchFamily="18" charset="0"/>
                      </a:rPr>
                      <m:t>𝟓</m:t>
                    </m:r>
                  </m:oMath>
                </a14:m>
                <a:r>
                  <a:rPr lang="cs-CZ" sz="3600" b="1" dirty="0" smtClean="0">
                    <a:effectLst>
                      <a:glow rad="2286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– 6x </a:t>
                </a:r>
                <a14:m>
                  <m:oMath xmlns:m="http://schemas.openxmlformats.org/officeDocument/2006/math">
                    <m:r>
                      <a:rPr lang="cs-CZ" sz="32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</m:t>
                    </m:r>
                    <m:r>
                      <a:rPr lang="cs-CZ" sz="32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32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sz="32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2471" y="2727717"/>
                <a:ext cx="2300823" cy="646331"/>
              </a:xfrm>
              <a:prstGeom prst="rect">
                <a:avLst/>
              </a:prstGeom>
              <a:blipFill rotWithShape="1">
                <a:blip r:embed="rId5"/>
                <a:stretch>
                  <a:fillRect l="-1061" t="-35849" b="-5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191103" y="3345346"/>
                <a:ext cx="1853392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 pitchFamily="18" charset="0"/>
                        <a:ea typeface="Cambria Math" pitchFamily="18" charset="0"/>
                      </a:rPr>
                      <m:t>𝟓</m:t>
                    </m:r>
                  </m:oMath>
                </a14:m>
                <a:r>
                  <a:rPr lang="cs-CZ" sz="3600" b="1" dirty="0" smtClean="0">
                    <a:effectLst>
                      <a:glow rad="2286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 </m:t>
                    </m:r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𝟔𝐱</m:t>
                    </m:r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sz="36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1103" y="3345346"/>
                <a:ext cx="1853392" cy="646331"/>
              </a:xfrm>
              <a:prstGeom prst="rect">
                <a:avLst/>
              </a:prstGeom>
              <a:blipFill rotWithShape="1">
                <a:blip r:embed="rId6"/>
                <a:stretch>
                  <a:fillRect l="-9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191103" y="3956578"/>
                <a:ext cx="1402948" cy="9008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effectLst>
                              <a:glow rad="2286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3600" b="1" i="1" smtClean="0">
                            <a:effectLst>
                              <a:glow rad="2286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𝟓</m:t>
                        </m:r>
                      </m:num>
                      <m:den>
                        <m:r>
                          <a:rPr lang="cs-CZ" sz="3600" b="1" i="1" smtClean="0">
                            <a:effectLst>
                              <a:glow rad="2286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 pitchFamily="18" charset="0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3600" b="1" dirty="0" smtClean="0">
                    <a:effectLst>
                      <a:glow rad="2286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 </m:t>
                    </m:r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𝐱</m:t>
                    </m:r>
                  </m:oMath>
                </a14:m>
                <a:endParaRPr lang="cs-CZ" sz="3600" b="1" dirty="0">
                  <a:effectLst>
                    <a:glow rad="2286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1103" y="3956578"/>
                <a:ext cx="1402948" cy="900824"/>
              </a:xfrm>
              <a:prstGeom prst="rect">
                <a:avLst/>
              </a:prstGeom>
              <a:blipFill rotWithShape="1">
                <a:blip r:embed="rId7"/>
                <a:stretch>
                  <a:fillRect l="-6087" t="-6757" r="-4348" b="-128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118891" y="5028848"/>
                <a:ext cx="1402948" cy="900824"/>
              </a:xfrm>
              <a:prstGeom prst="rect">
                <a:avLst/>
              </a:prstGeom>
              <a:noFill/>
              <a:ln w="50800">
                <a:solidFill>
                  <a:schemeClr val="accent6"/>
                </a:solidFill>
              </a:ln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0" dirty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𝐱</m:t>
                    </m:r>
                  </m:oMath>
                </a14:m>
                <a:r>
                  <a:rPr lang="cs-CZ" sz="3600" b="1" dirty="0" smtClean="0">
                    <a:effectLst>
                      <a:glow rad="2286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 </m:t>
                    </m:r>
                    <m:f>
                      <m:fPr>
                        <m:ctrlPr>
                          <a:rPr lang="cs-CZ" sz="3600" b="1" i="1" smtClean="0">
                            <a:effectLst>
                              <a:glow rad="2286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effectLst>
                              <a:glow rad="2286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smtClean="0">
                            <a:effectLst>
                              <a:glow rad="2286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𝟔</m:t>
                        </m:r>
                      </m:den>
                    </m:f>
                  </m:oMath>
                </a14:m>
                <a:endParaRPr lang="cs-CZ" sz="3600" b="1" dirty="0">
                  <a:effectLst>
                    <a:glow rad="2286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8891" y="5028848"/>
                <a:ext cx="1402948" cy="900824"/>
              </a:xfrm>
              <a:prstGeom prst="rect">
                <a:avLst/>
              </a:prstGeom>
              <a:blipFill rotWithShape="1">
                <a:blip r:embed="rId8"/>
                <a:stretch>
                  <a:fillRect l="-3782" t="-3846" r="-2941" b="-9615"/>
                </a:stretch>
              </a:blipFill>
              <a:ln w="50800">
                <a:solidFill>
                  <a:schemeClr val="accent6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3387051" y="5248427"/>
            <a:ext cx="16209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Podmínka: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89383" y="6090592"/>
                <a:ext cx="5785110" cy="6568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effectLst>
                      <a:glow rad="1397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Definičním oborem rovnice :  D = R – </a:t>
                </a:r>
                <a14:m>
                  <m:oMath xmlns:m="http://schemas.openxmlformats.org/officeDocument/2006/math">
                    <m:d>
                      <m:dPr>
                        <m:begChr m:val="{"/>
                        <m:endChr m:val="}"/>
                        <m:ctrlPr>
                          <a:rPr lang="cs-CZ" sz="2400" i="1" smtClean="0">
                            <a:effectLst>
                              <a:glow rad="1397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400" i="1" smtClean="0">
                                <a:effectLst>
                                  <a:glow rad="1397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effectLst>
                                  <a:glow rad="1397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5</m:t>
                            </m:r>
                          </m:num>
                          <m:den>
                            <m:r>
                              <a:rPr lang="cs-CZ" sz="2400" b="0" i="1" smtClean="0">
                                <a:effectLst>
                                  <a:glow rad="1397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6</m:t>
                            </m:r>
                          </m:den>
                        </m:f>
                      </m:e>
                    </m:d>
                  </m:oMath>
                </a14:m>
                <a:endParaRPr lang="cs-CZ" sz="2400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9383" y="6090592"/>
                <a:ext cx="5785110" cy="656846"/>
              </a:xfrm>
              <a:prstGeom prst="rect">
                <a:avLst/>
              </a:prstGeom>
              <a:blipFill rotWithShape="1">
                <a:blip r:embed="rId9"/>
                <a:stretch>
                  <a:fillRect l="-2950" t="-5556" b="-157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7101347" y="2760571"/>
                <a:ext cx="1242648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3200" b="1" i="1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/</m:t>
                      </m:r>
                      <m:r>
                        <a:rPr lang="cs-CZ" sz="3200" b="1" i="0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3200" b="1" i="0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𝟔𝐱</m:t>
                      </m:r>
                    </m:oMath>
                  </m:oMathPara>
                </a14:m>
                <a:endParaRPr lang="cs-CZ" sz="32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01347" y="2760571"/>
                <a:ext cx="1242648" cy="584775"/>
              </a:xfrm>
              <a:prstGeom prst="rect">
                <a:avLst/>
              </a:prstGeom>
              <a:blipFill rotWithShape="1">
                <a:blip r:embed="rId10"/>
                <a:stretch>
                  <a:fillRect b="-135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7103455" y="3345346"/>
                <a:ext cx="984565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i="0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/:</m:t>
                      </m:r>
                      <m:r>
                        <a:rPr lang="cs-CZ" sz="3600" b="1" i="0" smtClean="0"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𝟔</m:t>
                      </m:r>
                    </m:oMath>
                  </m:oMathPara>
                </a14:m>
                <a:endParaRPr lang="cs-CZ" sz="36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03455" y="3345346"/>
                <a:ext cx="984565" cy="646331"/>
              </a:xfrm>
              <a:prstGeom prst="rect">
                <a:avLst/>
              </a:prstGeom>
              <a:blipFill rotWithShape="1">
                <a:blip r:embed="rId11"/>
                <a:stretch>
                  <a:fillRect b="-132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ový popisek 5"/>
          <p:cNvSpPr/>
          <p:nvPr/>
        </p:nvSpPr>
        <p:spPr>
          <a:xfrm>
            <a:off x="518555" y="3991677"/>
            <a:ext cx="3600400" cy="1223990"/>
          </a:xfrm>
          <a:prstGeom prst="wedgeRectCallout">
            <a:avLst>
              <a:gd name="adj1" fmla="val -8513"/>
              <a:gd name="adj2" fmla="val -71349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  <a:scene3d>
            <a:camera prst="orthographicFront"/>
            <a:lightRig rig="threePt" dir="t"/>
          </a:scene3d>
          <a:sp3d>
            <a:bevelT w="1143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 lomeného výrazu určíme podmínku pro jmenovatel.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7" name="Picture 3" descr="C:\Users\spravce\AppData\Local\Microsoft\Windows\Temporary Internet Files\Content.IE5\D1R1SU0N\MC900440420[2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892218"/>
            <a:ext cx="1863725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671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10" grpId="0"/>
      <p:bldP spid="11" grpId="0"/>
      <p:bldP spid="12" grpId="0"/>
      <p:bldP spid="13" grpId="0"/>
      <p:bldP spid="14" grpId="0"/>
      <p:bldP spid="15" grpId="0"/>
      <p:bldP spid="16" grpId="0" animBg="1"/>
      <p:bldP spid="17" grpId="0"/>
      <p:bldP spid="18" grpId="0"/>
      <p:bldP spid="19" grpId="0"/>
      <p:bldP spid="20" grpId="0"/>
      <p:bldP spid="6" grpId="0" animBg="1"/>
      <p:bldP spid="6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337978" y="1110822"/>
            <a:ext cx="8410486" cy="5416684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1172" y="105058"/>
            <a:ext cx="84272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Protože jmenovatele nelze rozložit na součin činitelů</a:t>
            </a:r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, vynásobíme rovnici součinem jmenovatelů.</a:t>
            </a:r>
            <a:endParaRPr lang="cs-CZ" sz="28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682863" y="1228031"/>
                <a:ext cx="2736304" cy="892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𝟒𝐱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𝟔𝐱</m:t>
                        </m:r>
                      </m:den>
                    </m:f>
                    <m:r>
                      <a:rPr lang="cs-CZ" sz="3600" b="1" i="0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=− 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3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2863" y="1228031"/>
                <a:ext cx="2736304" cy="892552"/>
              </a:xfrm>
              <a:prstGeom prst="rect">
                <a:avLst/>
              </a:prstGeom>
              <a:blipFill rotWithShape="1">
                <a:blip r:embed="rId2"/>
                <a:stretch>
                  <a:fillRect t="-5442" b="-122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358928" y="1412697"/>
                <a:ext cx="220810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8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r>
                        <a:rPr lang="cs-CZ" sz="28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8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(</m:t>
                      </m:r>
                      <m:r>
                        <a:rPr lang="cs-CZ" sz="28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  <m:r>
                        <a:rPr lang="cs-CZ" sz="28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𝟔𝐱</m:t>
                      </m:r>
                      <m:r>
                        <a:rPr lang="cs-CZ" sz="28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58928" y="1412697"/>
                <a:ext cx="2208105" cy="523220"/>
              </a:xfrm>
              <a:prstGeom prst="rect">
                <a:avLst/>
              </a:prstGeom>
              <a:blipFill rotWithShape="1">
                <a:blip r:embed="rId3"/>
                <a:stretch>
                  <a:fillRect b="-127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911232" y="2389170"/>
                <a:ext cx="6400328" cy="9030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(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𝟒𝐱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)·</m:t>
                        </m:r>
                        <m: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(</m:t>
                        </m:r>
                        <m: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  <m: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𝟔𝐱</m:t>
                        </m:r>
                        <m: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)</m:t>
                        </m:r>
                        <m:r>
                          <m:rPr>
                            <m:nor/>
                          </m:rP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</a:rPr>
                          <m:t> </m:t>
                        </m:r>
                      </m:num>
                      <m:den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𝟔𝐱</m:t>
                        </m:r>
                      </m:den>
                    </m:f>
                    <m:r>
                      <a:rPr lang="cs-CZ" sz="3600" b="1" i="0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=− 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(</m:t>
                        </m:r>
                        <m: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  <m: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𝟔𝐱</m:t>
                        </m:r>
                        <m: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)</m:t>
                        </m:r>
                        <m:r>
                          <m:rPr>
                            <m:nor/>
                          </m:rP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</a:rPr>
                          <m:t> </m:t>
                        </m:r>
                      </m:num>
                      <m:den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3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1232" y="2389170"/>
                <a:ext cx="6400328" cy="903068"/>
              </a:xfrm>
              <a:prstGeom prst="rect">
                <a:avLst/>
              </a:prstGeom>
              <a:blipFill rotWithShape="1">
                <a:blip r:embed="rId4"/>
                <a:stretch>
                  <a:fillRect t="-6757" b="-135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11271" y="3488670"/>
                <a:ext cx="6400328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600" b="1" i="1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600" b="1" i="0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𝟒𝐱</m:t>
                          </m:r>
                          <m:r>
                            <a:rPr lang="cs-CZ" sz="2600" b="1" i="0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600" b="1" i="0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e>
                      </m:d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 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·(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𝟔𝐱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1271" y="3488670"/>
                <a:ext cx="6400328" cy="492443"/>
              </a:xfrm>
              <a:prstGeom prst="rect">
                <a:avLst/>
              </a:prstGeom>
              <a:blipFill rotWithShape="1">
                <a:blip r:embed="rId5"/>
                <a:stretch>
                  <a:fillRect b="-135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7110252" y="2599899"/>
            <a:ext cx="211559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krátíme</a:t>
            </a:r>
            <a:endParaRPr lang="cs-CZ" sz="2800" dirty="0"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066170" y="3981113"/>
                <a:ext cx="4248472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𝟖𝐱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𝟔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=− 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𝟔𝐱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6170" y="3981113"/>
                <a:ext cx="4248472" cy="49244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367429" y="4010640"/>
                <a:ext cx="1071127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6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𝟔𝐱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67429" y="4010640"/>
                <a:ext cx="1071127" cy="492443"/>
              </a:xfrm>
              <a:prstGeom prst="rect">
                <a:avLst/>
              </a:prstGeom>
              <a:blipFill rotWithShape="1">
                <a:blip r:embed="rId7"/>
                <a:stretch>
                  <a:fillRect b="-123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714242" y="4497494"/>
                <a:ext cx="2794310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600" b="1" dirty="0" smtClean="0">
                    <a:solidFill>
                      <a:srgbClr val="002060"/>
                    </a:solidFill>
                    <a:effectLst>
                      <a:glow rad="2286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2</a:t>
                </a:r>
                <a14:m>
                  <m:oMath xmlns:m="http://schemas.openxmlformats.org/officeDocument/2006/math">
                    <m:r>
                      <a:rPr lang="cs-CZ" sz="2600" b="1" i="0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𝐱</m:t>
                    </m:r>
                    <m:r>
                      <a:rPr lang="cs-CZ" sz="2600" b="1" i="0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−</m:t>
                    </m:r>
                    <m:r>
                      <a:rPr lang="cs-CZ" sz="2600" b="1" i="0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𝟔</m:t>
                    </m:r>
                    <m:r>
                      <a:rPr lang="cs-CZ" sz="2600" b="1" i="0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=− </m:t>
                    </m:r>
                    <m:r>
                      <a:rPr lang="cs-CZ" sz="2600" b="1" i="0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𝟓</m:t>
                    </m:r>
                  </m:oMath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4242" y="4497494"/>
                <a:ext cx="2794310" cy="492443"/>
              </a:xfrm>
              <a:prstGeom prst="rect">
                <a:avLst/>
              </a:prstGeom>
              <a:blipFill rotWithShape="1">
                <a:blip r:embed="rId8"/>
                <a:stretch>
                  <a:fillRect l="-7843" t="-34568" b="-5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396831" y="5003695"/>
                <a:ext cx="1429132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600" b="1" dirty="0" smtClean="0">
                    <a:solidFill>
                      <a:srgbClr val="002060"/>
                    </a:solidFill>
                    <a:effectLst>
                      <a:glow rad="2286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2</a:t>
                </a:r>
                <a14:m>
                  <m:oMath xmlns:m="http://schemas.openxmlformats.org/officeDocument/2006/math">
                    <m:r>
                      <a:rPr lang="cs-CZ" sz="2600" b="1" i="0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𝐱</m:t>
                    </m:r>
                    <m:r>
                      <a:rPr lang="cs-CZ" sz="2600" b="1" i="0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 </m:t>
                    </m:r>
                    <m:r>
                      <a:rPr lang="cs-CZ" sz="2600" b="1" i="0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𝟏</m:t>
                    </m:r>
                  </m:oMath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6831" y="5003695"/>
                <a:ext cx="1429132" cy="492443"/>
              </a:xfrm>
              <a:prstGeom prst="rect">
                <a:avLst/>
              </a:prstGeom>
              <a:blipFill rotWithShape="1">
                <a:blip r:embed="rId9"/>
                <a:stretch>
                  <a:fillRect l="-15319" t="-33333" b="-5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201295" y="5463966"/>
                <a:ext cx="1820203" cy="8989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𝐱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1295" y="5463966"/>
                <a:ext cx="1820203" cy="898964"/>
              </a:xfrm>
              <a:prstGeom prst="rect">
                <a:avLst/>
              </a:prstGeom>
              <a:blipFill rotWithShape="1">
                <a:blip r:embed="rId10"/>
                <a:stretch>
                  <a:fillRect t="-12162" b="-168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367429" y="4511252"/>
                <a:ext cx="896399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6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𝟔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67429" y="4511252"/>
                <a:ext cx="896399" cy="492443"/>
              </a:xfrm>
              <a:prstGeom prst="rect">
                <a:avLst/>
              </a:prstGeom>
              <a:blipFill rotWithShape="1">
                <a:blip r:embed="rId11"/>
                <a:stretch>
                  <a:fillRect b="-123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314642" y="5044531"/>
                <a:ext cx="791692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: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4642" y="5044531"/>
                <a:ext cx="791692" cy="492443"/>
              </a:xfrm>
              <a:prstGeom prst="rect">
                <a:avLst/>
              </a:prstGeom>
              <a:blipFill rotWithShape="1">
                <a:blip r:embed="rId12"/>
                <a:stretch>
                  <a:fillRect b="-1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 flipV="1">
            <a:off x="2651637" y="2492896"/>
            <a:ext cx="955514" cy="27040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2058664" y="3021835"/>
            <a:ext cx="955514" cy="27040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5339284" y="2502815"/>
            <a:ext cx="288480" cy="28760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5751516" y="3021835"/>
            <a:ext cx="288480" cy="28760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spravce\AppData\Local\Microsoft\Windows\Temporary Internet Files\Content.IE5\BL96J1IA\MC90043440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640732"/>
            <a:ext cx="1593355" cy="1646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6520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37978" y="188640"/>
            <a:ext cx="8410486" cy="532859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332656"/>
            <a:ext cx="1598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Zkouška:</a:t>
            </a:r>
            <a:endParaRPr lang="cs-CZ" sz="2800" u="sng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15008" y="1052736"/>
                <a:ext cx="7753789" cy="17232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800" dirty="0" smtClean="0">
                    <a:solidFill>
                      <a:srgbClr val="002060"/>
                    </a:solidFill>
                    <a:effectLst>
                      <a:glow rad="2286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L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4 </m:t>
                        </m:r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 </m:t>
                        </m:r>
                        <m:f>
                          <m:fPr>
                            <m:ctrlPr>
                              <a:rPr lang="cs-CZ" sz="4800" b="0" i="1" dirty="0" smtClean="0">
                                <a:solidFill>
                                  <a:srgbClr val="002060"/>
                                </a:solidFill>
                                <a:effectLst>
                                  <a:glow rad="2286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4800" b="0" i="1" dirty="0" smtClean="0">
                                <a:solidFill>
                                  <a:srgbClr val="002060"/>
                                </a:solidFill>
                                <a:effectLst>
                                  <a:glow rad="2286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4800" b="0" i="1" dirty="0" smtClean="0">
                                <a:solidFill>
                                  <a:srgbClr val="002060"/>
                                </a:solidFill>
                                <a:effectLst>
                                  <a:glow rad="2286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− 3</m:t>
                        </m:r>
                      </m:num>
                      <m:den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5 −6 </m:t>
                        </m:r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 </m:t>
                        </m:r>
                        <m:f>
                          <m:fPr>
                            <m:ctrlPr>
                              <a:rPr lang="cs-CZ" sz="4800" b="0" i="1" dirty="0" smtClean="0">
                                <a:solidFill>
                                  <a:srgbClr val="002060"/>
                                </a:solidFill>
                                <a:effectLst>
                                  <a:glow rad="2286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4800" b="0" i="1" dirty="0" smtClean="0">
                                <a:solidFill>
                                  <a:srgbClr val="002060"/>
                                </a:solidFill>
                                <a:effectLst>
                                  <a:glow rad="2286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4800" b="0" i="1" dirty="0" smtClean="0">
                                <a:solidFill>
                                  <a:srgbClr val="002060"/>
                                </a:solidFill>
                                <a:effectLst>
                                  <a:glow rad="2286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2</m:t>
                            </m:r>
                          </m:den>
                        </m:f>
                      </m:den>
                    </m:f>
                    <m:r>
                      <a:rPr lang="cs-CZ" sz="4800" b="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2 −3</m:t>
                        </m:r>
                      </m:num>
                      <m:den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5 −3</m:t>
                        </m:r>
                      </m:den>
                    </m:f>
                    <m:r>
                      <a:rPr lang="cs-CZ" sz="4800" b="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− 1</m:t>
                        </m:r>
                      </m:num>
                      <m:den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4800" b="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=− </m:t>
                    </m:r>
                    <m:f>
                      <m:fPr>
                        <m:ctrlP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4800" dirty="0">
                  <a:solidFill>
                    <a:srgbClr val="002060"/>
                  </a:solidFill>
                  <a:effectLst>
                    <a:glow rad="228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008" y="1052736"/>
                <a:ext cx="7753789" cy="1723229"/>
              </a:xfrm>
              <a:prstGeom prst="rect">
                <a:avLst/>
              </a:prstGeom>
              <a:blipFill rotWithShape="1">
                <a:blip r:embed="rId2"/>
                <a:stretch>
                  <a:fillRect l="-6761" t="-7092" r="-1022" b="-109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11560" y="3128018"/>
                <a:ext cx="2292231" cy="1135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800" dirty="0" smtClean="0">
                    <a:solidFill>
                      <a:srgbClr val="002060"/>
                    </a:solidFill>
                    <a:effectLst>
                      <a:glow rad="2286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P </a:t>
                </a:r>
                <a14:m>
                  <m:oMath xmlns:m="http://schemas.openxmlformats.org/officeDocument/2006/math">
                    <m:r>
                      <a:rPr lang="cs-CZ" sz="4800" b="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=− </m:t>
                    </m:r>
                    <m:f>
                      <m:fPr>
                        <m:ctrlP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4800" dirty="0">
                  <a:solidFill>
                    <a:srgbClr val="002060"/>
                  </a:solidFill>
                  <a:effectLst>
                    <a:glow rad="228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128018"/>
                <a:ext cx="2292231" cy="1135311"/>
              </a:xfrm>
              <a:prstGeom prst="rect">
                <a:avLst/>
              </a:prstGeom>
              <a:blipFill rotWithShape="1">
                <a:blip r:embed="rId3"/>
                <a:stretch>
                  <a:fillRect l="-20479" t="-17742" r="-3723" b="-301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11560" y="4522440"/>
                <a:ext cx="1563441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800" dirty="0" smtClean="0">
                    <a:solidFill>
                      <a:srgbClr val="002060"/>
                    </a:solidFill>
                    <a:effectLst>
                      <a:glow rad="2286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L =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4800" i="0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P</m:t>
                    </m:r>
                  </m:oMath>
                </a14:m>
                <a:endParaRPr lang="cs-CZ" sz="4800" dirty="0">
                  <a:solidFill>
                    <a:srgbClr val="002060"/>
                  </a:solidFill>
                  <a:effectLst>
                    <a:glow rad="228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522440"/>
                <a:ext cx="1563441" cy="830997"/>
              </a:xfrm>
              <a:prstGeom prst="rect">
                <a:avLst/>
              </a:prstGeom>
              <a:blipFill rotWithShape="1">
                <a:blip r:embed="rId4"/>
                <a:stretch>
                  <a:fillRect l="-28405" t="-37500" r="-2724" b="-588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0BASIBLT\MC900434417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6663" y="3068638"/>
            <a:ext cx="1927745" cy="2612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0228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3335" y="5949280"/>
            <a:ext cx="8410486" cy="71737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95135" y="46390"/>
            <a:ext cx="8410486" cy="1647454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31330" y="1864598"/>
            <a:ext cx="8410486" cy="3879274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7978" y="119212"/>
            <a:ext cx="71641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Řešte rovnici v R  a proveďte zkoušku 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55778" y="686188"/>
                <a:ext cx="3844600" cy="9276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𝟓𝐳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+ 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  <m:r>
                      <a:rPr lang="cs-CZ" sz="36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 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𝒛</m:t>
                        </m:r>
                      </m:den>
                    </m:f>
                  </m:oMath>
                </a14:m>
                <a:endParaRPr lang="cs-CZ" sz="3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778" y="686188"/>
                <a:ext cx="3844600" cy="92762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564147" y="1925990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1">
                    <a:lumMod val="50000"/>
                  </a:schemeClr>
                </a:solidFill>
              </a:rPr>
              <a:t>Řešení:</a:t>
            </a:r>
            <a:endParaRPr lang="cs-CZ" sz="28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86331" y="1967975"/>
            <a:ext cx="66415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Protože se jedná o rovnici s neznámou ve</a:t>
            </a:r>
            <a:b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jmenovateli, musíme nejprve určit podmínky.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99805" y="2999331"/>
                <a:ext cx="2421047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 pitchFamily="18" charset="0"/>
                        <a:ea typeface="Cambria Math" pitchFamily="18" charset="0"/>
                      </a:rPr>
                      <m:t>𝟓</m:t>
                    </m:r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𝐳</m:t>
                    </m:r>
                  </m:oMath>
                </a14:m>
                <a:r>
                  <a:rPr lang="cs-CZ" sz="3600" b="1" dirty="0" smtClean="0">
                    <a:effectLst>
                      <a:glow rad="2286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+ 7 </a:t>
                </a:r>
                <a14:m>
                  <m:oMath xmlns:m="http://schemas.openxmlformats.org/officeDocument/2006/math">
                    <m:r>
                      <a:rPr lang="cs-CZ" sz="32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</m:t>
                    </m:r>
                    <m:r>
                      <a:rPr lang="cs-CZ" sz="32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32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sz="32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805" y="2999331"/>
                <a:ext cx="2421047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754" t="-36792" b="-5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99805" y="3645663"/>
                <a:ext cx="208262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 pitchFamily="18" charset="0"/>
                        <a:ea typeface="Cambria Math" pitchFamily="18" charset="0"/>
                      </a:rPr>
                      <m:t>𝟓</m:t>
                    </m:r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𝐳</m:t>
                    </m:r>
                  </m:oMath>
                </a14:m>
                <a:r>
                  <a:rPr lang="cs-CZ" sz="3600" b="1" dirty="0" smtClean="0">
                    <a:effectLst>
                      <a:glow rad="2286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≠−</m:t>
                    </m:r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𝟕</m:t>
                    </m:r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sz="36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805" y="3645663"/>
                <a:ext cx="2082621" cy="646331"/>
              </a:xfrm>
              <a:prstGeom prst="rect">
                <a:avLst/>
              </a:prstGeom>
              <a:blipFill rotWithShape="1">
                <a:blip r:embed="rId4"/>
                <a:stretch>
                  <a:fillRect l="-8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64130" y="4291994"/>
                <a:ext cx="1810111" cy="112947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i="0" smtClean="0">
                          <a:effectLst>
                            <a:glow rad="2286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𝐳</m:t>
                      </m:r>
                      <m:r>
                        <a:rPr lang="cs-CZ" sz="3600" b="1" i="0" smtClean="0">
                          <a:effectLst>
                            <a:glow rad="2286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≠−</m:t>
                      </m:r>
                      <m:f>
                        <m:fPr>
                          <m:ctrlPr>
                            <a:rPr lang="cs-CZ" sz="3600" b="1" i="1" smtClean="0">
                              <a:effectLst>
                                <a:glow rad="2286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effectLst>
                                <a:glow rad="2286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3600" b="1" i="1" smtClean="0">
                              <a:effectLst>
                                <a:glow rad="2286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3600" b="1" dirty="0">
                  <a:effectLst>
                    <a:glow rad="2286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4130" y="4291994"/>
                <a:ext cx="1810111" cy="1129476"/>
              </a:xfrm>
              <a:prstGeom prst="rect">
                <a:avLst/>
              </a:prstGeom>
              <a:blipFill rotWithShape="1">
                <a:blip r:embed="rId5"/>
                <a:stretch>
                  <a:fillRect l="-4377" t="-11892" r="-5724" b="-172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75877" y="5949280"/>
                <a:ext cx="6410281" cy="6417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effectLst>
                      <a:glow rad="1397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Definičním oborem rovnice :  D = R – </a:t>
                </a:r>
                <a14:m>
                  <m:oMath xmlns:m="http://schemas.openxmlformats.org/officeDocument/2006/math">
                    <m:d>
                      <m:dPr>
                        <m:begChr m:val="{"/>
                        <m:endChr m:val="}"/>
                        <m:ctrlPr>
                          <a:rPr lang="cs-CZ" sz="2400" i="1" smtClean="0">
                            <a:effectLst>
                              <a:glow rad="1397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effectLst>
                              <a:glow rad="1397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 </m:t>
                        </m:r>
                        <m:f>
                          <m:fPr>
                            <m:ctrlPr>
                              <a:rPr lang="cs-CZ" sz="2400" i="1" smtClean="0">
                                <a:effectLst>
                                  <a:glow rad="1397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0" i="1" smtClean="0">
                                <a:effectLst>
                                  <a:glow rad="1397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7</m:t>
                            </m:r>
                          </m:num>
                          <m:den>
                            <m:r>
                              <a:rPr lang="cs-CZ" sz="2400" b="0" i="1" smtClean="0">
                                <a:effectLst>
                                  <a:glow rad="1397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5</m:t>
                            </m:r>
                          </m:den>
                        </m:f>
                        <m:r>
                          <a:rPr lang="cs-CZ" sz="2400" b="0" i="1" smtClean="0">
                            <a:effectLst>
                              <a:glow rad="1397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;9</m:t>
                        </m:r>
                      </m:e>
                    </m:d>
                  </m:oMath>
                </a14:m>
                <a:endParaRPr lang="cs-CZ" sz="2400" dirty="0">
                  <a:effectLst>
                    <a:glow rad="139700">
                      <a:schemeClr val="accent5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5877" y="5949280"/>
                <a:ext cx="6410281" cy="641779"/>
              </a:xfrm>
              <a:prstGeom prst="rect">
                <a:avLst/>
              </a:prstGeom>
              <a:blipFill rotWithShape="1">
                <a:blip r:embed="rId6"/>
                <a:stretch>
                  <a:fillRect l="-2664" t="-5714" b="-180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924068" y="3060888"/>
                <a:ext cx="915635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3200" b="1" i="1" smtClean="0"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/</m:t>
                    </m:r>
                    <m:r>
                      <a:rPr lang="cs-CZ" sz="3200" b="1" i="0" smtClean="0"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−</m:t>
                    </m:r>
                  </m:oMath>
                </a14:m>
                <a:r>
                  <a:rPr lang="cs-CZ" sz="3200" b="1" dirty="0" smtClean="0">
                    <a:effectLst>
                      <a:glow rad="2286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7</a:t>
                </a:r>
                <a:endParaRPr lang="cs-CZ" sz="32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24068" y="3060888"/>
                <a:ext cx="915635" cy="584775"/>
              </a:xfrm>
              <a:prstGeom prst="rect">
                <a:avLst/>
              </a:prstGeom>
              <a:blipFill rotWithShape="1">
                <a:blip r:embed="rId7"/>
                <a:stretch>
                  <a:fillRect l="-3333" t="-36458" r="-32000" b="-5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926176" y="3645663"/>
                <a:ext cx="784189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0" smtClean="0"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/:</m:t>
                    </m:r>
                  </m:oMath>
                </a14:m>
                <a:r>
                  <a:rPr lang="cs-CZ" sz="3600" b="1" dirty="0" smtClean="0">
                    <a:effectLst>
                      <a:glow rad="2286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5</a:t>
                </a:r>
                <a:endParaRPr lang="cs-CZ" sz="36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26176" y="3645663"/>
                <a:ext cx="784189" cy="646331"/>
              </a:xfrm>
              <a:prstGeom prst="rect">
                <a:avLst/>
              </a:prstGeom>
              <a:blipFill rotWithShape="1">
                <a:blip r:embed="rId8"/>
                <a:stretch>
                  <a:fillRect l="-5426" t="-35849" r="-41860" b="-5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857130" y="3060887"/>
                <a:ext cx="2384179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𝟗</m:t>
                    </m:r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 − </m:t>
                    </m:r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𝐳</m:t>
                    </m:r>
                  </m:oMath>
                </a14:m>
                <a:r>
                  <a:rPr lang="cs-CZ" sz="3600" b="1" dirty="0" smtClean="0">
                    <a:effectLst>
                      <a:glow rad="2286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32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</m:t>
                    </m:r>
                    <m:r>
                      <a:rPr lang="cs-CZ" sz="32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32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sz="32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7130" y="3060887"/>
                <a:ext cx="2384179" cy="646331"/>
              </a:xfrm>
              <a:prstGeom prst="rect">
                <a:avLst/>
              </a:prstGeom>
              <a:blipFill rotWithShape="1">
                <a:blip r:embed="rId9"/>
                <a:stretch>
                  <a:fillRect l="-1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857130" y="3707219"/>
                <a:ext cx="215155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 pitchFamily="18" charset="0"/>
                      </a:rPr>
                      <m:t>𝐳</m:t>
                    </m:r>
                  </m:oMath>
                </a14:m>
                <a:r>
                  <a:rPr lang="cs-CZ" sz="3600" b="1" dirty="0" smtClean="0">
                    <a:effectLst>
                      <a:glow rad="2286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≠−</m:t>
                    </m:r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𝟗</m:t>
                    </m:r>
                    <m:r>
                      <a:rPr lang="cs-CZ" sz="3600" b="1" i="0" smtClean="0">
                        <a:effectLst>
                          <a:glow rad="2286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endParaRPr lang="cs-CZ" sz="36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7130" y="3707219"/>
                <a:ext cx="2151551" cy="646331"/>
              </a:xfrm>
              <a:prstGeom prst="rect">
                <a:avLst/>
              </a:prstGeom>
              <a:blipFill rotWithShape="1">
                <a:blip r:embed="rId10"/>
                <a:stretch>
                  <a:fillRect l="-11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238644" y="4524140"/>
                <a:ext cx="138852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i="0" smtClean="0">
                          <a:effectLst>
                            <a:glow rad="2286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𝐳</m:t>
                      </m:r>
                      <m:r>
                        <a:rPr lang="cs-CZ" sz="3600" b="1" i="0" smtClean="0">
                          <a:effectLst>
                            <a:glow rad="2286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3600" b="1" i="1" smtClean="0">
                          <a:effectLst>
                            <a:glow rad="2286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𝟗</m:t>
                      </m:r>
                    </m:oMath>
                  </m:oMathPara>
                </a14:m>
                <a:endParaRPr lang="cs-CZ" sz="3600" b="1" dirty="0">
                  <a:effectLst>
                    <a:glow rad="2286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8644" y="4524140"/>
                <a:ext cx="1388521" cy="64633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7181393" y="3122444"/>
                <a:ext cx="915635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US" sz="3200" b="1" i="1" smtClean="0"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/</m:t>
                    </m:r>
                    <m:r>
                      <a:rPr lang="cs-CZ" sz="3200" b="1" i="0" smtClean="0"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−</m:t>
                    </m:r>
                  </m:oMath>
                </a14:m>
                <a:r>
                  <a:rPr lang="cs-CZ" sz="3200" b="1" dirty="0" smtClean="0">
                    <a:effectLst>
                      <a:glow rad="2286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9</a:t>
                </a:r>
                <a:endParaRPr lang="cs-CZ" sz="32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1393" y="3122444"/>
                <a:ext cx="915635" cy="584775"/>
              </a:xfrm>
              <a:prstGeom prst="rect">
                <a:avLst/>
              </a:prstGeom>
              <a:blipFill rotWithShape="1">
                <a:blip r:embed="rId12"/>
                <a:stretch>
                  <a:fillRect l="-3333" t="-35417" r="-32000" b="-5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183501" y="3707219"/>
                <a:ext cx="1317990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0" smtClean="0"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/·</m:t>
                    </m:r>
                  </m:oMath>
                </a14:m>
                <a:r>
                  <a:rPr lang="cs-CZ" sz="3600" b="1" dirty="0" smtClean="0">
                    <a:effectLst>
                      <a:glow rad="228600">
                        <a:schemeClr val="accent3">
                          <a:satMod val="175000"/>
                          <a:alpha val="40000"/>
                        </a:schemeClr>
                      </a:glow>
                    </a:effectLst>
                    <a:latin typeface="Cambria Math" pitchFamily="18" charset="0"/>
                    <a:ea typeface="Cambria Math" pitchFamily="18" charset="0"/>
                  </a:rPr>
                  <a:t>(-1)</a:t>
                </a:r>
                <a:endParaRPr lang="cs-CZ" sz="3600" b="1" dirty="0"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3501" y="3707219"/>
                <a:ext cx="1317990" cy="646331"/>
              </a:xfrm>
              <a:prstGeom prst="rect">
                <a:avLst/>
              </a:prstGeom>
              <a:blipFill rotWithShape="1">
                <a:blip r:embed="rId13"/>
                <a:stretch>
                  <a:fillRect l="-2765" t="-35849" r="-24885" b="-5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bdélníkový popisek 23"/>
          <p:cNvSpPr/>
          <p:nvPr/>
        </p:nvSpPr>
        <p:spPr>
          <a:xfrm>
            <a:off x="2195736" y="3702596"/>
            <a:ext cx="4276277" cy="1223990"/>
          </a:xfrm>
          <a:prstGeom prst="wedgeRectCallout">
            <a:avLst>
              <a:gd name="adj1" fmla="val -12374"/>
              <a:gd name="adj2" fmla="val -43334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  <a:scene3d>
            <a:camera prst="orthographicFront"/>
            <a:lightRig rig="threePt" dir="t"/>
          </a:scene3d>
          <a:sp3d>
            <a:bevelT w="1143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 lomených výrazů určíme podmínky pro jmenovatele.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098" name="Picture 2" descr="C:\Users\spravce\AppData\Local\Microsoft\Windows\Temporary Internet Files\Content.IE5\HGW68T4R\MC900432481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1309" y="4860204"/>
            <a:ext cx="1745158" cy="1816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5882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1" grpId="0"/>
      <p:bldP spid="12" grpId="0"/>
      <p:bldP spid="13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 animBg="1"/>
      <p:bldP spid="24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7978" y="1110822"/>
            <a:ext cx="8553064" cy="5416684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1172" y="105058"/>
            <a:ext cx="84272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Protože jmenovatele nelze rozložit na součin činitelů</a:t>
            </a:r>
            <a:r>
              <a:rPr lang="cs-CZ" sz="28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, vynásobíme rovnici součinem jmenovatelů.</a:t>
            </a:r>
            <a:endParaRPr lang="cs-CZ" sz="28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349378" y="1525921"/>
                <a:ext cx="354166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1" spc="-15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800" b="1" spc="-150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·(</m:t>
                      </m:r>
                      <m:r>
                        <a:rPr lang="cs-CZ" sz="2800" b="1" spc="-150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𝟓𝐳</m:t>
                      </m:r>
                      <m:r>
                        <a:rPr lang="cs-CZ" sz="2800" b="1" i="0" spc="-15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800" b="1" i="0" spc="-15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𝟕</m:t>
                      </m:r>
                      <m:r>
                        <a:rPr lang="cs-CZ" sz="2800" b="1" spc="-150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)·</m:t>
                      </m:r>
                      <m:r>
                        <a:rPr lang="cs-CZ" sz="2800" b="1" i="0" spc="-15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(</m:t>
                      </m:r>
                      <m:r>
                        <a:rPr lang="cs-CZ" sz="2800" b="1" i="0" spc="-15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𝟗</m:t>
                      </m:r>
                      <m:r>
                        <a:rPr lang="cs-CZ" sz="2800" b="1" i="0" spc="-15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800" b="1" i="0" spc="-15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𝐳</m:t>
                      </m:r>
                      <m:r>
                        <a:rPr lang="cs-CZ" sz="2800" b="1" i="0" spc="-15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b="1" spc="-150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9378" y="1525921"/>
                <a:ext cx="3541664" cy="523220"/>
              </a:xfrm>
              <a:prstGeom prst="rect">
                <a:avLst/>
              </a:prstGeom>
              <a:blipFill rotWithShape="1">
                <a:blip r:embed="rId2"/>
                <a:stretch>
                  <a:fillRect b="-139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971600" y="2372120"/>
                <a:ext cx="6400328" cy="9175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600" b="1" i="1" dirty="0">
                                <a:solidFill>
                                  <a:srgbClr val="002060"/>
                                </a:solidFill>
                                <a:effectLst>
                                  <a:glow rad="2286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600" b="1" dirty="0">
                                <a:solidFill>
                                  <a:srgbClr val="002060"/>
                                </a:solidFill>
                                <a:effectLst>
                                  <a:glow rad="2286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𝟓</m:t>
                            </m:r>
                            <m:r>
                              <a:rPr lang="cs-CZ" sz="3600" b="1" i="0" dirty="0" smtClean="0">
                                <a:solidFill>
                                  <a:srgbClr val="002060"/>
                                </a:solidFill>
                                <a:effectLst>
                                  <a:glow rad="2286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𝐳</m:t>
                            </m:r>
                            <m:r>
                              <a:rPr lang="cs-CZ" sz="3600" b="1" i="0" dirty="0" smtClean="0">
                                <a:solidFill>
                                  <a:srgbClr val="002060"/>
                                </a:solidFill>
                                <a:effectLst>
                                  <a:glow rad="2286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+</m:t>
                            </m:r>
                            <m:r>
                              <a:rPr lang="cs-CZ" sz="3600" b="1" i="0" dirty="0" smtClean="0">
                                <a:solidFill>
                                  <a:srgbClr val="002060"/>
                                </a:solidFill>
                                <a:effectLst>
                                  <a:glow rad="2286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𝟕</m:t>
                            </m:r>
                          </m:e>
                        </m:d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·(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𝐳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)</m:t>
                        </m:r>
                        <m:r>
                          <m:rPr>
                            <m:nor/>
                          </m:rP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</a:rPr>
                          <m:t> </m:t>
                        </m:r>
                      </m:num>
                      <m:den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𝟓𝐳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+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  <m:r>
                      <a:rPr lang="cs-CZ" sz="3600" b="1" i="0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  <m: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3600" b="1" i="1" dirty="0">
                                <a:solidFill>
                                  <a:srgbClr val="002060"/>
                                </a:solidFill>
                                <a:effectLst>
                                  <a:glow rad="2286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600" b="1" dirty="0">
                                <a:solidFill>
                                  <a:srgbClr val="002060"/>
                                </a:solidFill>
                                <a:effectLst>
                                  <a:glow rad="2286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𝟓</m:t>
                            </m:r>
                            <m:r>
                              <a:rPr lang="cs-CZ" sz="3600" b="1" i="0" dirty="0" smtClean="0">
                                <a:solidFill>
                                  <a:srgbClr val="002060"/>
                                </a:solidFill>
                                <a:effectLst>
                                  <a:glow rad="2286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𝐳</m:t>
                            </m:r>
                            <m:r>
                              <a:rPr lang="cs-CZ" sz="3600" b="1" i="0" dirty="0" smtClean="0">
                                <a:solidFill>
                                  <a:srgbClr val="002060"/>
                                </a:solidFill>
                                <a:effectLst>
                                  <a:glow rad="2286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+</m:t>
                            </m:r>
                            <m:r>
                              <a:rPr lang="cs-CZ" sz="3600" b="1" i="0" dirty="0" smtClean="0">
                                <a:solidFill>
                                  <a:srgbClr val="002060"/>
                                </a:solidFill>
                                <a:effectLst>
                                  <a:glow rad="228600">
                                    <a:schemeClr val="accent3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𝟕</m:t>
                            </m:r>
                          </m:e>
                        </m:d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·(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𝐳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)</m:t>
                        </m:r>
                        <m:r>
                          <m:rPr>
                            <m:nor/>
                          </m:rPr>
                          <a:rPr lang="cs-CZ" sz="3600" b="1" dirty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</a:rPr>
                          <m:t> </m:t>
                        </m:r>
                      </m:num>
                      <m:den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𝐳</m:t>
                        </m:r>
                      </m:den>
                    </m:f>
                  </m:oMath>
                </a14:m>
                <a:endParaRPr lang="cs-CZ" sz="3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2372120"/>
                <a:ext cx="6400328" cy="917559"/>
              </a:xfrm>
              <a:prstGeom prst="rect">
                <a:avLst/>
              </a:prstGeom>
              <a:blipFill rotWithShape="1">
                <a:blip r:embed="rId3"/>
                <a:stretch>
                  <a:fillRect t="-6623" b="-125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327449" y="3471620"/>
                <a:ext cx="5754992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1" i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𝟗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600" b="1" i="1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600" b="1" i="0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  <m:r>
                            <a:rPr lang="cs-CZ" sz="2600" b="1" i="0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600" b="1" i="0" dirty="0" smtClean="0">
                              <a:solidFill>
                                <a:srgbClr val="002060"/>
                              </a:solidFill>
                              <a:effectLst>
                                <a:glow rad="228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𝐳</m:t>
                          </m:r>
                        </m:e>
                      </m:d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𝟔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·(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𝟓𝐳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𝟕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27449" y="3471620"/>
                <a:ext cx="5754992" cy="492443"/>
              </a:xfrm>
              <a:prstGeom prst="rect">
                <a:avLst/>
              </a:prstGeom>
              <a:blipFill rotWithShape="1">
                <a:blip r:embed="rId4"/>
                <a:stretch>
                  <a:fillRect b="-135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7185598" y="2560913"/>
            <a:ext cx="211559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krátíme</a:t>
            </a:r>
            <a:endParaRPr lang="cs-CZ" sz="2800" dirty="0"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953268" y="3975568"/>
                <a:ext cx="4248472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𝟖𝟏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𝟗𝐳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𝟑𝟎𝐳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𝟒𝟐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53268" y="3975568"/>
                <a:ext cx="4248472" cy="49244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114471" y="3993590"/>
                <a:ext cx="1260280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600" b="1" dirty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𝟑𝟎𝐳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4471" y="3993590"/>
                <a:ext cx="1260280" cy="492443"/>
              </a:xfrm>
              <a:prstGeom prst="rect">
                <a:avLst/>
              </a:prstGeom>
              <a:blipFill rotWithShape="1">
                <a:blip r:embed="rId6"/>
                <a:stretch>
                  <a:fillRect b="-123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724053" y="4480444"/>
                <a:ext cx="356391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𝟖𝟏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𝟑𝟗𝐱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 = 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𝟒𝟐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4053" y="4480444"/>
                <a:ext cx="3563914" cy="49244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699916" y="5004733"/>
                <a:ext cx="2588051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𝟑𝟗𝐳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𝟑𝟗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916" y="5004733"/>
                <a:ext cx="2588051" cy="49244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167402" y="5589240"/>
                <a:ext cx="182020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𝐳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67402" y="5589240"/>
                <a:ext cx="1820203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114471" y="4494202"/>
                <a:ext cx="1095172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𝟖𝟏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4471" y="4494202"/>
                <a:ext cx="1095172" cy="492443"/>
              </a:xfrm>
              <a:prstGeom prst="rect">
                <a:avLst/>
              </a:prstGeom>
              <a:blipFill rotWithShape="1">
                <a:blip r:embed="rId10"/>
                <a:stretch>
                  <a:fillRect b="-123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061684" y="5027481"/>
                <a:ext cx="1514645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600" b="1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/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:(−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𝟑𝟗</m:t>
                      </m:r>
                      <m:r>
                        <a:rPr lang="cs-CZ" sz="2600" b="1" i="0" dirty="0" smtClean="0">
                          <a:solidFill>
                            <a:srgbClr val="002060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228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1684" y="5027481"/>
                <a:ext cx="1514645" cy="492443"/>
              </a:xfrm>
              <a:prstGeom prst="rect">
                <a:avLst/>
              </a:prstGeom>
              <a:blipFill rotWithShape="1">
                <a:blip r:embed="rId11"/>
                <a:stretch>
                  <a:fillRect b="-13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 flipV="1">
            <a:off x="1528318" y="2536731"/>
            <a:ext cx="955514" cy="27040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961404" y="3021984"/>
            <a:ext cx="955514" cy="27040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6037136" y="2509919"/>
            <a:ext cx="816240" cy="28760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5349378" y="3053356"/>
            <a:ext cx="765093" cy="23632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448935" y="1323718"/>
                <a:ext cx="3844600" cy="9276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𝟓𝐳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+ </m:t>
                        </m:r>
                        <m:r>
                          <a:rPr lang="cs-CZ" sz="3600" b="1" i="0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  <m:r>
                      <a:rPr lang="cs-CZ" sz="3600" b="1" i="0" dirty="0" smtClean="0">
                        <a:solidFill>
                          <a:srgbClr val="00206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= 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− </m:t>
                        </m:r>
                        <m:r>
                          <a:rPr lang="cs-CZ" sz="3600" b="1" i="1" dirty="0" smtClean="0">
                            <a:solidFill>
                              <a:srgbClr val="00206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𝒛</m:t>
                        </m:r>
                      </m:den>
                    </m:f>
                  </m:oMath>
                </a14:m>
                <a:endParaRPr lang="cs-CZ" sz="3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8935" y="1323718"/>
                <a:ext cx="3844600" cy="92762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D1R1SU0N\MC900440456[3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710113"/>
            <a:ext cx="182880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3312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7978" y="188640"/>
            <a:ext cx="8410486" cy="532859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32656"/>
            <a:ext cx="1598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Zkouška:</a:t>
            </a:r>
            <a:endParaRPr lang="cs-CZ" sz="2800" u="sng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15008" y="1052736"/>
                <a:ext cx="6766339" cy="114140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800" dirty="0" smtClean="0">
                    <a:solidFill>
                      <a:srgbClr val="002060"/>
                    </a:solidFill>
                    <a:effectLst>
                      <a:glow rad="2286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L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</m:t>
                        </m:r>
                        <m:r>
                          <a:rPr lang="cs-CZ" sz="4800" i="1" dirty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</m:t>
                        </m:r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+ 7</m:t>
                        </m:r>
                      </m:den>
                    </m:f>
                    <m:r>
                      <a:rPr lang="cs-CZ" sz="4800" b="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5+7</m:t>
                        </m:r>
                      </m:den>
                    </m:f>
                    <m:r>
                      <a:rPr lang="cs-CZ" sz="4800" b="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12</m:t>
                        </m:r>
                      </m:den>
                    </m:f>
                    <m:r>
                      <a:rPr lang="cs-CZ" sz="4800" b="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 sz="4800" dirty="0">
                  <a:solidFill>
                    <a:srgbClr val="002060"/>
                  </a:solidFill>
                  <a:effectLst>
                    <a:glow rad="228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008" y="1052736"/>
                <a:ext cx="6766339" cy="1141403"/>
              </a:xfrm>
              <a:prstGeom prst="rect">
                <a:avLst/>
              </a:prstGeom>
              <a:blipFill rotWithShape="1">
                <a:blip r:embed="rId2"/>
                <a:stretch>
                  <a:fillRect l="-7027" t="-17647" r="-541" b="-294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11560" y="4522440"/>
                <a:ext cx="1563441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800" dirty="0" smtClean="0">
                    <a:solidFill>
                      <a:srgbClr val="002060"/>
                    </a:solidFill>
                    <a:effectLst>
                      <a:glow rad="2286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L =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4800" i="0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P</m:t>
                    </m:r>
                  </m:oMath>
                </a14:m>
                <a:endParaRPr lang="cs-CZ" sz="4800" dirty="0">
                  <a:solidFill>
                    <a:srgbClr val="002060"/>
                  </a:solidFill>
                  <a:effectLst>
                    <a:glow rad="228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522440"/>
                <a:ext cx="1563441" cy="830997"/>
              </a:xfrm>
              <a:prstGeom prst="rect">
                <a:avLst/>
              </a:prstGeom>
              <a:blipFill rotWithShape="1">
                <a:blip r:embed="rId3"/>
                <a:stretch>
                  <a:fillRect l="-28405" t="-37500" r="-2724" b="-588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11560" y="2708920"/>
                <a:ext cx="4504438" cy="11419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800" dirty="0" smtClean="0">
                    <a:solidFill>
                      <a:srgbClr val="002060"/>
                    </a:solidFill>
                    <a:effectLst>
                      <a:glow rad="2286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9 −</m:t>
                        </m:r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3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</m:t>
                        </m:r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101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</m:t>
                        </m:r>
                      </m:den>
                    </m:f>
                    <m:r>
                      <a:rPr lang="cs-CZ" sz="4800" b="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sz="4800" b="0" i="1" dirty="0" smtClean="0">
                        <a:solidFill>
                          <a:srgbClr val="002060"/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4800" b="0" i="1" dirty="0" smtClean="0">
                            <a:solidFill>
                              <a:srgbClr val="002060"/>
                            </a:solidFill>
                            <a:effectLst>
                              <a:glow rad="2286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 sz="4800" dirty="0">
                  <a:solidFill>
                    <a:srgbClr val="002060"/>
                  </a:solidFill>
                  <a:effectLst>
                    <a:glow rad="228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708920"/>
                <a:ext cx="4504438" cy="1141916"/>
              </a:xfrm>
              <a:prstGeom prst="rect">
                <a:avLst/>
              </a:prstGeom>
              <a:blipFill rotWithShape="1">
                <a:blip r:embed="rId4"/>
                <a:stretch>
                  <a:fillRect l="-10419" t="-17553" r="-1488" b="-287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BL96J1IA\MC900437571[2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501008"/>
            <a:ext cx="2048271" cy="2619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6397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265970" y="692696"/>
            <a:ext cx="8626510" cy="213592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65970" y="3755685"/>
            <a:ext cx="8640960" cy="293752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94160" y="155079"/>
            <a:ext cx="4636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1) Řešte v R a proveďte zkoušku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4564" y="3270175"/>
            <a:ext cx="4636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2) </a:t>
            </a:r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Řešte v R a proveďte zkoušku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781720" y="2195375"/>
            <a:ext cx="24336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Výsledek: y = 0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51520" y="3170585"/>
            <a:ext cx="8424936" cy="0"/>
          </a:xfrm>
          <a:prstGeom prst="line">
            <a:avLst/>
          </a:prstGeom>
          <a:ln w="28575"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05124" y="830885"/>
                <a:ext cx="3989424" cy="9755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 </m:t>
                      </m:r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𝟐𝐲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𝟒𝐲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5124" y="830885"/>
                <a:ext cx="3989424" cy="975523"/>
              </a:xfrm>
              <a:prstGeom prst="rect">
                <a:avLst/>
              </a:prstGeom>
              <a:blipFill rotWithShape="1">
                <a:blip r:embed="rId2"/>
                <a:stretch>
                  <a:fillRect b="-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84114" y="2127014"/>
                <a:ext cx="2662460" cy="70160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Podmínka: y</a:t>
                </a:r>
                <a14:m>
                  <m:oMath xmlns:m="http://schemas.openxmlformats.org/officeDocument/2006/math">
                    <m:r>
                      <a:rPr lang="cs-CZ" sz="280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f>
                      <m:fPr>
                        <m:ctrlPr>
                          <a:rPr lang="cs-CZ" sz="280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3</m:t>
                        </m:r>
                      </m:num>
                      <m:den>
                        <m:r>
                          <a:rPr lang="cs-CZ" sz="28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 sz="28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114" y="2127014"/>
                <a:ext cx="2662460" cy="701602"/>
              </a:xfrm>
              <a:prstGeom prst="rect">
                <a:avLst/>
              </a:prstGeom>
              <a:blipFill rotWithShape="1">
                <a:blip r:embed="rId3"/>
                <a:stretch>
                  <a:fillRect l="-8009" t="-8696" b="-226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6869360" y="2163861"/>
            <a:ext cx="167148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L = P = - 3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70126" y="5796493"/>
                <a:ext cx="2920479" cy="6581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6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Výsledek: x = </a:t>
                </a:r>
                <a14:m>
                  <m:oMath xmlns:m="http://schemas.openxmlformats.org/officeDocument/2006/math">
                    <m:r>
                      <a:rPr lang="cs-CZ" sz="2600" b="0" i="0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600" b="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60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13</m:t>
                        </m:r>
                      </m:num>
                      <m:den>
                        <m:r>
                          <a:rPr lang="cs-CZ" sz="26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6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0126" y="5796493"/>
                <a:ext cx="2920479" cy="658129"/>
              </a:xfrm>
              <a:prstGeom prst="rect">
                <a:avLst/>
              </a:prstGeom>
              <a:blipFill rotWithShape="1">
                <a:blip r:embed="rId4"/>
                <a:stretch>
                  <a:fillRect l="-6472" t="-10185" b="-203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17194" y="4278289"/>
                <a:ext cx="4422762" cy="9461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𝐱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+ 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𝟒𝐱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−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194" y="4278289"/>
                <a:ext cx="4422762" cy="946156"/>
              </a:xfrm>
              <a:prstGeom prst="rect">
                <a:avLst/>
              </a:prstGeom>
              <a:blipFill rotWithShape="1">
                <a:blip r:embed="rId5"/>
                <a:stretch>
                  <a:fillRect b="-12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58168" y="5774757"/>
                <a:ext cx="3267305" cy="70160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Podmínka: x </a:t>
                </a:r>
                <a14:m>
                  <m:oMath xmlns:m="http://schemas.openxmlformats.org/officeDocument/2006/math">
                    <m:r>
                      <a:rPr lang="cs-CZ" sz="280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− </m:t>
                    </m:r>
                    <m:f>
                      <m:fPr>
                        <m:ctrlPr>
                          <a:rPr lang="cs-CZ" sz="280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3</m:t>
                        </m:r>
                      </m:num>
                      <m:den>
                        <m:r>
                          <a:rPr lang="cs-CZ" sz="28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 sz="28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168" y="5774757"/>
                <a:ext cx="3267305" cy="701602"/>
              </a:xfrm>
              <a:prstGeom prst="rect">
                <a:avLst/>
              </a:prstGeom>
              <a:blipFill rotWithShape="1">
                <a:blip r:embed="rId6"/>
                <a:stretch>
                  <a:fillRect l="-6343" t="-8696" b="-226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869360" y="5600799"/>
                <a:ext cx="1884683" cy="874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6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L = P </a:t>
                </a:r>
                <a:r>
                  <a:rPr lang="cs-CZ" sz="36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=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dirty="0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dirty="0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b="0" i="1" dirty="0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36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9360" y="5600799"/>
                <a:ext cx="1884683" cy="874663"/>
              </a:xfrm>
              <a:prstGeom prst="rect">
                <a:avLst/>
              </a:prstGeom>
              <a:blipFill rotWithShape="1">
                <a:blip r:embed="rId7"/>
                <a:stretch>
                  <a:fillRect l="-11003" t="-9790" b="-230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pravce\AppData\Local\Microsoft\Windows\Temporary Internet Files\Content.IE5\0BASIBLT\MC9004404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6805" y="155079"/>
            <a:ext cx="1647825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8943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11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152533" y="4005064"/>
            <a:ext cx="8410486" cy="273769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39230" y="539528"/>
            <a:ext cx="8484464" cy="252943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3874" y="69648"/>
            <a:ext cx="4636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Řešte v R a proveďte zkoušku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6445" y="3380183"/>
            <a:ext cx="4636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4</a:t>
            </a: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Řešte v R a proveďte zkoušku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251520" y="3276500"/>
            <a:ext cx="8424936" cy="0"/>
          </a:xfrm>
          <a:prstGeom prst="line">
            <a:avLst/>
          </a:prstGeom>
          <a:ln w="28575"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46444" y="668120"/>
                <a:ext cx="4414626" cy="9019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𝟑𝐚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𝒂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444" y="668120"/>
                <a:ext cx="4414626" cy="901978"/>
              </a:xfrm>
              <a:prstGeom prst="rect">
                <a:avLst/>
              </a:prstGeom>
              <a:blipFill rotWithShape="1">
                <a:blip r:embed="rId2"/>
                <a:stretch>
                  <a:fillRect b="-54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3780886" y="1938649"/>
            <a:ext cx="244329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Výsledek: a = 3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46445" y="1792358"/>
                <a:ext cx="3351888" cy="11328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Podmínky: a </a:t>
                </a:r>
                <a14:m>
                  <m:oMath xmlns:m="http://schemas.openxmlformats.org/officeDocument/2006/math">
                    <m:r>
                      <a:rPr lang="cs-CZ" sz="280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f>
                      <m:fPr>
                        <m:ctrlPr>
                          <a:rPr lang="cs-CZ" sz="280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4</m:t>
                        </m:r>
                      </m:num>
                      <m:den>
                        <m:r>
                          <a:rPr lang="cs-CZ" sz="28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</a:p>
              <a:p>
                <a:r>
                  <a:rPr lang="cs-CZ" sz="2800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              a </a:t>
                </a:r>
                <a14:m>
                  <m:oMath xmlns:m="http://schemas.openxmlformats.org/officeDocument/2006/math">
                    <m:r>
                      <a:rPr lang="cs-CZ" sz="280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−</m:t>
                    </m:r>
                  </m:oMath>
                </a14:m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6</a:t>
                </a:r>
                <a:endParaRPr lang="cs-CZ" sz="28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445" y="1792358"/>
                <a:ext cx="3351888" cy="1132874"/>
              </a:xfrm>
              <a:prstGeom prst="rect">
                <a:avLst/>
              </a:prstGeom>
              <a:blipFill rotWithShape="1">
                <a:blip r:embed="rId3"/>
                <a:stretch>
                  <a:fillRect l="-6364" t="-5914" b="-209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767288" y="1848907"/>
                <a:ext cx="1415003" cy="6589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6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L = 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60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6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sz="26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67288" y="1848907"/>
                <a:ext cx="1415003" cy="658963"/>
              </a:xfrm>
              <a:prstGeom prst="rect">
                <a:avLst/>
              </a:prstGeom>
              <a:blipFill rotWithShape="1">
                <a:blip r:embed="rId4"/>
                <a:stretch>
                  <a:fillRect l="-13362" t="-10185" r="-3017" b="-203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24578" y="4221088"/>
                <a:ext cx="4414626" cy="10127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𝟐𝟏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𝐲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𝒚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578" y="4221088"/>
                <a:ext cx="4414626" cy="1012713"/>
              </a:xfrm>
              <a:prstGeom prst="rect">
                <a:avLst/>
              </a:prstGeom>
              <a:blipFill rotWithShape="1">
                <a:blip r:embed="rId5"/>
                <a:stretch>
                  <a:fillRect b="-5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3780858" y="5604417"/>
            <a:ext cx="26084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Výsledek: </a:t>
            </a:r>
            <a:r>
              <a:rPr lang="cs-CZ" sz="2600" dirty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y</a:t>
            </a:r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 = 11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24578" y="5579643"/>
                <a:ext cx="3002297" cy="9541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Podmínky: y </a:t>
                </a:r>
                <a14:m>
                  <m:oMath xmlns:m="http://schemas.openxmlformats.org/officeDocument/2006/math">
                    <m:r>
                      <a:rPr lang="cs-CZ" sz="280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21</m:t>
                    </m:r>
                  </m:oMath>
                </a14:m>
                <a:endParaRPr lang="cs-CZ" sz="2800" dirty="0" smtClean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  <a:p>
                <a:r>
                  <a:rPr lang="cs-CZ" sz="2800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               </a:t>
                </a:r>
                <a:r>
                  <a:rPr lang="cs-CZ" sz="2800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y</a:t>
                </a:r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6</m:t>
                    </m:r>
                  </m:oMath>
                </a14:m>
                <a:endParaRPr lang="cs-CZ" sz="28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578" y="5579643"/>
                <a:ext cx="3002297" cy="954107"/>
              </a:xfrm>
              <a:prstGeom prst="rect">
                <a:avLst/>
              </a:prstGeom>
              <a:blipFill rotWithShape="1">
                <a:blip r:embed="rId6"/>
                <a:stretch>
                  <a:fillRect l="-6491" t="-13376" b="-248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763184" y="5520323"/>
                <a:ext cx="1415003" cy="6606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6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L = 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60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6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sz="26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63184" y="5520323"/>
                <a:ext cx="1415003" cy="660630"/>
              </a:xfrm>
              <a:prstGeom prst="rect">
                <a:avLst/>
              </a:prstGeom>
              <a:blipFill rotWithShape="1">
                <a:blip r:embed="rId7"/>
                <a:stretch>
                  <a:fillRect l="-13305" t="-10185" r="-3004" b="-203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194" name="Picture 2" descr="C:\Users\spravce\AppData\Local\Microsoft\Windows\Temporary Internet Files\Content.IE5\HGW68T4R\MC900437573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6472" y="2949038"/>
            <a:ext cx="2020224" cy="2112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3314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6" grpId="0"/>
      <p:bldP spid="19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2533" y="4005064"/>
            <a:ext cx="8410486" cy="273769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39230" y="539528"/>
            <a:ext cx="8484464" cy="252943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w="88900" h="1016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3874" y="69648"/>
            <a:ext cx="4636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5</a:t>
            </a: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Řešte v R a proveďte zkoušku</a:t>
            </a:r>
            <a:endParaRPr lang="cs-CZ" sz="24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6445" y="3380183"/>
            <a:ext cx="4636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6</a:t>
            </a:r>
            <a:r>
              <a:rPr lang="cs-CZ" sz="2400" dirty="0" smtClean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400" dirty="0"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Řešte v R a proveďte zkoušku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251520" y="3276500"/>
            <a:ext cx="8424936" cy="0"/>
          </a:xfrm>
          <a:prstGeom prst="line">
            <a:avLst/>
          </a:prstGeom>
          <a:ln w="28575"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46444" y="668120"/>
                <a:ext cx="4414626" cy="9461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𝟑𝐱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444" y="668120"/>
                <a:ext cx="4414626" cy="946156"/>
              </a:xfrm>
              <a:prstGeom prst="rect">
                <a:avLst/>
              </a:prstGeom>
              <a:blipFill rotWithShape="1">
                <a:blip r:embed="rId2"/>
                <a:stretch>
                  <a:fillRect t="-645" b="-12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3945966" y="1932166"/>
            <a:ext cx="26581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Výsledek: x = - 1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46445" y="1792358"/>
                <a:ext cx="3351888" cy="11728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Podmínky: x </a:t>
                </a:r>
                <a14:m>
                  <m:oMath xmlns:m="http://schemas.openxmlformats.org/officeDocument/2006/math">
                    <m:r>
                      <a:rPr lang="cs-CZ" sz="280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− </m:t>
                    </m:r>
                    <m:f>
                      <m:fPr>
                        <m:ctrlPr>
                          <a:rPr lang="cs-CZ" sz="280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13</m:t>
                        </m:r>
                      </m:num>
                      <m:den>
                        <m:r>
                          <a:rPr lang="cs-CZ" sz="28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  <a:ea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</a:p>
              <a:p>
                <a:r>
                  <a:rPr lang="cs-CZ" sz="2800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              x </a:t>
                </a:r>
                <a14:m>
                  <m:oMath xmlns:m="http://schemas.openxmlformats.org/officeDocument/2006/math">
                    <m:r>
                      <a:rPr lang="cs-CZ" sz="280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1</a:t>
                </a:r>
                <a:endParaRPr lang="cs-CZ" sz="28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445" y="1792358"/>
                <a:ext cx="3351888" cy="1172822"/>
              </a:xfrm>
              <a:prstGeom prst="rect">
                <a:avLst/>
              </a:prstGeom>
              <a:blipFill rotWithShape="1">
                <a:blip r:embed="rId3"/>
                <a:stretch>
                  <a:fillRect l="-6364" t="-5208" b="-171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767288" y="1848907"/>
                <a:ext cx="1415003" cy="6572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6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L = 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60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6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6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67288" y="1848907"/>
                <a:ext cx="1415003" cy="657296"/>
              </a:xfrm>
              <a:prstGeom prst="rect">
                <a:avLst/>
              </a:prstGeom>
              <a:blipFill rotWithShape="1">
                <a:blip r:embed="rId4"/>
                <a:stretch>
                  <a:fillRect l="-13362" t="-9259" r="-3017" b="-212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24578" y="4221088"/>
                <a:ext cx="4414626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0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 −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002060"/>
                          </a:solidFill>
                          <a:effectLst>
                            <a:glow rad="101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solidFill>
                                <a:srgbClr val="002060"/>
                              </a:solidFill>
                              <a:effectLst>
                                <a:glow rad="1016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1016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578" y="4221088"/>
                <a:ext cx="4414626" cy="901785"/>
              </a:xfrm>
              <a:prstGeom prst="rect">
                <a:avLst/>
              </a:prstGeom>
              <a:blipFill rotWithShape="1">
                <a:blip r:embed="rId5"/>
                <a:stretch>
                  <a:fillRect b="-60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3780858" y="5604417"/>
            <a:ext cx="26581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Výsledek: x = - 4</a:t>
            </a:r>
            <a:endParaRPr lang="cs-CZ" sz="2600" dirty="0"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24578" y="5579643"/>
                <a:ext cx="3326936" cy="9541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Podmínky: x </a:t>
                </a:r>
                <a14:m>
                  <m:oMath xmlns:m="http://schemas.openxmlformats.org/officeDocument/2006/math">
                    <m:r>
                      <a:rPr lang="cs-CZ" sz="280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− 2</m:t>
                    </m:r>
                  </m:oMath>
                </a14:m>
                <a:endParaRPr lang="cs-CZ" sz="2800" dirty="0" smtClean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  <a:p>
                <a:r>
                  <a:rPr lang="cs-CZ" sz="2800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               </a:t>
                </a:r>
                <a:r>
                  <a:rPr lang="cs-CZ" sz="2800" dirty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y</a:t>
                </a:r>
                <a:r>
                  <a:rPr lang="cs-CZ" sz="28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0" i="1" smtClean="0">
                        <a:effectLst>
                          <a:glow rad="1397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−10</m:t>
                    </m:r>
                  </m:oMath>
                </a14:m>
                <a:endParaRPr lang="cs-CZ" sz="28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578" y="5579643"/>
                <a:ext cx="3326936" cy="954107"/>
              </a:xfrm>
              <a:prstGeom prst="rect">
                <a:avLst/>
              </a:prstGeom>
              <a:blipFill rotWithShape="1">
                <a:blip r:embed="rId6"/>
                <a:stretch>
                  <a:fillRect l="-5861" t="-13376" b="-248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763184" y="5520323"/>
                <a:ext cx="1415003" cy="6572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600" dirty="0" smtClean="0">
                    <a:effectLst>
                      <a:glow rad="1397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L = 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60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6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600" b="0" i="1" smtClean="0">
                            <a:effectLst>
                              <a:glow rad="1397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600" dirty="0">
                  <a:effectLst>
                    <a:glow rad="1397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63184" y="5520323"/>
                <a:ext cx="1415003" cy="657296"/>
              </a:xfrm>
              <a:prstGeom prst="rect">
                <a:avLst/>
              </a:prstGeom>
              <a:blipFill rotWithShape="1">
                <a:blip r:embed="rId7"/>
                <a:stretch>
                  <a:fillRect l="-13305" t="-10280" r="-3004" b="-214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218" name="Picture 2" descr="C:\Users\spravce\AppData\Local\Microsoft\Windows\Temporary Internet Files\Content.IE5\D1R1SU0N\MC900435935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4575" y="2730205"/>
            <a:ext cx="1934268" cy="2549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3202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5141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8861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632</TotalTime>
  <Words>1049</Words>
  <Application>Microsoft Office PowerPoint</Application>
  <PresentationFormat>Předvádění na obrazovce (4:3)</PresentationFormat>
  <Paragraphs>125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112</cp:revision>
  <dcterms:created xsi:type="dcterms:W3CDTF">2012-04-23T18:25:05Z</dcterms:created>
  <dcterms:modified xsi:type="dcterms:W3CDTF">2013-03-25T14:26:38Z</dcterms:modified>
</cp:coreProperties>
</file>