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69" r:id="rId3"/>
    <p:sldId id="289" r:id="rId4"/>
    <p:sldId id="279" r:id="rId5"/>
    <p:sldId id="280" r:id="rId6"/>
    <p:sldId id="284" r:id="rId7"/>
    <p:sldId id="285" r:id="rId8"/>
    <p:sldId id="286" r:id="rId9"/>
    <p:sldId id="273" r:id="rId10"/>
    <p:sldId id="282" r:id="rId11"/>
    <p:sldId id="288" r:id="rId12"/>
    <p:sldId id="290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238" autoAdjust="0"/>
  </p:normalViewPr>
  <p:slideViewPr>
    <p:cSldViewPr>
      <p:cViewPr>
        <p:scale>
          <a:sx n="60" d="100"/>
          <a:sy n="60" d="100"/>
        </p:scale>
        <p:origin x="-1373" y="-1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3.wmf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13" Type="http://schemas.openxmlformats.org/officeDocument/2006/relationships/image" Target="../media/image4.wmf"/><Relationship Id="rId3" Type="http://schemas.openxmlformats.org/officeDocument/2006/relationships/image" Target="../media/image410.png"/><Relationship Id="rId7" Type="http://schemas.openxmlformats.org/officeDocument/2006/relationships/image" Target="../media/image80.png"/><Relationship Id="rId12" Type="http://schemas.openxmlformats.org/officeDocument/2006/relationships/image" Target="../media/image13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11" Type="http://schemas.openxmlformats.org/officeDocument/2006/relationships/image" Target="../media/image120.png"/><Relationship Id="rId5" Type="http://schemas.openxmlformats.org/officeDocument/2006/relationships/image" Target="../media/image610.png"/><Relationship Id="rId10" Type="http://schemas.openxmlformats.org/officeDocument/2006/relationships/image" Target="../media/image110.png"/><Relationship Id="rId4" Type="http://schemas.openxmlformats.org/officeDocument/2006/relationships/image" Target="../media/image510.png"/><Relationship Id="rId9" Type="http://schemas.openxmlformats.org/officeDocument/2006/relationships/image" Target="../media/image10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5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6.wmf"/><Relationship Id="rId3" Type="http://schemas.openxmlformats.org/officeDocument/2006/relationships/image" Target="../media/image150.png"/><Relationship Id="rId7" Type="http://schemas.openxmlformats.org/officeDocument/2006/relationships/image" Target="../media/image19.png"/><Relationship Id="rId12" Type="http://schemas.openxmlformats.org/officeDocument/2006/relationships/image" Target="../media/image31.png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52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51.png"/><Relationship Id="rId17" Type="http://schemas.openxmlformats.org/officeDocument/2006/relationships/image" Target="../media/image7.wmf"/><Relationship Id="rId2" Type="http://schemas.openxmlformats.org/officeDocument/2006/relationships/image" Target="../media/image38.png"/><Relationship Id="rId16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5" Type="http://schemas.openxmlformats.org/officeDocument/2006/relationships/image" Target="../media/image54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Relationship Id="rId14" Type="http://schemas.openxmlformats.org/officeDocument/2006/relationships/image" Target="../media/image5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7" Type="http://schemas.openxmlformats.org/officeDocument/2006/relationships/image" Target="../media/image8.wmf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7" Type="http://schemas.openxmlformats.org/officeDocument/2006/relationships/image" Target="../media/image9.wmf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VY_32_INOVACE_04_14_M9_Hanak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70806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Rovnice s neznámou ve jmenovateli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801289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smtClean="0"/>
              <a:t>Složitější rovnice</a:t>
            </a:r>
            <a:endParaRPr lang="cs-CZ" sz="26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93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215516" y="66587"/>
            <a:ext cx="8712968" cy="842133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456" y="1124744"/>
            <a:ext cx="8712968" cy="5040560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203848" y="-99392"/>
            <a:ext cx="223224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215516" y="1268760"/>
            <a:ext cx="8712968" cy="19442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Hodina ukazuje </a:t>
            </a:r>
            <a:r>
              <a:rPr lang="cs-CZ" sz="1800" dirty="0" smtClean="0"/>
              <a:t>řešení složitějších rovnic </a:t>
            </a:r>
            <a:r>
              <a:rPr lang="cs-CZ" sz="1800" dirty="0"/>
              <a:t>s neznámou ve jmenovateli. V této hodině jsou řešeny rovnice, u kterých </a:t>
            </a:r>
            <a:r>
              <a:rPr lang="cs-CZ" sz="1800" dirty="0" smtClean="0"/>
              <a:t>je vhodné </a:t>
            </a:r>
            <a:r>
              <a:rPr lang="cs-CZ" sz="1800" dirty="0"/>
              <a:t>hledat nejmenšího společného jmenovatele pro odstranění lomených výrazů. V první části jsou </a:t>
            </a:r>
            <a:r>
              <a:rPr lang="cs-CZ" sz="1800" dirty="0" smtClean="0"/>
              <a:t>řešené </a:t>
            </a:r>
            <a:r>
              <a:rPr lang="cs-CZ" sz="1800" dirty="0"/>
              <a:t>příklady a v další jsou příklady na samostatné procvičení.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22896"/>
            <a:ext cx="8900864" cy="185857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4263" y="2504692"/>
            <a:ext cx="9129737" cy="4164668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3320" y="188640"/>
            <a:ext cx="7010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Řešte rovnici v R a proveďte zkoušku 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4263" y="837372"/>
                <a:ext cx="7315048" cy="10154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d>
                            <m:d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−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</m:t>
                              </m:r>
                            </m:e>
                          </m:d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·(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d>
                            <m:d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</m:t>
                              </m:r>
                              <m:r>
                                <a:rPr lang="cs-CZ" sz="28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𝐱</m:t>
                              </m:r>
                              <m:r>
                                <a:rPr lang="cs-CZ" sz="28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−</m:t>
                              </m:r>
                              <m:r>
                                <a:rPr lang="cs-CZ" sz="28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𝟓</m:t>
                              </m:r>
                            </m:e>
                          </m:d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·( 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63" y="837372"/>
                <a:ext cx="7315048" cy="1015406"/>
              </a:xfrm>
              <a:prstGeom prst="rect">
                <a:avLst/>
              </a:prstGeom>
              <a:blipFill rotWithShape="1">
                <a:blip r:embed="rId2"/>
                <a:stretch>
                  <a:fillRect b="-5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36773" y="1981472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67835" y="2683216"/>
                <a:ext cx="3975324" cy="10154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d>
                            <m:d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−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</m:t>
                              </m:r>
                            </m:e>
                          </m:d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·(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835" y="2683216"/>
                <a:ext cx="3975324" cy="1015406"/>
              </a:xfrm>
              <a:prstGeom prst="rect">
                <a:avLst/>
              </a:prstGeom>
              <a:blipFill rotWithShape="1">
                <a:blip r:embed="rId3"/>
                <a:stretch>
                  <a:fillRect b="-5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19791" y="4203195"/>
                <a:ext cx="397532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e>
                      </m:d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·(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791" y="4203195"/>
                <a:ext cx="3975324" cy="523220"/>
              </a:xfrm>
              <a:prstGeom prst="rect">
                <a:avLst/>
              </a:prstGeom>
              <a:blipFill rotWithShape="1">
                <a:blip r:embed="rId4"/>
                <a:stretch>
                  <a:fillRect b="-1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-235815" y="5339575"/>
                <a:ext cx="248765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35815" y="5339575"/>
                <a:ext cx="2487658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108569" y="5352275"/>
                <a:ext cx="258465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8569" y="5352275"/>
                <a:ext cx="2584652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08743" y="5922446"/>
                <a:ext cx="1244061" cy="523220"/>
              </a:xfrm>
              <a:prstGeom prst="rect">
                <a:avLst/>
              </a:prstGeom>
              <a:noFill/>
              <a:ln w="50800">
                <a:solidFill>
                  <a:schemeClr val="accent6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𝟒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8743" y="5922446"/>
                <a:ext cx="124406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 w="50800">
                <a:solidFill>
                  <a:schemeClr val="accent6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074286" y="5922446"/>
                <a:ext cx="1504845" cy="523220"/>
              </a:xfrm>
              <a:prstGeom prst="rect">
                <a:avLst/>
              </a:prstGeom>
              <a:noFill/>
              <a:ln w="50800">
                <a:solidFill>
                  <a:schemeClr val="accent6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𝟏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4286" y="5922446"/>
                <a:ext cx="1504845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 w="50800">
                <a:solidFill>
                  <a:schemeClr val="accent6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se šipkou 13"/>
          <p:cNvCxnSpPr/>
          <p:nvPr/>
        </p:nvCxnSpPr>
        <p:spPr>
          <a:xfrm flipH="1">
            <a:off x="827584" y="4719030"/>
            <a:ext cx="503190" cy="620545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779123" y="4719030"/>
            <a:ext cx="487641" cy="633245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Šipka dolů 15"/>
          <p:cNvSpPr/>
          <p:nvPr/>
        </p:nvSpPr>
        <p:spPr>
          <a:xfrm>
            <a:off x="1965295" y="3656956"/>
            <a:ext cx="286548" cy="5528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900204" y="2641550"/>
                <a:ext cx="3975324" cy="10154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d>
                            <m:d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−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𝟓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</m:t>
                              </m:r>
                            </m:e>
                          </m:d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·(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0204" y="2641550"/>
                <a:ext cx="3975324" cy="1015406"/>
              </a:xfrm>
              <a:prstGeom prst="rect">
                <a:avLst/>
              </a:prstGeom>
              <a:blipFill rotWithShape="1">
                <a:blip r:embed="rId9"/>
                <a:stretch>
                  <a:fillRect b="-5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179469" y="4325416"/>
                <a:ext cx="397532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e>
                      </m:d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·(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9469" y="4325416"/>
                <a:ext cx="3975324" cy="523220"/>
              </a:xfrm>
              <a:prstGeom prst="rect">
                <a:avLst/>
              </a:prstGeom>
              <a:blipFill rotWithShape="1">
                <a:blip r:embed="rId10"/>
                <a:stretch>
                  <a:fillRect b="-1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740868" y="5399226"/>
                <a:ext cx="248765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0868" y="5399226"/>
                <a:ext cx="2487658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771976" y="5399226"/>
                <a:ext cx="258465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1976" y="5399226"/>
                <a:ext cx="2584652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726988" y="5941912"/>
                <a:ext cx="1395169" cy="523220"/>
              </a:xfrm>
              <a:prstGeom prst="rect">
                <a:avLst/>
              </a:prstGeom>
              <a:noFill/>
              <a:ln w="50800">
                <a:solidFill>
                  <a:schemeClr val="accent6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𝟓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6988" y="5941912"/>
                <a:ext cx="1395169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 w="50800">
                <a:solidFill>
                  <a:schemeClr val="accent6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7708403" y="5922446"/>
                <a:ext cx="1407292" cy="523220"/>
              </a:xfrm>
              <a:prstGeom prst="rect">
                <a:avLst/>
              </a:prstGeom>
              <a:noFill/>
              <a:ln w="50800">
                <a:solidFill>
                  <a:schemeClr val="accent6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𝟏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8403" y="5922446"/>
                <a:ext cx="1407292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 w="50800">
                <a:solidFill>
                  <a:schemeClr val="accent6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se šipkou 29"/>
          <p:cNvCxnSpPr/>
          <p:nvPr/>
        </p:nvCxnSpPr>
        <p:spPr>
          <a:xfrm flipH="1">
            <a:off x="5508104" y="4822592"/>
            <a:ext cx="559085" cy="576634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7531175" y="4873348"/>
            <a:ext cx="713233" cy="525878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Šipka dolů 31"/>
          <p:cNvSpPr/>
          <p:nvPr/>
        </p:nvSpPr>
        <p:spPr>
          <a:xfrm>
            <a:off x="6744592" y="3656956"/>
            <a:ext cx="286548" cy="59319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ový popisek 16"/>
          <p:cNvSpPr/>
          <p:nvPr/>
        </p:nvSpPr>
        <p:spPr>
          <a:xfrm>
            <a:off x="2465727" y="3713421"/>
            <a:ext cx="4226808" cy="1223990"/>
          </a:xfrm>
          <a:prstGeom prst="wedgeRectCallout">
            <a:avLst>
              <a:gd name="adj1" fmla="val -21212"/>
              <a:gd name="adj2" fmla="val -46447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  <a:scene3d>
            <a:camera prst="orthographicFront"/>
            <a:lightRig rig="threePt" dir="t"/>
          </a:scene3d>
          <a:sp3d>
            <a:bevelT w="1143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 lomených výrazů určíme podmínky pro jmenovatele.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9218" name="Picture 2" descr="C:\Users\spravce\AppData\Local\Microsoft\Windows\Temporary Internet Files\Content.IE5\BL96J1IA\MC900440450[4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55" y="450250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8654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0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 animBg="1"/>
      <p:bldP spid="13" grpId="0" animBg="1"/>
      <p:bldP spid="16" grpId="0" animBg="1"/>
      <p:bldP spid="24" grpId="0"/>
      <p:bldP spid="25" grpId="0"/>
      <p:bldP spid="26" grpId="0"/>
      <p:bldP spid="27" grpId="0"/>
      <p:bldP spid="28" grpId="0" animBg="1"/>
      <p:bldP spid="29" grpId="0" animBg="1"/>
      <p:bldP spid="32" grpId="0" animBg="1"/>
      <p:bldP spid="17" grpId="0" animBg="1"/>
      <p:bldP spid="17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0" y="0"/>
            <a:ext cx="9053536" cy="6857999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0" y="309763"/>
                <a:ext cx="5616624" cy="8517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d>
                            <m:dPr>
                              <m:ctrlPr>
                                <a:rPr lang="cs-CZ" sz="24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4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−</m:t>
                              </m:r>
                              <m:r>
                                <a:rPr lang="cs-CZ" sz="24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sz="24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</m:t>
                              </m:r>
                            </m:e>
                          </m:d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·(</m:t>
                          </m:r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</m:den>
                      </m:f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 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d>
                            <m:dPr>
                              <m:ctrlPr>
                                <a:rPr lang="cs-CZ" sz="24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</m:t>
                              </m:r>
                              <m:r>
                                <a:rPr lang="cs-CZ" sz="24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𝐱</m:t>
                              </m:r>
                              <m:r>
                                <a:rPr lang="cs-CZ" sz="24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−</m:t>
                              </m:r>
                              <m:r>
                                <a:rPr lang="cs-CZ" sz="24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𝟓</m:t>
                              </m:r>
                            </m:e>
                          </m:d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·( 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309763"/>
                <a:ext cx="5616624" cy="851708"/>
              </a:xfrm>
              <a:prstGeom prst="rect">
                <a:avLst/>
              </a:prstGeom>
              <a:blipFill rotWithShape="1">
                <a:blip r:embed="rId2"/>
                <a:stretch>
                  <a:fillRect b="-3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654451" y="504784"/>
                <a:ext cx="346402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4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·(</m:t>
                      </m:r>
                      <m:r>
                        <a:rPr lang="cs-CZ" sz="24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4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</m:t>
                      </m:r>
                      <m:r>
                        <a:rPr lang="cs-CZ" sz="24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)(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)(</m:t>
                      </m:r>
                      <m:r>
                        <a:rPr lang="cs-CZ" sz="24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4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4451" y="504784"/>
                <a:ext cx="3464025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3345" t="-10526" r="-3169" b="-434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-87226" y="1671147"/>
                <a:ext cx="7859588" cy="8613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·(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)(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)(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  <m:r>
                            <m:rPr>
                              <m:nor/>
                            </m:rP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</m:t>
                          </m:r>
                        </m:num>
                        <m:den>
                          <m:d>
                            <m:dPr>
                              <m:ctrlPr>
                                <a:rPr lang="cs-CZ" sz="24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4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−</m:t>
                              </m:r>
                              <m:r>
                                <a:rPr lang="cs-CZ" sz="24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sz="24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</m:t>
                              </m:r>
                            </m:e>
                          </m:d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·(</m:t>
                          </m:r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</m:den>
                      </m:f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 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·(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)(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)(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  <m:r>
                            <m:rPr>
                              <m:nor/>
                            </m:rPr>
                            <a:rPr lang="cs-CZ" sz="2400" b="1" dirty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</m:t>
                          </m:r>
                        </m:num>
                        <m:den>
                          <m:d>
                            <m:dPr>
                              <m:ctrlPr>
                                <a:rPr lang="cs-CZ" sz="24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</m:t>
                              </m:r>
                              <m:r>
                                <a:rPr lang="cs-CZ" sz="24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𝐱</m:t>
                              </m:r>
                              <m:r>
                                <a:rPr lang="cs-CZ" sz="24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−</m:t>
                              </m:r>
                              <m:r>
                                <a:rPr lang="cs-CZ" sz="24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𝟓</m:t>
                              </m:r>
                            </m:e>
                          </m:d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·( 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87226" y="1671147"/>
                <a:ext cx="7859588" cy="861326"/>
              </a:xfrm>
              <a:prstGeom prst="rect">
                <a:avLst/>
              </a:prstGeom>
              <a:blipFill rotWithShape="1">
                <a:blip r:embed="rId4"/>
                <a:stretch>
                  <a:fillRect t="-14184" b="-42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7685384" y="1855588"/>
            <a:ext cx="136815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krátíme</a:t>
            </a:r>
            <a:endParaRPr lang="cs-CZ" sz="2800" dirty="0"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373119" y="2897273"/>
                <a:ext cx="493889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e>
                      </m:d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·(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3119" y="2897273"/>
                <a:ext cx="4938898" cy="523220"/>
              </a:xfrm>
              <a:prstGeom prst="rect">
                <a:avLst/>
              </a:prstGeom>
              <a:blipFill rotWithShape="1">
                <a:blip r:embed="rId5"/>
                <a:stretch>
                  <a:fillRect b="-139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947346" y="3590087"/>
                <a:ext cx="40145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𝟑𝐱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𝟏𝟓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𝟒𝐱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𝟏𝟔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7346" y="3590087"/>
                <a:ext cx="4014556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947346" y="4263435"/>
                <a:ext cx="334022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𝟏𝟓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𝟏𝟔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7346" y="4263435"/>
                <a:ext cx="3340224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907087" y="4911507"/>
                <a:ext cx="209507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−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7087" y="4911507"/>
                <a:ext cx="2095074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956372" y="5462983"/>
                <a:ext cx="209507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6372" y="5462983"/>
                <a:ext cx="2095074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130652" y="3656698"/>
                <a:ext cx="1071127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</m:t>
                      </m:r>
                      <m:r>
                        <a:rPr lang="cs-CZ" sz="26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0652" y="3656698"/>
                <a:ext cx="1071127" cy="492443"/>
              </a:xfrm>
              <a:prstGeom prst="rect">
                <a:avLst/>
              </a:prstGeom>
              <a:blipFill rotWithShape="1">
                <a:blip r:embed="rId10"/>
                <a:stretch>
                  <a:fillRect b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130651" y="4325325"/>
                <a:ext cx="1095172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𝟏𝟔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0651" y="4325325"/>
                <a:ext cx="1095172" cy="492443"/>
              </a:xfrm>
              <a:prstGeom prst="rect">
                <a:avLst/>
              </a:prstGeom>
              <a:blipFill rotWithShape="1">
                <a:blip r:embed="rId11"/>
                <a:stretch>
                  <a:fillRect b="-1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101263" y="4970540"/>
                <a:ext cx="1340815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·(−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1263" y="4970540"/>
                <a:ext cx="1340815" cy="492443"/>
              </a:xfrm>
              <a:prstGeom prst="rect">
                <a:avLst/>
              </a:prstGeom>
              <a:blipFill rotWithShape="1">
                <a:blip r:embed="rId12"/>
                <a:stretch>
                  <a:fillRect b="-135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 flipV="1">
            <a:off x="579736" y="1718517"/>
            <a:ext cx="1008112" cy="2741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730052" y="2254209"/>
            <a:ext cx="1147123" cy="27826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5457846" y="1784504"/>
            <a:ext cx="1008112" cy="2741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5807961" y="2210960"/>
            <a:ext cx="1008112" cy="2741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1617912" y="1771662"/>
            <a:ext cx="1008112" cy="274142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1974852" y="2210960"/>
            <a:ext cx="1008112" cy="274142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6421634" y="1784504"/>
            <a:ext cx="1008112" cy="274142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4593754" y="2205613"/>
            <a:ext cx="1008112" cy="274142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ový popisek 27"/>
          <p:cNvSpPr/>
          <p:nvPr/>
        </p:nvSpPr>
        <p:spPr>
          <a:xfrm>
            <a:off x="4347469" y="1328251"/>
            <a:ext cx="4148329" cy="1124864"/>
          </a:xfrm>
          <a:prstGeom prst="wedgeRectCallout">
            <a:avLst>
              <a:gd name="adj1" fmla="val 22949"/>
              <a:gd name="adj2" fmla="val -69211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  <a:scene3d>
            <a:camera prst="orthographicFront"/>
            <a:lightRig rig="threePt" dir="t"/>
          </a:scene3d>
          <a:sp3d>
            <a:bevelT w="1143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Vynásobíme nejmenším společným jmenovatelem.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8194" name="Picture 2" descr="C:\Users\spravce\AppData\Local\Microsoft\Windows\Temporary Internet Files\Content.IE5\0BASIBLT\MC900440446[1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168" y="4571546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7780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1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28" grpId="0" animBg="1"/>
      <p:bldP spid="28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47818" y="263311"/>
            <a:ext cx="8600646" cy="552453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332656"/>
            <a:ext cx="1598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Zkouška:</a:t>
            </a:r>
            <a:endParaRPr lang="cs-CZ" sz="2800" u="sng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23528" y="1064072"/>
                <a:ext cx="8059066" cy="9501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dirty="0" smtClean="0">
                    <a:solidFill>
                      <a:srgbClr val="002060"/>
                    </a:solidFill>
                    <a:effectLst>
                      <a:glow rad="101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L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</m:t>
                        </m:r>
                      </m:num>
                      <m:den>
                        <m:d>
                          <m:dPr>
                            <m:ctrlPr>
                              <a:rPr lang="cs-CZ" sz="36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6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1</m:t>
                            </m:r>
                            <m:r>
                              <a:rPr lang="cs-CZ" sz="36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 − 4 </m:t>
                            </m:r>
                          </m:e>
                        </m:d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· (</m:t>
                        </m:r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1 </m:t>
                        </m:r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+ 1)</m:t>
                        </m:r>
                      </m:den>
                    </m:f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</m:t>
                        </m:r>
                      </m:num>
                      <m:den>
                        <m:d>
                          <m:dPr>
                            <m:ctrlPr>
                              <a:rPr lang="cs-CZ" sz="36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6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− 3 </m:t>
                            </m:r>
                          </m:e>
                        </m:d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· ( 2 )</m:t>
                        </m:r>
                      </m:den>
                    </m:f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− 6</m:t>
                        </m:r>
                      </m:den>
                    </m:f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=− </m:t>
                    </m:r>
                    <m:f>
                      <m:fPr>
                        <m:ctrlP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3600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1064072"/>
                <a:ext cx="8059066" cy="950132"/>
              </a:xfrm>
              <a:prstGeom prst="rect">
                <a:avLst/>
              </a:prstGeom>
              <a:blipFill rotWithShape="1">
                <a:blip r:embed="rId2"/>
                <a:stretch>
                  <a:fillRect l="-3177" t="-5806" b="-116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95536" y="2852936"/>
                <a:ext cx="8856984" cy="9490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>
                    <a:solidFill>
                      <a:srgbClr val="002060"/>
                    </a:solidFill>
                    <a:effectLst>
                      <a:glow rad="101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P </a:t>
                </a:r>
                <a14:m>
                  <m:oMath xmlns:m="http://schemas.openxmlformats.org/officeDocument/2006/math"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</m:t>
                        </m:r>
                      </m:num>
                      <m:den>
                        <m:d>
                          <m:dPr>
                            <m:ctrlPr>
                              <a:rPr lang="cs-CZ" sz="36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6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1</m:t>
                            </m:r>
                            <m:r>
                              <a:rPr lang="cs-CZ" sz="36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− 5 </m:t>
                            </m:r>
                          </m:e>
                        </m:d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· (</m:t>
                        </m:r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1 </m:t>
                        </m:r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+ 1)</m:t>
                        </m:r>
                      </m:den>
                    </m:f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</m:t>
                        </m:r>
                      </m:num>
                      <m:den>
                        <m:d>
                          <m:dPr>
                            <m:ctrlPr>
                              <a:rPr lang="cs-CZ" sz="36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6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− 4 </m:t>
                            </m:r>
                          </m:e>
                        </m:d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· ( 2 )</m:t>
                        </m:r>
                      </m:den>
                    </m:f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− 8</m:t>
                        </m:r>
                      </m:den>
                    </m:f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3600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852936"/>
                <a:ext cx="8856984" cy="949042"/>
              </a:xfrm>
              <a:prstGeom prst="rect">
                <a:avLst/>
              </a:prstGeom>
              <a:blipFill rotWithShape="1">
                <a:blip r:embed="rId3"/>
                <a:stretch>
                  <a:fillRect l="-2959" t="-6410" b="-102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30610" y="4510980"/>
                <a:ext cx="1563441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800" dirty="0" smtClean="0">
                    <a:solidFill>
                      <a:srgbClr val="002060"/>
                    </a:solidFill>
                    <a:effectLst>
                      <a:glow rad="228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L =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4800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P</m:t>
                    </m:r>
                  </m:oMath>
                </a14:m>
                <a:endParaRPr lang="cs-CZ" sz="4800" dirty="0">
                  <a:solidFill>
                    <a:srgbClr val="002060"/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0610" y="4510980"/>
                <a:ext cx="1563441" cy="830997"/>
              </a:xfrm>
              <a:prstGeom prst="rect">
                <a:avLst/>
              </a:prstGeom>
              <a:blipFill rotWithShape="1">
                <a:blip r:embed="rId4"/>
                <a:stretch>
                  <a:fillRect l="-28906" t="-37500" r="-2734" b="-5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BL96J1IA\MC9004404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0938" y="4014788"/>
            <a:ext cx="1863725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6152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992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9925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30265" y="0"/>
            <a:ext cx="9144000" cy="171986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263" y="2295585"/>
            <a:ext cx="9129737" cy="4353308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3055" y="91416"/>
            <a:ext cx="7010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Řešte rovnici v R a proveďte zkoušku 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-104024" y="618184"/>
                <a:ext cx="7315048" cy="9089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</m:num>
                        <m:den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𝟐𝐱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04024" y="618184"/>
                <a:ext cx="7315048" cy="908967"/>
              </a:xfrm>
              <a:prstGeom prst="rect">
                <a:avLst/>
              </a:prstGeom>
              <a:blipFill rotWithShape="1">
                <a:blip r:embed="rId2"/>
                <a:stretch>
                  <a:fillRect b="-4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436773" y="1772365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7118" y="2365455"/>
            <a:ext cx="16113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Podmínky: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-318592" y="2847032"/>
                <a:ext cx="2556313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318592" y="2847032"/>
                <a:ext cx="2556313" cy="901785"/>
              </a:xfrm>
              <a:prstGeom prst="rect">
                <a:avLst/>
              </a:prstGeom>
              <a:blipFill rotWithShape="1">
                <a:blip r:embed="rId3"/>
                <a:stretch>
                  <a:fillRect b="-47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53896" y="4379609"/>
                <a:ext cx="22630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896" y="4379609"/>
                <a:ext cx="2263019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21173" y="5504780"/>
                <a:ext cx="1537784" cy="898964"/>
              </a:xfrm>
              <a:prstGeom prst="rect">
                <a:avLst/>
              </a:prstGeom>
              <a:noFill/>
              <a:ln w="50800">
                <a:solidFill>
                  <a:schemeClr val="accent6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173" y="5504780"/>
                <a:ext cx="1537784" cy="8989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 w="50800">
                <a:solidFill>
                  <a:schemeClr val="accent6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Šipka dolů 16"/>
          <p:cNvSpPr/>
          <p:nvPr/>
        </p:nvSpPr>
        <p:spPr>
          <a:xfrm>
            <a:off x="814434" y="3826753"/>
            <a:ext cx="286548" cy="5528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260206" y="2822180"/>
                <a:ext cx="2556313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sSup>
                            <m:sSupPr>
                              <m:ctrlPr>
                                <a:rPr lang="cs-CZ" sz="2800" b="1" i="1" dirty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800" b="1" i="1" dirty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800" b="1" i="1" dirty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0206" y="2822180"/>
                <a:ext cx="2556313" cy="898964"/>
              </a:xfrm>
              <a:prstGeom prst="rect">
                <a:avLst/>
              </a:prstGeom>
              <a:blipFill rotWithShape="1">
                <a:blip r:embed="rId6"/>
                <a:stretch>
                  <a:fillRect b="-54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762498" y="2877057"/>
                <a:ext cx="2556313" cy="9002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2498" y="2877057"/>
                <a:ext cx="2556313" cy="900246"/>
              </a:xfrm>
              <a:prstGeom prst="rect">
                <a:avLst/>
              </a:prstGeom>
              <a:blipFill rotWithShape="1">
                <a:blip r:embed="rId7"/>
                <a:stretch>
                  <a:fillRect b="-54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Šipka dolů 20"/>
          <p:cNvSpPr/>
          <p:nvPr/>
        </p:nvSpPr>
        <p:spPr>
          <a:xfrm>
            <a:off x="4398461" y="3778384"/>
            <a:ext cx="286548" cy="42955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ů 21"/>
          <p:cNvSpPr/>
          <p:nvPr/>
        </p:nvSpPr>
        <p:spPr>
          <a:xfrm>
            <a:off x="7896342" y="3899752"/>
            <a:ext cx="286548" cy="5528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032352" y="4381502"/>
                <a:ext cx="22630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2352" y="4381502"/>
                <a:ext cx="2263019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553500" y="4115019"/>
                <a:ext cx="2263019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</m:t>
                      </m:r>
                      <m:sSup>
                        <m:sSupPr>
                          <m:ctrlPr>
                            <a:rPr lang="cs-CZ" sz="2800" b="1" i="1" dirty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dirty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800" b="1" i="1" dirty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dirty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𝟗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3500" y="4115019"/>
                <a:ext cx="2263019" cy="53296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803007" y="4554286"/>
                <a:ext cx="376400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(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)(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3007" y="4554286"/>
                <a:ext cx="3764003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7329310" y="5495590"/>
                <a:ext cx="1707185" cy="898964"/>
              </a:xfrm>
              <a:prstGeom prst="rect">
                <a:avLst/>
              </a:prstGeom>
              <a:noFill/>
              <a:ln w="50800">
                <a:solidFill>
                  <a:schemeClr val="accent6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≠−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29310" y="5495590"/>
                <a:ext cx="1707185" cy="89896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 w="50800">
                <a:solidFill>
                  <a:schemeClr val="accent6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313053" y="5533690"/>
                <a:ext cx="2915131" cy="898964"/>
              </a:xfrm>
              <a:prstGeom prst="rect">
                <a:avLst/>
              </a:prstGeom>
              <a:noFill/>
              <a:ln w="50800">
                <a:solidFill>
                  <a:schemeClr val="accent6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800" b="1" i="1" dirty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;</m:t>
                      </m:r>
                      <m:r>
                        <a:rPr lang="cs-CZ" sz="2800" b="1" i="1" dirty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≠− </m:t>
                      </m:r>
                      <m:f>
                        <m:fPr>
                          <m:ctrlPr>
                            <a:rPr lang="cs-CZ" sz="2800" b="1" i="1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3053" y="5533690"/>
                <a:ext cx="2915131" cy="89896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 w="50800">
                <a:solidFill>
                  <a:schemeClr val="accent6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Šipka dolů 27"/>
          <p:cNvSpPr/>
          <p:nvPr/>
        </p:nvSpPr>
        <p:spPr>
          <a:xfrm>
            <a:off x="852182" y="4902829"/>
            <a:ext cx="286548" cy="5528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lů 28"/>
          <p:cNvSpPr/>
          <p:nvPr/>
        </p:nvSpPr>
        <p:spPr>
          <a:xfrm>
            <a:off x="7954929" y="4902829"/>
            <a:ext cx="286548" cy="5528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lů 29"/>
          <p:cNvSpPr/>
          <p:nvPr/>
        </p:nvSpPr>
        <p:spPr>
          <a:xfrm>
            <a:off x="4380192" y="5063606"/>
            <a:ext cx="286548" cy="42955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ový popisek 17"/>
          <p:cNvSpPr/>
          <p:nvPr/>
        </p:nvSpPr>
        <p:spPr>
          <a:xfrm>
            <a:off x="2452761" y="3793055"/>
            <a:ext cx="4464496" cy="1223990"/>
          </a:xfrm>
          <a:prstGeom prst="wedgeRectCallout">
            <a:avLst>
              <a:gd name="adj1" fmla="val -21917"/>
              <a:gd name="adj2" fmla="val -44372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  <a:scene3d>
            <a:camera prst="orthographicFront"/>
            <a:lightRig rig="threePt" dir="t"/>
          </a:scene3d>
          <a:sp3d>
            <a:bevelT w="1143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 lomených výrazů určíme podmínky pro jmenovatele.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Obdélníkový popisek 30"/>
          <p:cNvSpPr/>
          <p:nvPr/>
        </p:nvSpPr>
        <p:spPr>
          <a:xfrm>
            <a:off x="3197816" y="5307790"/>
            <a:ext cx="3858174" cy="1124864"/>
          </a:xfrm>
          <a:prstGeom prst="wedgeRectCallout">
            <a:avLst>
              <a:gd name="adj1" fmla="val -23892"/>
              <a:gd name="adj2" fmla="val -65824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  <a:scene3d>
            <a:camera prst="orthographicFront"/>
            <a:lightRig rig="threePt" dir="t"/>
          </a:scene3d>
          <a:sp3d>
            <a:bevelT w="1143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Provedeme rozklad na součin pomocí vzorce.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147" name="Picture 3" descr="C:\Users\spravce\AppData\Local\Microsoft\Windows\Temporary Internet Files\Content.IE5\D1R1SU0N\MC900434401[2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639" y="207963"/>
            <a:ext cx="1463128" cy="1511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203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3" grpId="0" animBg="1"/>
      <p:bldP spid="17" grpId="0" animBg="1"/>
      <p:bldP spid="19" grpId="0"/>
      <p:bldP spid="20" grpId="0"/>
      <p:bldP spid="21" grpId="0" animBg="1"/>
      <p:bldP spid="22" grpId="0" animBg="1"/>
      <p:bldP spid="23" grpId="0"/>
      <p:bldP spid="24" grpId="0"/>
      <p:bldP spid="25" grpId="0"/>
      <p:bldP spid="26" grpId="0" animBg="1"/>
      <p:bldP spid="27" grpId="0" animBg="1"/>
      <p:bldP spid="28" grpId="0" animBg="1"/>
      <p:bldP spid="29" grpId="0" animBg="1"/>
      <p:bldP spid="30" grpId="0" animBg="1"/>
      <p:bldP spid="18" grpId="0" animBg="1"/>
      <p:bldP spid="18" grpId="1" animBg="1"/>
      <p:bldP spid="31" grpId="0" animBg="1"/>
      <p:bldP spid="31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904" y="0"/>
            <a:ext cx="9053536" cy="6754159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133728" y="287623"/>
                <a:ext cx="286392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4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·(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4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4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)(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𝟐𝐱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3728" y="287623"/>
                <a:ext cx="2863925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3830" t="-10526" r="-4043" b="-434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95152" y="1288496"/>
                <a:ext cx="9134920" cy="8095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b="1" i="1" spc="-15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2200" b="1" i="1" spc="-150" dirty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200" b="1" spc="-150" dirty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200" b="1" spc="-150" dirty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200" b="1" spc="-150" dirty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  <m:d>
                            <m:dPr>
                              <m:ctrlPr>
                                <a:rPr lang="cs-CZ" sz="2200" b="1" i="1" spc="-15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3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200" b="1" spc="-150" dirty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3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𝟐𝐱</m:t>
                              </m:r>
                              <m:r>
                                <a:rPr lang="cs-CZ" sz="2200" b="1" spc="-150" dirty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3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200" b="1" spc="-150" dirty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3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(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𝟐𝐱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  <m:r>
                            <m:rPr>
                              <m:nor/>
                            </m:rP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</m:t>
                          </m:r>
                        </m:num>
                        <m:den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200" b="1" i="0" spc="-15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200" b="1" i="1" spc="-15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1" i="1" spc="-15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  <m:d>
                            <m:dPr>
                              <m:ctrlPr>
                                <a:rPr lang="cs-CZ" sz="2200" b="1" i="1" spc="-150" dirty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3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200" b="1" spc="-150" dirty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3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𝟐𝐱</m:t>
                              </m:r>
                              <m:r>
                                <a:rPr lang="cs-CZ" sz="2200" b="1" spc="-150" dirty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3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200" b="1" spc="-150" dirty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3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(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𝟐𝐱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</m:num>
                        <m:den>
                          <m:d>
                            <m:dPr>
                              <m:ctrlPr>
                                <a:rPr lang="cs-CZ" sz="2200" b="1" i="1" spc="-15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200" b="1" i="1" spc="-15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200" b="1" i="1" spc="-15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200" b="1" i="1" spc="-15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200" b="1" i="1" spc="-15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  <m:r>
                            <a:rPr lang="cs-CZ" sz="2200" b="1" i="1" spc="-15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·(</m:t>
                          </m:r>
                          <m:r>
                            <a:rPr lang="cs-CZ" sz="2200" b="1" i="1" spc="-15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200" b="1" i="1" spc="-15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200" b="1" i="1" spc="-15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200" b="1" i="1" spc="-15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200" b="1" i="1" spc="-15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</m:den>
                      </m:f>
                      <m:r>
                        <a:rPr lang="cs-CZ" sz="2200" b="1" spc="-150" dirty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=−</m:t>
                      </m:r>
                      <m:r>
                        <a:rPr lang="cs-CZ" sz="2200" b="1" i="0" spc="-15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200" b="1" i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(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  <m:d>
                            <m:dPr>
                              <m:ctrlPr>
                                <a:rPr lang="cs-CZ" sz="2200" b="1" i="1" spc="-150" dirty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3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200" b="1" spc="-150" dirty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3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𝟐𝐱</m:t>
                              </m:r>
                              <m:r>
                                <a:rPr lang="cs-CZ" sz="2200" b="1" spc="-150" dirty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3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200" b="1" spc="-150" dirty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3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(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𝟐𝐱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</m:num>
                        <m:den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200" b="1" spc="-150" dirty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200" b="1" spc="-15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152" y="1288496"/>
                <a:ext cx="9134920" cy="809517"/>
              </a:xfrm>
              <a:prstGeom prst="rect">
                <a:avLst/>
              </a:prstGeom>
              <a:blipFill rotWithShape="1">
                <a:blip r:embed="rId3"/>
                <a:stretch>
                  <a:fillRect b="-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43834" y="2311483"/>
                <a:ext cx="878998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e>
                      </m:d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𝟕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=−(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)·(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𝟐𝐱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834" y="2311483"/>
                <a:ext cx="8789981" cy="523220"/>
              </a:xfrm>
              <a:prstGeom prst="rect">
                <a:avLst/>
              </a:prstGeom>
              <a:blipFill rotWithShape="1">
                <a:blip r:embed="rId4"/>
                <a:stretch>
                  <a:fillRect b="-139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229897" y="4153843"/>
                <a:ext cx="1248483" cy="5014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sSup>
                        <m:sSupPr>
                          <m:ctrlPr>
                            <a:rPr lang="cs-CZ" sz="2600" b="1" i="1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1" i="1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600" b="1" i="1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29897" y="4153843"/>
                <a:ext cx="1248483" cy="501484"/>
              </a:xfrm>
              <a:prstGeom prst="rect">
                <a:avLst/>
              </a:prstGeom>
              <a:blipFill rotWithShape="1">
                <a:blip r:embed="rId5"/>
                <a:stretch>
                  <a:fillRect t="-3614" b="-10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7175703" y="4695537"/>
                <a:ext cx="1269899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𝟏𝟏𝐱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75703" y="4695537"/>
                <a:ext cx="1269899" cy="492443"/>
              </a:xfrm>
              <a:prstGeom prst="rect">
                <a:avLst/>
              </a:prstGeom>
              <a:blipFill rotWithShape="1">
                <a:blip r:embed="rId6"/>
                <a:stretch>
                  <a:fillRect b="-123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095041" y="5691382"/>
                <a:ext cx="1514645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:(−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𝟏𝟔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5041" y="5691382"/>
                <a:ext cx="1514645" cy="492443"/>
              </a:xfrm>
              <a:prstGeom prst="rect">
                <a:avLst/>
              </a:prstGeom>
              <a:blipFill rotWithShape="1">
                <a:blip r:embed="rId7"/>
                <a:stretch>
                  <a:fillRect b="-13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 flipV="1">
            <a:off x="7941546" y="1343249"/>
            <a:ext cx="1008112" cy="2741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4412297" y="1717777"/>
            <a:ext cx="1147123" cy="27826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4538948" y="1343249"/>
            <a:ext cx="1008112" cy="2741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6941098" y="1788382"/>
            <a:ext cx="1008112" cy="2741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394833" y="1732989"/>
            <a:ext cx="1008112" cy="274142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3530836" y="1369637"/>
            <a:ext cx="1008112" cy="274142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966368" y="1347635"/>
            <a:ext cx="1008112" cy="274142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1005187" y="1788382"/>
            <a:ext cx="1008112" cy="274142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3912" y="63971"/>
                <a:ext cx="6572834" cy="9089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</m:num>
                        <m:den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𝟐𝐱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912" y="63971"/>
                <a:ext cx="6572834" cy="908967"/>
              </a:xfrm>
              <a:prstGeom prst="rect">
                <a:avLst/>
              </a:prstGeom>
              <a:blipFill rotWithShape="1">
                <a:blip r:embed="rId8"/>
                <a:stretch>
                  <a:fillRect b="-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07672" y="2960355"/>
                <a:ext cx="8789981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sSup>
                        <m:sSup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𝟕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=−(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𝟖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𝟏𝟐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sSup>
                        <m:sSup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672" y="2960355"/>
                <a:ext cx="8789981" cy="532966"/>
              </a:xfrm>
              <a:prstGeom prst="rect">
                <a:avLst/>
              </a:prstGeom>
              <a:blipFill rotWithShape="1">
                <a:blip r:embed="rId9"/>
                <a:stretch>
                  <a:fillRect b="-11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738737" y="3580354"/>
                <a:ext cx="6339207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sSup>
                        <m:sSup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=−(−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sSup>
                        <m:sSup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𝟏𝟏𝐱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𝟏𝟐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8737" y="3580354"/>
                <a:ext cx="6339207" cy="532966"/>
              </a:xfrm>
              <a:prstGeom prst="rect">
                <a:avLst/>
              </a:prstGeom>
              <a:blipFill rotWithShape="1">
                <a:blip r:embed="rId10"/>
                <a:stretch>
                  <a:fillRect b="-11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738737" y="4113320"/>
                <a:ext cx="5497560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sSup>
                        <m:sSup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sSup>
                        <m:sSup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𝟏𝟏𝐱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𝟏𝟐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8737" y="4113320"/>
                <a:ext cx="5497560" cy="53296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745192" y="4655327"/>
                <a:ext cx="419590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𝟏𝟏𝐱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𝟏𝟐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5192" y="4655327"/>
                <a:ext cx="4195906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339752" y="5187980"/>
                <a:ext cx="290692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𝟏𝟔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𝟏𝟐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5187980"/>
                <a:ext cx="2906928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949481" y="5659424"/>
                <a:ext cx="290692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𝟏𝟔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𝟏𝟔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9481" y="5659424"/>
                <a:ext cx="2906928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673237" y="6073434"/>
                <a:ext cx="162855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3237" y="6073434"/>
                <a:ext cx="1628559" cy="52322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7175703" y="5161973"/>
                <a:ext cx="792205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2600" b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/</m:t>
                    </m:r>
                    <m:r>
                      <a:rPr lang="cs-CZ" sz="2600" b="1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</m:oMath>
                </a14:m>
                <a:r>
                  <a:rPr lang="cs-CZ" sz="2600" b="1" dirty="0" smtClean="0">
                    <a:solidFill>
                      <a:srgbClr val="002060"/>
                    </a:solidFill>
                    <a:effectLst>
                      <a:glow rad="2286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4</a:t>
                </a:r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75703" y="5161973"/>
                <a:ext cx="792205" cy="492443"/>
              </a:xfrm>
              <a:prstGeom prst="rect">
                <a:avLst/>
              </a:prstGeom>
              <a:blipFill rotWithShape="1">
                <a:blip r:embed="rId16"/>
                <a:stretch>
                  <a:fillRect l="-1538" t="-34568" r="-27692" b="-5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Obdélníkový popisek 32"/>
          <p:cNvSpPr/>
          <p:nvPr/>
        </p:nvSpPr>
        <p:spPr>
          <a:xfrm>
            <a:off x="4412297" y="1059345"/>
            <a:ext cx="4148329" cy="1124864"/>
          </a:xfrm>
          <a:prstGeom prst="wedgeRectCallout">
            <a:avLst>
              <a:gd name="adj1" fmla="val 24479"/>
              <a:gd name="adj2" fmla="val -7259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  <a:scene3d>
            <a:camera prst="orthographicFront"/>
            <a:lightRig rig="threePt" dir="t"/>
          </a:scene3d>
          <a:sp3d>
            <a:bevelT w="1143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Vynásobíme nejmenším společným jmenovatelem.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122" name="Picture 2" descr="C:\Users\spravce\AppData\Local\Microsoft\Windows\Temporary Internet Files\Content.IE5\0BASIBLT\MC900440442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99" y="5358165"/>
            <a:ext cx="1828800" cy="115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943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3" grpId="0"/>
      <p:bldP spid="14" grpId="0"/>
      <p:bldP spid="15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 animBg="1"/>
      <p:bldP spid="33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7818" y="263310"/>
            <a:ext cx="8600646" cy="6190025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32656"/>
            <a:ext cx="1598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Zkouška:</a:t>
            </a:r>
            <a:endParaRPr lang="cs-CZ" sz="2800" u="sng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23528" y="1064072"/>
                <a:ext cx="7500130" cy="87876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dirty="0" smtClean="0">
                    <a:solidFill>
                      <a:srgbClr val="002060"/>
                    </a:solidFill>
                    <a:effectLst>
                      <a:glow rad="101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L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</m:t>
                        </m:r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+1</m:t>
                        </m:r>
                      </m:num>
                      <m:den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 · </m:t>
                        </m:r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</m:t>
                        </m:r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− 3</m:t>
                        </m:r>
                      </m:den>
                    </m:f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 ·</m:t>
                        </m:r>
                        <m:sSup>
                          <m:sSupPr>
                            <m:ctrlPr>
                              <a:rPr lang="cs-CZ" sz="36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 </m:t>
                            </m:r>
                            <m:r>
                              <a:rPr lang="cs-CZ" sz="36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1</m:t>
                            </m:r>
                          </m:e>
                          <m:sup>
                            <m:r>
                              <a:rPr lang="cs-CZ" sz="36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1016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2 </m:t>
                            </m:r>
                          </m:sup>
                        </m:sSup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− 9</m:t>
                        </m:r>
                      </m:den>
                    </m:f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2 − 3 </m:t>
                        </m:r>
                      </m:den>
                    </m:f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4 − 9</m:t>
                        </m:r>
                      </m:den>
                    </m:f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3600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1064072"/>
                <a:ext cx="7500130" cy="878767"/>
              </a:xfrm>
              <a:prstGeom prst="rect">
                <a:avLst/>
              </a:prstGeom>
              <a:blipFill rotWithShape="1">
                <a:blip r:embed="rId2"/>
                <a:stretch>
                  <a:fillRect l="-3415" t="-6250" b="-201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21087" y="3561938"/>
                <a:ext cx="8856984" cy="8792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>
                    <a:solidFill>
                      <a:srgbClr val="002060"/>
                    </a:solidFill>
                    <a:effectLst>
                      <a:glow rad="101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P </a:t>
                </a:r>
                <a14:m>
                  <m:oMath xmlns:m="http://schemas.openxmlformats.org/officeDocument/2006/math"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=− </m:t>
                    </m:r>
                    <m:f>
                      <m:fPr>
                        <m:ctrlP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4 − </m:t>
                        </m:r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 · </m:t>
                        </m:r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</m:t>
                        </m:r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+3</m:t>
                        </m:r>
                      </m:den>
                    </m:f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=− </m:t>
                    </m:r>
                    <m:f>
                      <m:fPr>
                        <m:ctrlP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 + 3</m:t>
                        </m:r>
                      </m:den>
                    </m:f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3600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087" y="3561938"/>
                <a:ext cx="8856984" cy="879215"/>
              </a:xfrm>
              <a:prstGeom prst="rect">
                <a:avLst/>
              </a:prstGeom>
              <a:blipFill rotWithShape="1">
                <a:blip r:embed="rId3"/>
                <a:stretch>
                  <a:fillRect l="-2891" t="-6207" b="-19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32818" y="5324554"/>
                <a:ext cx="1563441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800" dirty="0" smtClean="0">
                    <a:solidFill>
                      <a:srgbClr val="002060"/>
                    </a:solidFill>
                    <a:effectLst>
                      <a:glow rad="228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L =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4800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P</m:t>
                    </m:r>
                  </m:oMath>
                </a14:m>
                <a:endParaRPr lang="cs-CZ" sz="4800" dirty="0">
                  <a:solidFill>
                    <a:srgbClr val="002060"/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818" y="5324554"/>
                <a:ext cx="1563441" cy="830997"/>
              </a:xfrm>
              <a:prstGeom prst="rect">
                <a:avLst/>
              </a:prstGeom>
              <a:blipFill rotWithShape="1">
                <a:blip r:embed="rId4"/>
                <a:stretch>
                  <a:fillRect l="-28516" t="-36496" r="-2734" b="-576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30920" y="1974169"/>
                <a:ext cx="6977384" cy="8792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>
                    <a:solidFill>
                      <a:srgbClr val="002060"/>
                    </a:solidFill>
                    <a:effectLst>
                      <a:glow rad="101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− 1</m:t>
                        </m:r>
                      </m:den>
                    </m:f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− 5</m:t>
                        </m:r>
                      </m:den>
                    </m:f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− 10</m:t>
                        </m:r>
                      </m:num>
                      <m:den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 </m:t>
                    </m:r>
                    <m:f>
                      <m:fPr>
                        <m:ctrlP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3600" b="0" i="1" dirty="0" smtClean="0">
                        <a:solidFill>
                          <a:srgbClr val="002060"/>
                        </a:solidFill>
                        <a:effectLst>
                          <a:glow rad="101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6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3600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920" y="1974169"/>
                <a:ext cx="6977384" cy="879215"/>
              </a:xfrm>
              <a:prstGeom prst="rect">
                <a:avLst/>
              </a:prstGeom>
              <a:blipFill rotWithShape="1">
                <a:blip r:embed="rId5"/>
                <a:stretch>
                  <a:fillRect l="-3668" t="-6250" b="-201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BL96J1IA\MC900440450[4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300" y="4478338"/>
            <a:ext cx="1962100" cy="1481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619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992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9925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9925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354188" y="4005064"/>
            <a:ext cx="8538291" cy="266429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38413" y="34180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1) Řešte v R a proveďte zkoušku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4189" y="3473647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2) </a:t>
            </a:r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Řešte v R a proveďte zkoušku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208067" y="3473647"/>
            <a:ext cx="8424936" cy="0"/>
          </a:xfrm>
          <a:prstGeom prst="line">
            <a:avLst/>
          </a:prstGeom>
          <a:ln w="28575"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338413" y="537170"/>
            <a:ext cx="8554066" cy="267580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11960" y="2509385"/>
            <a:ext cx="24336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Výsledek: y = 4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88119" y="1875137"/>
                <a:ext cx="3507818" cy="12266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Podmínky:</a:t>
                </a:r>
              </a:p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y </a:t>
                </a:r>
                <a14:m>
                  <m:oMath xmlns:m="http://schemas.openxmlformats.org/officeDocument/2006/math">
                    <m:r>
                      <a:rPr lang="cs-CZ" sz="28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≠1</m:t>
                    </m:r>
                    <m:r>
                      <a:rPr lang="cs-CZ" sz="28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; </m:t>
                    </m:r>
                  </m:oMath>
                </a14:m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y </a:t>
                </a:r>
                <a14:m>
                  <m:oMath xmlns:m="http://schemas.openxmlformats.org/officeDocument/2006/math">
                    <m:r>
                      <a:rPr lang="cs-CZ" sz="2800" i="1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2; y </a:t>
                </a:r>
                <a14:m>
                  <m:oMath xmlns:m="http://schemas.openxmlformats.org/officeDocument/2006/math">
                    <m:r>
                      <a:rPr lang="cs-CZ" sz="2800" i="1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32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dirty="0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dirty="0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3200" b="0" i="1" dirty="0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32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119" y="1875137"/>
                <a:ext cx="3507818" cy="1226682"/>
              </a:xfrm>
              <a:prstGeom prst="rect">
                <a:avLst/>
              </a:prstGeom>
              <a:blipFill rotWithShape="1">
                <a:blip r:embed="rId2"/>
                <a:stretch>
                  <a:fillRect l="-5556" t="-10448" b="-109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6961520" y="2512701"/>
            <a:ext cx="167148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L = P = - 1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38413" y="652396"/>
                <a:ext cx="7315048" cy="10154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num>
                        <m:den>
                          <m:d>
                            <m:d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−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·(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𝒚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num>
                        <m:den>
                          <m:d>
                            <m:d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</m:t>
                              </m:r>
                              <m:r>
                                <a:rPr lang="cs-CZ" sz="28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𝟓</m:t>
                              </m:r>
                              <m:r>
                                <a:rPr lang="cs-CZ" sz="28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−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𝒚</m:t>
                              </m:r>
                            </m:e>
                          </m:d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·( 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𝐲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8413" y="652396"/>
                <a:ext cx="7315048" cy="1015406"/>
              </a:xfrm>
              <a:prstGeom prst="rect">
                <a:avLst/>
              </a:prstGeom>
              <a:blipFill rotWithShape="1">
                <a:blip r:embed="rId3"/>
                <a:stretch>
                  <a:fillRect b="-5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211255" y="5942750"/>
            <a:ext cx="255711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Výsledek: x = -2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88119" y="5545708"/>
                <a:ext cx="3507818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Podmínky:</a:t>
                </a:r>
              </a:p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x</a:t>
                </a:r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3;</m:t>
                    </m:r>
                    <m:r>
                      <m:rPr>
                        <m:sty m:val="p"/>
                      </m:rPr>
                      <a:rPr lang="cs-CZ" sz="2800" b="0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x</m:t>
                    </m:r>
                  </m:oMath>
                </a14:m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1; </a:t>
                </a:r>
                <a:r>
                  <a:rPr lang="cs-CZ" sz="2800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x</a:t>
                </a:r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−7</m:t>
                    </m:r>
                  </m:oMath>
                </a14:m>
                <a:endParaRPr lang="cs-CZ" sz="32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119" y="5545708"/>
                <a:ext cx="3507818" cy="954107"/>
              </a:xfrm>
              <a:prstGeom prst="rect">
                <a:avLst/>
              </a:prstGeom>
              <a:blipFill rotWithShape="1">
                <a:blip r:embed="rId4"/>
                <a:stretch>
                  <a:fillRect l="-5556" t="-13462" b="-256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931481" y="5839185"/>
                <a:ext cx="1906612" cy="6606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L = P =</a:t>
                </a:r>
                <a14:m>
                  <m:oMath xmlns:m="http://schemas.openxmlformats.org/officeDocument/2006/math">
                    <m:r>
                      <a:rPr lang="cs-CZ" sz="2600" b="0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 </m:t>
                    </m:r>
                    <m:f>
                      <m:fPr>
                        <m:ctrlPr>
                          <a:rPr lang="cs-CZ" sz="260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6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endParaRPr lang="cs-CZ" sz="26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1481" y="5839185"/>
                <a:ext cx="1906612" cy="660630"/>
              </a:xfrm>
              <a:prstGeom prst="rect">
                <a:avLst/>
              </a:prstGeom>
              <a:blipFill rotWithShape="1">
                <a:blip r:embed="rId5"/>
                <a:stretch>
                  <a:fillRect l="-9904" t="-10185" b="-203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79219" y="4149080"/>
                <a:ext cx="7315048" cy="10154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d>
                            <m:d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𝟑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−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</m:e>
                          </m:d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·(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d>
                            <m:d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</m:t>
                              </m:r>
                              <m:r>
                                <a:rPr lang="cs-CZ" sz="28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𝐱</m:t>
                              </m:r>
                              <m:r>
                                <a:rPr lang="cs-CZ" sz="2800" b="1" i="0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 −</m:t>
                              </m:r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·( 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219" y="4149080"/>
                <a:ext cx="7315048" cy="1015406"/>
              </a:xfrm>
              <a:prstGeom prst="rect">
                <a:avLst/>
              </a:prstGeom>
              <a:blipFill rotWithShape="1">
                <a:blip r:embed="rId6"/>
                <a:stretch>
                  <a:fillRect t="-602" b="-12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5" name="Picture 3" descr="C:\Users\spravce\AppData\Local\Microsoft\Windows\Temporary Internet Files\Content.IE5\D1R1SU0N\MC900432461[4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2288" y="3189288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943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9" grpId="0"/>
      <p:bldP spid="2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346445" y="4077072"/>
            <a:ext cx="8410486" cy="266568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30436" y="548680"/>
            <a:ext cx="8484464" cy="25202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08854" y="0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Řešte v R a proveďte zkoušku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8854" y="3392883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Řešte v R a proveďte zkoušku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13929" y="3361208"/>
            <a:ext cx="8424936" cy="0"/>
          </a:xfrm>
          <a:prstGeom prst="line">
            <a:avLst/>
          </a:prstGeom>
          <a:ln w="28575"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962597" y="2046115"/>
            <a:ext cx="255711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Výsledek: x = -1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88119" y="2022781"/>
                <a:ext cx="3507818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Podmínky:</a:t>
                </a:r>
              </a:p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x</a:t>
                </a:r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2;</m:t>
                    </m:r>
                    <m:r>
                      <m:rPr>
                        <m:sty m:val="p"/>
                      </m:rPr>
                      <a:rPr lang="cs-CZ" sz="2800" b="0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x</m:t>
                    </m:r>
                  </m:oMath>
                </a14:m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-2</a:t>
                </a:r>
                <a:endParaRPr lang="cs-CZ" sz="32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119" y="2022781"/>
                <a:ext cx="3507818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5556" t="-13462" b="-256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6817719" y="2056292"/>
            <a:ext cx="154965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L = P =  1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815144" y="652396"/>
                <a:ext cx="7315048" cy="9280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sSup>
                            <m:sSup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5144" y="652396"/>
                <a:ext cx="7315048" cy="928011"/>
              </a:xfrm>
              <a:prstGeom prst="rect">
                <a:avLst/>
              </a:prstGeom>
              <a:blipFill rotWithShape="1">
                <a:blip r:embed="rId3"/>
                <a:stretch>
                  <a:fillRect l="-83"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3745052" y="5594946"/>
            <a:ext cx="24000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Výsledek: </a:t>
            </a:r>
            <a:r>
              <a:rPr lang="cs-CZ" sz="26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t</a:t>
            </a:r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= 5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90575" y="5591473"/>
                <a:ext cx="3507818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Podmínky:</a:t>
                </a:r>
              </a:p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t </a:t>
                </a:r>
                <a14:m>
                  <m:oMath xmlns:m="http://schemas.openxmlformats.org/officeDocument/2006/math">
                    <m:r>
                      <a:rPr lang="cs-CZ" sz="28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−3;</m:t>
                    </m:r>
                    <m:r>
                      <a:rPr lang="cs-CZ" sz="28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𝑡</m:t>
                    </m:r>
                  </m:oMath>
                </a14:m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3</a:t>
                </a:r>
                <a:endParaRPr lang="cs-CZ" sz="32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575" y="5591473"/>
                <a:ext cx="3507818" cy="954107"/>
              </a:xfrm>
              <a:prstGeom prst="rect">
                <a:avLst/>
              </a:prstGeom>
              <a:blipFill rotWithShape="1">
                <a:blip r:embed="rId4"/>
                <a:stretch>
                  <a:fillRect l="-5556" t="-13376" b="-248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606553" y="5512519"/>
                <a:ext cx="1820050" cy="6572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L = P =  </a:t>
                </a:r>
                <a14:m>
                  <m:oMath xmlns:m="http://schemas.openxmlformats.org/officeDocument/2006/math">
                    <m:r>
                      <a:rPr lang="cs-CZ" sz="2600" b="0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60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6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6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6553" y="5512519"/>
                <a:ext cx="1820050" cy="657296"/>
              </a:xfrm>
              <a:prstGeom prst="rect">
                <a:avLst/>
              </a:prstGeom>
              <a:blipFill rotWithShape="1">
                <a:blip r:embed="rId5"/>
                <a:stretch>
                  <a:fillRect l="-10403" t="-9259" b="-212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817600" y="4221088"/>
                <a:ext cx="7315048" cy="9280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𝒕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𝒕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sSup>
                            <m:sSup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𝒕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𝒕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𝒕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600" y="4221088"/>
                <a:ext cx="7315048" cy="928011"/>
              </a:xfrm>
              <a:prstGeom prst="rect">
                <a:avLst/>
              </a:prstGeom>
              <a:blipFill rotWithShape="1">
                <a:blip r:embed="rId6"/>
                <a:stretch>
                  <a:fillRect l="-83" b="-26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0BASIBLT\MC9004343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415" y="167332"/>
            <a:ext cx="18383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3314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9" grpId="0"/>
      <p:bldP spid="26" grpId="0"/>
      <p:bldP spid="27" grpId="0"/>
      <p:bldP spid="2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6445" y="3861048"/>
            <a:ext cx="8410486" cy="288170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30436" y="472506"/>
            <a:ext cx="8484464" cy="2596454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225" y="10840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Řešte v R a proveďte zkoušku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4245" y="3284984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6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Řešte v R a proveďte zkoušku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29320" y="3253309"/>
            <a:ext cx="8424936" cy="0"/>
          </a:xfrm>
          <a:prstGeom prst="line">
            <a:avLst/>
          </a:prstGeom>
          <a:ln w="28575"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962597" y="2046115"/>
            <a:ext cx="26581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Výsledek: x = - 2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88119" y="2022781"/>
                <a:ext cx="3507818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Podmínky:</a:t>
                </a:r>
              </a:p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x</a:t>
                </a:r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−3;</m:t>
                    </m:r>
                    <m:r>
                      <m:rPr>
                        <m:sty m:val="p"/>
                      </m:rPr>
                      <a:rPr lang="cs-CZ" sz="2800" b="0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x</m:t>
                    </m:r>
                  </m:oMath>
                </a14:m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1</a:t>
                </a:r>
                <a:endParaRPr lang="cs-CZ" sz="32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119" y="2022781"/>
                <a:ext cx="3507818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5556" t="-13462" b="-256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6817719" y="2056292"/>
            <a:ext cx="167148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L = P = - 2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815144" y="652396"/>
                <a:ext cx="7315048" cy="9089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num>
                        <m:den>
                          <m:sSup>
                            <m:sSup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5144" y="652396"/>
                <a:ext cx="7315048" cy="908967"/>
              </a:xfrm>
              <a:prstGeom prst="rect">
                <a:avLst/>
              </a:prstGeom>
              <a:blipFill rotWithShape="1">
                <a:blip r:embed="rId3"/>
                <a:stretch>
                  <a:fillRect l="-83" b="-46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4041617" y="5398783"/>
            <a:ext cx="24336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Výsledek: </a:t>
            </a:r>
            <a:r>
              <a:rPr lang="cs-CZ" sz="26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= 1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67139" y="5375449"/>
                <a:ext cx="3507818" cy="11706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Podmínky:</a:t>
                </a:r>
              </a:p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y </a:t>
                </a:r>
                <a14:m>
                  <m:oMath xmlns:m="http://schemas.openxmlformats.org/officeDocument/2006/math">
                    <m:r>
                      <a:rPr lang="cs-CZ" sz="28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</m:t>
                    </m:r>
                    <m:f>
                      <m:fPr>
                        <m:ctrlPr>
                          <a:rPr lang="cs-CZ" sz="28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2</m:t>
                        </m:r>
                      </m:num>
                      <m:den>
                        <m:r>
                          <a:rPr lang="cs-CZ" sz="28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3</m:t>
                        </m:r>
                      </m:den>
                    </m:f>
                    <m:r>
                      <a:rPr lang="cs-CZ" sz="28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;</m:t>
                    </m:r>
                    <m:r>
                      <a:rPr lang="cs-CZ" sz="2800" b="0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y </a:t>
                </a:r>
                <a14:m>
                  <m:oMath xmlns:m="http://schemas.openxmlformats.org/officeDocument/2006/math">
                    <m:r>
                      <a:rPr lang="cs-CZ" sz="2800" i="1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f>
                      <m:fPr>
                        <m:ctrlPr>
                          <a:rPr lang="cs-CZ" sz="28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2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139" y="5375449"/>
                <a:ext cx="3507818" cy="1170641"/>
              </a:xfrm>
              <a:prstGeom prst="rect">
                <a:avLst/>
              </a:prstGeom>
              <a:blipFill rotWithShape="1">
                <a:blip r:embed="rId4"/>
                <a:stretch>
                  <a:fillRect l="-5565" t="-10938" b="-98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6896739" y="5408960"/>
            <a:ext cx="14486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L = P = 3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894164" y="4005064"/>
                <a:ext cx="7315048" cy="10127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𝒚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𝒚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𝒚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𝒚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𝒚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4164" y="4005064"/>
                <a:ext cx="7315048" cy="1012778"/>
              </a:xfrm>
              <a:prstGeom prst="rect">
                <a:avLst/>
              </a:prstGeom>
              <a:blipFill rotWithShape="1">
                <a:blip r:embed="rId5"/>
                <a:stretch>
                  <a:fillRect l="-167" b="-6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375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5805" y="157833"/>
            <a:ext cx="1879600" cy="16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4947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9" grpId="0"/>
      <p:bldP spid="20" grpId="0"/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1506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141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667</TotalTime>
  <Words>1414</Words>
  <Application>Microsoft Office PowerPoint</Application>
  <PresentationFormat>Předvádění na obrazovce (4:3)</PresentationFormat>
  <Paragraphs>132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124</cp:revision>
  <dcterms:created xsi:type="dcterms:W3CDTF">2012-04-23T18:25:05Z</dcterms:created>
  <dcterms:modified xsi:type="dcterms:W3CDTF">2013-03-25T14:33:16Z</dcterms:modified>
</cp:coreProperties>
</file>