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9" r:id="rId3"/>
    <p:sldId id="290" r:id="rId4"/>
    <p:sldId id="292" r:id="rId5"/>
    <p:sldId id="296" r:id="rId6"/>
    <p:sldId id="297" r:id="rId7"/>
    <p:sldId id="300" r:id="rId8"/>
    <p:sldId id="301" r:id="rId9"/>
    <p:sldId id="273" r:id="rId10"/>
    <p:sldId id="302" r:id="rId11"/>
    <p:sldId id="303" r:id="rId12"/>
    <p:sldId id="30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38" autoAdjust="0"/>
  </p:normalViewPr>
  <p:slideViewPr>
    <p:cSldViewPr>
      <p:cViewPr>
        <p:scale>
          <a:sx n="60" d="100"/>
          <a:sy n="60" d="100"/>
        </p:scale>
        <p:origin x="-835" y="-1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4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5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6.wmf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17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10.pn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Relationship Id="rId1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VY_32_INOVACE_04_15_M9_Hanak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080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Rovnice s neznámou ve jmenovateli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28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smtClean="0"/>
              <a:t>Slovní úlohy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09712" y="57548"/>
            <a:ext cx="8712968" cy="779164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456" y="980728"/>
            <a:ext cx="8712968" cy="5472608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5866" y="-88513"/>
            <a:ext cx="216024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17972" y="1196752"/>
            <a:ext cx="8460940" cy="1944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Hodina ukazuje </a:t>
            </a:r>
            <a:r>
              <a:rPr lang="cs-CZ" sz="1800" dirty="0" smtClean="0"/>
              <a:t>řešení slovních úloh o společné práci. Pro jejich řešení lze využít rovnice s neznámou ve jmenovateli. V </a:t>
            </a:r>
            <a:r>
              <a:rPr lang="cs-CZ" sz="1800" dirty="0"/>
              <a:t>první části jsou </a:t>
            </a:r>
            <a:r>
              <a:rPr lang="cs-CZ" sz="1800" dirty="0" smtClean="0"/>
              <a:t>řešené </a:t>
            </a:r>
            <a:r>
              <a:rPr lang="cs-CZ" sz="1800" dirty="0"/>
              <a:t>příklady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7484" y="2243354"/>
            <a:ext cx="8718022" cy="449801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67483" y="2282298"/>
            <a:ext cx="8718021" cy="725805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6492" y="122896"/>
            <a:ext cx="8784372" cy="157791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492" y="172013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220072" y="3006017"/>
                <a:ext cx="201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006017"/>
                <a:ext cx="2016224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203230" y="188640"/>
            <a:ext cx="86172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Př.1) </a:t>
            </a:r>
            <a:r>
              <a:rPr lang="cs-CZ" sz="28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Malíř pokojů a jeho učeň vymalují společně byt za 15 hodin. Malíř by jej sám vymaloval za 20 hodin. Jak dlouho by tato práce trvala samotnému učni?</a:t>
            </a:r>
            <a:endParaRPr lang="cs-CZ" sz="28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5506" y="3191315"/>
            <a:ext cx="545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hodinu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společně vymalují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5556" y="4084179"/>
            <a:ext cx="4774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hodinu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malíř vymaluje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2898" y="5017006"/>
            <a:ext cx="460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hodinu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učeň vymaluje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839194" y="3933056"/>
                <a:ext cx="201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9194" y="3933056"/>
                <a:ext cx="201622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824042" y="4817549"/>
                <a:ext cx="201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042" y="4817549"/>
                <a:ext cx="2016224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6814270" y="3235550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bytu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771824" y="4120888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bytu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08218" y="4995723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bytu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57496" y="5775002"/>
            <a:ext cx="8718021" cy="993626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34006" y="2383590"/>
                <a:ext cx="754509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Neznámá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 je počet hodin samotného učně.</a:t>
                </a:r>
                <a:endParaRPr lang="cs-CZ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006" y="2383590"/>
                <a:ext cx="7545094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616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267682" y="6053930"/>
            <a:ext cx="2087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Musí platit: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54880" y="5878726"/>
                <a:ext cx="286519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4880" y="5878726"/>
                <a:ext cx="2865192" cy="7861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8000[1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747" y="530715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04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26" grpId="0"/>
      <p:bldP spid="27" grpId="0"/>
      <p:bldP spid="28" grpId="0"/>
      <p:bldP spid="29" grpId="0"/>
      <p:bldP spid="33" grpId="0"/>
      <p:bldP spid="34" grpId="0"/>
      <p:bldP spid="35" grpId="0"/>
      <p:bldP spid="36" grpId="0"/>
      <p:bldP spid="37" grpId="0"/>
      <p:bldP spid="39" grpId="0"/>
      <p:bldP spid="31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399" y="11957"/>
            <a:ext cx="8718021" cy="341704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22217" y="201818"/>
                <a:ext cx="286519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2217" y="201818"/>
                <a:ext cx="2865192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87409" y="4079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 ·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𝟔𝟎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7409" y="407941"/>
                <a:ext cx="158417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804248" y="175658"/>
                <a:ext cx="194421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Podm</m:t>
                      </m:r>
                      <m: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nka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i="1" dirty="0" smtClean="0">
                  <a:solidFill>
                    <a:srgbClr val="002060"/>
                  </a:solidFill>
                  <a:effectLst>
                    <a:glow rad="63500">
                      <a:schemeClr val="accent4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4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175658"/>
                <a:ext cx="1944216" cy="9541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74097" y="1328501"/>
                <a:ext cx="482453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097" y="1328501"/>
                <a:ext cx="4824536" cy="901785"/>
              </a:xfrm>
              <a:prstGeom prst="rect">
                <a:avLst/>
              </a:prstGeom>
              <a:blipFill rotWithShape="1">
                <a:blip r:embed="rId5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64249" y="2322718"/>
                <a:ext cx="2865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4249" y="2322718"/>
                <a:ext cx="286519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853769" y="2845938"/>
                <a:ext cx="2865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3769" y="2845938"/>
                <a:ext cx="286519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28225" y="2322718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/−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225" y="2322718"/>
                <a:ext cx="158417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108742" y="3429001"/>
            <a:ext cx="8718021" cy="2428561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9458" y="5867536"/>
            <a:ext cx="8718021" cy="92549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93515" y="3573016"/>
                <a:ext cx="286519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515" y="3573016"/>
                <a:ext cx="2865192" cy="7861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07704" y="4380038"/>
                <a:ext cx="570200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4380038"/>
                <a:ext cx="5702006" cy="7861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93515" y="5259805"/>
                <a:ext cx="15766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515" y="5259805"/>
                <a:ext cx="1576612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488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2107355" y="6041346"/>
            <a:ext cx="6730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Učeň by sám vymaloval byt za 60 hodin.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7383" y="6041346"/>
            <a:ext cx="185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Odpověď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865" y="3704494"/>
            <a:ext cx="185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Zkouška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pic>
        <p:nvPicPr>
          <p:cNvPr id="2050" name="Picture 2" descr="C:\Users\spravce\AppData\Local\Microsoft\Windows\Temporary Internet Files\Content.IE5\D1R1SU0N\MC90043245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794" y="1435953"/>
            <a:ext cx="2520280" cy="177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9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7484" y="2243354"/>
            <a:ext cx="8718022" cy="449801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67483" y="2282298"/>
            <a:ext cx="8718021" cy="725805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6492" y="122896"/>
            <a:ext cx="8784372" cy="157791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492" y="172013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82094" y="3006016"/>
                <a:ext cx="201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2094" y="3006016"/>
                <a:ext cx="2016224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203230" y="188640"/>
            <a:ext cx="86172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Př.2) </a:t>
            </a:r>
            <a:r>
              <a:rPr lang="cs-CZ" sz="28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První traktorista zorá pole za 15 hodin, druhý zorá stejně velké pole za 10 hodin. Za kolik hodin zorají toto pole společně?</a:t>
            </a:r>
            <a:endParaRPr lang="cs-CZ" sz="28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7682" y="4983167"/>
            <a:ext cx="545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hodinu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společně zorají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5546" y="3137495"/>
            <a:ext cx="65626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hodinu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první traktorista zorá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07130" y="4077768"/>
            <a:ext cx="6165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hodinu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druhý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traktorista zorá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982094" y="3988105"/>
                <a:ext cx="201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2094" y="3988105"/>
                <a:ext cx="201622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283049" y="4864244"/>
                <a:ext cx="2637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3049" y="4864244"/>
                <a:ext cx="2637282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7777086" y="3159945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713638" y="4145638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713338" y="4995722"/>
            <a:ext cx="136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57496" y="5775002"/>
            <a:ext cx="8718021" cy="993626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79388" y="2383590"/>
                <a:ext cx="754509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Neznámá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 je počet hodin.</a:t>
                </a:r>
                <a:endParaRPr lang="cs-CZ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388" y="2383590"/>
                <a:ext cx="7545094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696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280382" y="6073705"/>
            <a:ext cx="2087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Musí platit: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54880" y="5878726"/>
                <a:ext cx="286519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4880" y="5878726"/>
                <a:ext cx="2865192" cy="7861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40450[5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148" y="1150938"/>
            <a:ext cx="2325017" cy="175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40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26" grpId="0"/>
      <p:bldP spid="27" grpId="0"/>
      <p:bldP spid="28" grpId="0"/>
      <p:bldP spid="29" grpId="0"/>
      <p:bldP spid="33" grpId="0"/>
      <p:bldP spid="34" grpId="0"/>
      <p:bldP spid="35" grpId="0"/>
      <p:bldP spid="36" grpId="0"/>
      <p:bldP spid="37" grpId="0"/>
      <p:bldP spid="39" grpId="0"/>
      <p:bldP spid="31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399" y="11957"/>
            <a:ext cx="8718021" cy="341704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080715" y="175658"/>
                <a:ext cx="286519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0715" y="175658"/>
                <a:ext cx="2865192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87409" y="4079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 ·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7409" y="407941"/>
                <a:ext cx="158417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804248" y="175658"/>
                <a:ext cx="194421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Podm</m:t>
                      </m:r>
                      <m: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nka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i="1" dirty="0" smtClean="0">
                  <a:solidFill>
                    <a:srgbClr val="002060"/>
                  </a:solidFill>
                  <a:effectLst>
                    <a:glow rad="63500">
                      <a:schemeClr val="accent4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4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4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175658"/>
                <a:ext cx="1944216" cy="9541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55576" y="1129765"/>
                <a:ext cx="482453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129765"/>
                <a:ext cx="4824536" cy="901785"/>
              </a:xfrm>
              <a:prstGeom prst="rect">
                <a:avLst/>
              </a:prstGeom>
              <a:blipFill rotWithShape="1">
                <a:blip r:embed="rId5"/>
                <a:stretch>
                  <a:fillRect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51949" y="2013272"/>
                <a:ext cx="2865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1949" y="2013272"/>
                <a:ext cx="286519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7614" y="2845938"/>
                <a:ext cx="143259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7614" y="2845938"/>
                <a:ext cx="143259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995424" y="2420888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/: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5424" y="2420888"/>
                <a:ext cx="158417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108742" y="3429001"/>
            <a:ext cx="8718021" cy="2428561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9458" y="5867536"/>
            <a:ext cx="8718021" cy="925494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93514" y="3573016"/>
                <a:ext cx="6062861" cy="818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514" y="3573016"/>
                <a:ext cx="6062861" cy="81804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07704" y="4380038"/>
                <a:ext cx="570200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4380038"/>
                <a:ext cx="5702006" cy="7861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93515" y="5259805"/>
                <a:ext cx="15766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515" y="5259805"/>
                <a:ext cx="1576612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488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932112" y="6041346"/>
            <a:ext cx="6730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Společně zorají pole za 6 hodin.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4947" y="6041346"/>
            <a:ext cx="185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Odpověď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865" y="3704494"/>
            <a:ext cx="185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Zkouška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998312" y="2420888"/>
                <a:ext cx="184398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8312" y="2420888"/>
                <a:ext cx="184398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40446CAL050ZQ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310" y="138984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9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2450" y="2067082"/>
            <a:ext cx="8718022" cy="4674286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41492" y="3902012"/>
            <a:ext cx="8718021" cy="990169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6492" y="122896"/>
            <a:ext cx="8784372" cy="145073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852" y="1604669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812207" y="2232745"/>
                <a:ext cx="294119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2207" y="2232745"/>
                <a:ext cx="2941194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203230" y="188640"/>
            <a:ext cx="86172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Př.3) </a:t>
            </a:r>
            <a:r>
              <a:rPr lang="cs-CZ" sz="28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Pět dlaždičů mělo vydláždit chodník za 9 dní. Po třech dnech dva dlaždiči odešli. Jak dlouho bude trvat dláždění nyní?</a:t>
            </a:r>
            <a:endParaRPr lang="cs-CZ" sz="28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7682" y="2364224"/>
            <a:ext cx="3872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5 dlaždičů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1006" y="3124901"/>
            <a:ext cx="6165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1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 dlaždič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479852" y="3019623"/>
                <a:ext cx="295622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</m:t>
                      </m:r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852" y="3019623"/>
                <a:ext cx="2956224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6242248" y="2391732"/>
            <a:ext cx="1979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hodníku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67405" y="3938074"/>
                <a:ext cx="754509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Neznámá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/>
                      </a:rPr>
                      <m:t>𝒙</m:t>
                    </m:r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 je počet dnů, za kolik vydláždí chodník zbývající 3 dlaždiči.</a:t>
                </a:r>
                <a:endParaRPr lang="cs-CZ" sz="2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405" y="3938074"/>
                <a:ext cx="7545094" cy="954107"/>
              </a:xfrm>
              <a:prstGeom prst="rect">
                <a:avLst/>
              </a:prstGeom>
              <a:blipFill rotWithShape="1">
                <a:blip r:embed="rId4"/>
                <a:stretch>
                  <a:fillRect l="-1616" t="-5732" r="-1696" b="-17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6228184" y="3176442"/>
            <a:ext cx="1979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hodníku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1885" y="5157192"/>
            <a:ext cx="3872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 dny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5 dlaždičů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0573" y="5949280"/>
            <a:ext cx="3605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x dnů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dlaždiči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812207" y="5025713"/>
                <a:ext cx="37891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2207" y="5025713"/>
                <a:ext cx="3789182" cy="7861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812206" y="5817801"/>
                <a:ext cx="3789183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·······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  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4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2206" y="5817801"/>
                <a:ext cx="3789183" cy="7861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6436076" y="5171334"/>
            <a:ext cx="1979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hodníku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36076" y="5949279"/>
            <a:ext cx="1979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hodníku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pic>
        <p:nvPicPr>
          <p:cNvPr id="5124" name="Picture 4" descr="C:\Users\spravce\AppData\Local\Microsoft\Windows\Temporary Internet Files\Content.IE5\HGW68T4R\MC900438000[1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674" y="1196752"/>
            <a:ext cx="1805798" cy="123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82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26" grpId="0"/>
      <p:bldP spid="28" grpId="0"/>
      <p:bldP spid="29" grpId="0"/>
      <p:bldP spid="33" grpId="0"/>
      <p:bldP spid="35" grpId="0"/>
      <p:bldP spid="39" grpId="0"/>
      <p:bldP spid="20" grpId="0"/>
      <p:bldP spid="21" grpId="0"/>
      <p:bldP spid="22" grpId="0"/>
      <p:bldP spid="23" grpId="0"/>
      <p:bldP spid="24" grpId="0"/>
      <p:bldP spid="25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399" y="11956"/>
            <a:ext cx="8718021" cy="3692537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199276" y="41541"/>
                <a:ext cx="286519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9276" y="41541"/>
                <a:ext cx="2865192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42668" y="230823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 ·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2668" y="230823"/>
                <a:ext cx="158417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7584" y="943326"/>
                <a:ext cx="4824536" cy="910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43326"/>
                <a:ext cx="4824536" cy="910570"/>
              </a:xfrm>
              <a:prstGeom prst="rect">
                <a:avLst/>
              </a:prstGeom>
              <a:blipFill rotWithShape="1">
                <a:blip r:embed="rId4"/>
                <a:stretch>
                  <a:fillRect b="-6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77476" y="1876648"/>
                <a:ext cx="2865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7476" y="1876648"/>
                <a:ext cx="286519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07604" y="2780928"/>
                <a:ext cx="18095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604" y="2780928"/>
                <a:ext cx="180952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87409" y="2395056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/−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7409" y="2395056"/>
                <a:ext cx="158417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108741" y="3704495"/>
            <a:ext cx="8718021" cy="1828902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9458" y="5537578"/>
            <a:ext cx="8718021" cy="1203790"/>
          </a:xfrm>
          <a:prstGeom prst="rect">
            <a:avLst/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27000" h="114300" prst="slope"/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93513" y="3848509"/>
                <a:ext cx="6566919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513" y="3848509"/>
                <a:ext cx="6566919" cy="7936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07703" y="4655531"/>
                <a:ext cx="57020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3" y="4655531"/>
                <a:ext cx="5702006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856"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907703" y="5071731"/>
                <a:ext cx="15766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𝑳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3" y="5071731"/>
                <a:ext cx="1576612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3089"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893513" y="5662419"/>
            <a:ext cx="67301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Tři dlaždiči budou pokračovat 10 dní, takže celkem bude práce trvat 13 dní.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2903" y="5657161"/>
            <a:ext cx="1915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Odpověď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864" y="3979987"/>
            <a:ext cx="185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Zkouška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944881" y="2367364"/>
                <a:ext cx="27912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4881" y="2367364"/>
                <a:ext cx="2791206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926560" y="3181274"/>
                <a:ext cx="18095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𝟏𝟎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6560" y="3181274"/>
                <a:ext cx="180952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517131" y="2778204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/: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2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2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131" y="2778204"/>
                <a:ext cx="158417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32483[2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05931"/>
            <a:ext cx="2232248" cy="243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28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08067" y="188640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9206" y="416174"/>
            <a:ext cx="83529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Př.1) Nadrž se naplní jedním </a:t>
            </a:r>
            <a:r>
              <a:rPr lang="cs-CZ" sz="28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č</a:t>
            </a: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erpadlem za </a:t>
            </a:r>
            <a:b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30 minut, druhým za 24 minut. Za kolik minut se nádrž naplní oběma čerpadly současně?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Vývojový diagram: postup 16"/>
              <p:cNvSpPr/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𝑁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ž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𝑠𝑒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𝑛𝑎𝑝𝑙𝑛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13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𝑚𝑖𝑛𝑢𝑡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" name="Vývojový diagram: postup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blipFill rotWithShape="1">
                <a:blip r:embed="rId2"/>
                <a:stretch>
                  <a:fillRect l="-989" b="-1471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240243" y="3501008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1382" y="3728542"/>
            <a:ext cx="83529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Př.2) Dva zedníci omítají společně dům. První zedník by práci udělal za 16 dní a druhý za 20 dní. Za jak dlouho udělají práci společně?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Vývojový diagram: postup 23"/>
              <p:cNvSpPr/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Spole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č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n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ě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ud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ě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laj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pr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ci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za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 9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dn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4" name="Vývojový diagram: postup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blipFill rotWithShape="1">
                <a:blip r:embed="rId3"/>
                <a:stretch>
                  <a:fillRect l="-976" b="-2941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2459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910" y="4869160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23" grpId="0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067" y="188640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207" y="416174"/>
            <a:ext cx="819524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Př.3) Tři dělníci položili parketovou podlahu za</a:t>
            </a:r>
            <a:b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2 hodiny. První z nich by sám práci udělal za</a:t>
            </a:r>
            <a:b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9 hodin, druhý za 6 hodin. Za jak dlouho by vykonal práci třetí dělník?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Vývojový diagram: postup 3"/>
              <p:cNvSpPr/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𝑇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𝑙𝑛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𝑏𝑦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𝑣𝑦𝑘𝑜𝑛𝑎𝑙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𝑝𝑟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𝑐𝑖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4,5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h𝑜𝑑𝑖𝑛𝑦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" name="Vývojový diagram: postup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blipFill rotWithShape="1">
                <a:blip r:embed="rId2"/>
                <a:stretch>
                  <a:fillRect l="-989" b="-2206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40243" y="3501008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1382" y="3728542"/>
            <a:ext cx="835292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Př.4) Rybník se vypustí za 20 dní, jsou-li otevřena obě stavidla. Pouze jedním stavidlem by se vypustil za 30 dní. Za jak dlouho se vypustí, když bude otevřeno pouze druhé stavidlo?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Vývojový diagram: postup 6"/>
              <p:cNvSpPr/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𝑅𝑦𝑏𝑛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𝑠𝑒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𝑣𝑦𝑝𝑢𝑠𝑡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60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7" name="Vývojový diagram: postup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blipFill rotWithShape="1">
                <a:blip r:embed="rId3"/>
                <a:stretch>
                  <a:fillRect l="-976" b="-2941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HGW68T4R\MC900432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035" y="5157192"/>
            <a:ext cx="1628763" cy="150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67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067" y="188640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7479" y="404664"/>
            <a:ext cx="81952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Př.5) Osm švadlen má splnit zakázku za 16 dní. Po čtyřech dnech přešly 2 švadleny na jinou práci. Za kolik dní bude zakázka splněna? 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Vývojový diagram: postup 3"/>
              <p:cNvSpPr/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𝑍𝑎𝑘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𝑧𝑘𝑎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𝑏𝑢𝑑𝑒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𝑠𝑝𝑙𝑛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28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" name="Vývojový diagram: postup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2360390"/>
                <a:ext cx="8554066" cy="748692"/>
              </a:xfrm>
              <a:prstGeom prst="flowChartProcess">
                <a:avLst/>
              </a:prstGeom>
              <a:blipFill rotWithShape="1">
                <a:blip r:embed="rId2"/>
                <a:stretch>
                  <a:fillRect l="-989" b="-2206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40243" y="3501008"/>
            <a:ext cx="8554066" cy="217175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1382" y="3728542"/>
            <a:ext cx="835292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Př.6) Sedm záchranářů mělo udělat výkop za </a:t>
            </a:r>
            <a:b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20 hodin. Po pěti hodinách byli dva odvoláni </a:t>
            </a:r>
            <a:b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k jinému případu. Za jak dlouho bude práce hotova?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Vývojový diagram: postup 6"/>
              <p:cNvSpPr/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𝑃𝑟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𝑏𝑢𝑑𝑒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h𝑜𝑡𝑜𝑣𝑎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31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h𝑜𝑑𝑖𝑛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7" name="Vývojový diagram: postup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43" y="5704644"/>
                <a:ext cx="8668610" cy="748692"/>
              </a:xfrm>
              <a:prstGeom prst="flowChartProcess">
                <a:avLst/>
              </a:prstGeom>
              <a:blipFill rotWithShape="1">
                <a:blip r:embed="rId3"/>
                <a:stretch>
                  <a:fillRect l="-976" b="-2941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D1R1SU0N\MC900437791CAHQRYJW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313" y="52435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21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7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911</TotalTime>
  <Words>1056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146</cp:revision>
  <dcterms:created xsi:type="dcterms:W3CDTF">2012-04-23T18:25:05Z</dcterms:created>
  <dcterms:modified xsi:type="dcterms:W3CDTF">2013-03-25T14:49:13Z</dcterms:modified>
</cp:coreProperties>
</file>