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9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82" r:id="rId11"/>
    <p:sldId id="295" r:id="rId12"/>
    <p:sldId id="296" r:id="rId13"/>
    <p:sldId id="29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6.wmf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5" Type="http://schemas.openxmlformats.org/officeDocument/2006/relationships/image" Target="../media/image8.wmf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Relationship Id="rId14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5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Relationship Id="rId9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VY_32_INOVACE_04_16_M9_Hanak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080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Rovnice s neznámou ve jmenovateli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28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600" dirty="0" smtClean="0"/>
              <a:t>Nerovnice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31788" y="57548"/>
            <a:ext cx="8712968" cy="851172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456" y="1196752"/>
            <a:ext cx="8712968" cy="5400600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14812" y="-99392"/>
            <a:ext cx="230425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29810" y="1268760"/>
            <a:ext cx="8316924" cy="2376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Řešení </a:t>
            </a:r>
            <a:r>
              <a:rPr lang="cs-CZ" sz="1800" dirty="0"/>
              <a:t>nerovnic s neznámou ve jmenovateli je složitější a zabývá se jim až na středních </a:t>
            </a:r>
            <a:r>
              <a:rPr lang="cs-CZ" sz="1800" dirty="0" smtClean="0"/>
              <a:t>školách. </a:t>
            </a:r>
            <a:r>
              <a:rPr lang="cs-CZ" sz="1800" dirty="0"/>
              <a:t>Hodina </a:t>
            </a:r>
            <a:r>
              <a:rPr lang="cs-CZ" sz="1800" dirty="0" smtClean="0"/>
              <a:t>ukazuje </a:t>
            </a:r>
            <a:r>
              <a:rPr lang="cs-CZ" sz="1800" dirty="0"/>
              <a:t>řešení jednoduchých </a:t>
            </a:r>
            <a:r>
              <a:rPr lang="cs-CZ" sz="1800" dirty="0" smtClean="0"/>
              <a:t>nerovnic s neznámou ve jmenovateli. Některé nerovnice, které zde budeme řešit, mají neznámou pouze v čitateli. V první části jsou řešené příklady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151891" y="950416"/>
            <a:ext cx="8856984" cy="571894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358127" y="1196753"/>
            <a:ext cx="8353223" cy="151216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51891" y="73585"/>
            <a:ext cx="8856983" cy="7920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280405"/>
            <a:ext cx="8064896" cy="154079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Řešení nerovnice znamená najít taková čísla, aby po dosazení těchto čísel za neznámou se nerovnice změnila ve správnou nerovnost.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525580" y="217600"/>
            <a:ext cx="3986336" cy="64807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Zapamatujete si!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2499" y="2788282"/>
            <a:ext cx="8353223" cy="971103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91916" y="3004307"/>
            <a:ext cx="8243806" cy="6623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Nalezená čísla se nazývají </a:t>
            </a:r>
            <a:r>
              <a:rPr lang="cs-CZ" sz="2800" b="1" dirty="0" smtClean="0"/>
              <a:t>řešení</a:t>
            </a:r>
            <a:r>
              <a:rPr lang="cs-CZ" sz="2800" dirty="0" smtClean="0"/>
              <a:t> dané nerovnice.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8127" y="3889845"/>
            <a:ext cx="8353223" cy="1185071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67544" y="3997857"/>
            <a:ext cx="7875235" cy="115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40" dirty="0" smtClean="0"/>
              <a:t>Při </a:t>
            </a:r>
            <a:r>
              <a:rPr lang="cs-CZ" sz="2800" b="1" spc="-140" dirty="0" smtClean="0"/>
              <a:t>násobení</a:t>
            </a:r>
            <a:r>
              <a:rPr lang="cs-CZ" sz="2800" spc="-140" dirty="0" smtClean="0"/>
              <a:t> (dělení) obou stran nerovnosti </a:t>
            </a:r>
            <a:r>
              <a:rPr lang="cs-CZ" sz="2800" b="1" spc="-140" dirty="0" smtClean="0"/>
              <a:t>záporným</a:t>
            </a:r>
            <a:r>
              <a:rPr lang="cs-CZ" sz="2800" spc="-140" dirty="0" smtClean="0"/>
              <a:t> číslem se změní znak nerovnosti v opačný.</a:t>
            </a:r>
            <a:endParaRPr lang="cs-CZ" sz="2800" b="1" spc="-14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8127" y="5227316"/>
            <a:ext cx="8353223" cy="129802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67544" y="5335328"/>
                <a:ext cx="8268178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40" dirty="0" smtClean="0"/>
                  <a:t>Nerovnice se znaky </a:t>
                </a:r>
                <a14:m>
                  <m:oMath xmlns:m="http://schemas.openxmlformats.org/officeDocument/2006/math">
                    <m:r>
                      <a:rPr lang="cs-CZ" sz="2800" b="1" i="1" spc="-140" smtClean="0">
                        <a:latin typeface="Cambria Math"/>
                        <a:ea typeface="Cambria Math"/>
                      </a:rPr>
                      <m:t>≤(≥)</m:t>
                    </m:r>
                  </m:oMath>
                </a14:m>
                <a:r>
                  <a:rPr lang="cs-CZ" sz="2800" b="1" spc="-140" dirty="0" smtClean="0"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spc="-140" dirty="0" smtClean="0"/>
                  <a:t> nazýváme </a:t>
                </a:r>
                <a:r>
                  <a:rPr lang="cs-CZ" sz="2800" b="1" spc="-140" dirty="0" smtClean="0"/>
                  <a:t>neostré</a:t>
                </a:r>
                <a:r>
                  <a:rPr lang="cs-CZ" sz="2800" spc="-140" dirty="0" smtClean="0"/>
                  <a:t> nerovnice.</a:t>
                </a:r>
                <a:endParaRPr lang="cs-CZ" sz="2800" b="1" spc="-140" dirty="0"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335328"/>
                <a:ext cx="8268178" cy="576063"/>
              </a:xfrm>
              <a:prstGeom prst="rect">
                <a:avLst/>
              </a:prstGeom>
              <a:blipFill rotWithShape="1">
                <a:blip r:embed="rId2"/>
                <a:stretch>
                  <a:fillRect l="-1549" t="-11579" r="-1401" b="-1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67544" y="5854080"/>
                <a:ext cx="8268178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40" dirty="0" smtClean="0"/>
                  <a:t>Nerovnice se znaky </a:t>
                </a:r>
                <a14:m>
                  <m:oMath xmlns:m="http://schemas.openxmlformats.org/officeDocument/2006/math">
                    <m:r>
                      <a:rPr lang="cs-CZ" sz="2800" b="1" i="1" spc="-140" smtClean="0">
                        <a:latin typeface="Cambria Math"/>
                        <a:ea typeface="Cambria Math"/>
                      </a:rPr>
                      <m:t>&lt;(&gt;)</m:t>
                    </m:r>
                  </m:oMath>
                </a14:m>
                <a:r>
                  <a:rPr lang="cs-CZ" sz="2800" b="1" spc="-140" dirty="0" smtClean="0"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spc="-140" dirty="0" smtClean="0"/>
                  <a:t> nazýváme </a:t>
                </a:r>
                <a:r>
                  <a:rPr lang="cs-CZ" sz="2800" b="1" spc="-140" dirty="0" smtClean="0"/>
                  <a:t>ostré</a:t>
                </a:r>
                <a:r>
                  <a:rPr lang="cs-CZ" sz="2800" spc="-140" dirty="0" smtClean="0"/>
                  <a:t> nerovnice.</a:t>
                </a:r>
                <a:endParaRPr lang="cs-CZ" sz="2800" b="1" spc="-140" dirty="0"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854080"/>
                <a:ext cx="8268178" cy="576063"/>
              </a:xfrm>
              <a:prstGeom prst="rect">
                <a:avLst/>
              </a:prstGeom>
              <a:blipFill rotWithShape="1">
                <a:blip r:embed="rId3"/>
                <a:stretch>
                  <a:fillRect l="-1549" t="-11579" b="-1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3" name="Picture 3" descr="C:\Users\spravce\AppData\Local\Microsoft\Windows\Temporary Internet Files\Content.IE5\0BASIBLT\MC900438000[8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425" y="73585"/>
            <a:ext cx="1577354" cy="107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59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46390"/>
            <a:ext cx="8856984" cy="115036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892" y="1318516"/>
            <a:ext cx="8880596" cy="535084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5425" y="301298"/>
            <a:ext cx="4108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1) Řešte v R nerovnici: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11510" y="116632"/>
                <a:ext cx="5818715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1510" y="116632"/>
                <a:ext cx="5818715" cy="89255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258919" y="142371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153111" y="1429146"/>
                <a:ext cx="5010430" cy="8036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𝟑𝐱</m:t>
                        </m:r>
                        <m:r>
                          <a:rPr lang="cs-CZ" sz="32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3111" y="1429146"/>
                <a:ext cx="5010430" cy="80368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076410" y="1583034"/>
                <a:ext cx="92666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3200" b="1" i="1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32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𝟔</m:t>
                      </m:r>
                    </m:oMath>
                  </m:oMathPara>
                </a14:m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6410" y="1583034"/>
                <a:ext cx="926664" cy="584775"/>
              </a:xfrm>
              <a:prstGeom prst="rect">
                <a:avLst/>
              </a:prstGeom>
              <a:blipFill rotWithShape="1">
                <a:blip r:embed="rId4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390448" y="2326628"/>
                <a:ext cx="55020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0448" y="2326628"/>
                <a:ext cx="550203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970610" y="2974700"/>
                <a:ext cx="44939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0610" y="2974700"/>
                <a:ext cx="449392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009975" y="3693860"/>
                <a:ext cx="326978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9975" y="3693860"/>
                <a:ext cx="326978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004097" y="3694780"/>
                <a:ext cx="14526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/−</m:t>
                    </m:r>
                  </m:oMath>
                </a14:m>
                <a:r>
                  <a:rPr lang="cs-CZ" sz="28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x+24</a:t>
                </a:r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097" y="3694780"/>
                <a:ext cx="1452642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1681" t="-34884" r="-17227" b="-5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830608" y="4228040"/>
                <a:ext cx="20405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0608" y="4228040"/>
                <a:ext cx="2040512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121209" y="4769640"/>
                <a:ext cx="2040512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1209" y="4769640"/>
                <a:ext cx="2040512" cy="898964"/>
              </a:xfrm>
              <a:prstGeom prst="rect">
                <a:avLst/>
              </a:prstGeom>
              <a:blipFill rotWithShape="1">
                <a:blip r:embed="rId10"/>
                <a:stretch>
                  <a:fillRect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923274" y="4260720"/>
                <a:ext cx="80714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</m:t>
                      </m:r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𝟖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3274" y="4260720"/>
                <a:ext cx="807144" cy="523220"/>
              </a:xfrm>
              <a:prstGeom prst="rect">
                <a:avLst/>
              </a:prstGeom>
              <a:blipFill rotWithShape="1">
                <a:blip r:embed="rId11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098375" y="5698388"/>
                <a:ext cx="1772745" cy="9019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8375" y="5698388"/>
                <a:ext cx="1772745" cy="901978"/>
              </a:xfrm>
              <a:prstGeom prst="rect">
                <a:avLst/>
              </a:prstGeom>
              <a:blipFill rotWithShape="1">
                <a:blip r:embed="rId12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36811" y="5637924"/>
                <a:ext cx="4079197" cy="1031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⇒         </m:t>
                      </m:r>
                      <m:r>
                        <m:rPr>
                          <m:sty m:val="p"/>
                        </m:rP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x</m:t>
                      </m:r>
                      <m:r>
                        <a:rPr lang="cs-CZ" sz="2400" b="1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∈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400" b="1" i="1" dirty="0" smtClean="0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ctrlP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/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/>
                                  <a:latin typeface="Cambria Math"/>
                                  <a:ea typeface="Cambria Math"/>
                                </a:rPr>
                                <m:t>  </m:t>
                              </m:r>
                              <m:f>
                                <m:fPr>
                                  <m:ctrlPr>
                                    <a:rPr lang="cs-CZ" sz="2400" b="1" i="1" dirty="0" smtClean="0">
                                      <a:solidFill>
                                        <a:srgbClr val="002060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1" i="1" dirty="0" smtClean="0">
                                      <a:solidFill>
                                        <a:srgbClr val="002060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</a:rPr>
                                    <m:t>𝟏𝟏</m:t>
                                  </m:r>
                                </m:num>
                                <m:den>
                                  <m:r>
                                    <a:rPr lang="cs-CZ" sz="2400" b="1" i="1" dirty="0" smtClean="0">
                                      <a:solidFill>
                                        <a:srgbClr val="002060"/>
                                      </a:solidFill>
                                      <a:effectLst/>
                                      <a:latin typeface="Cambria Math"/>
                                      <a:ea typeface="Cambria Math"/>
                                    </a:rPr>
                                    <m:t>𝟒</m:t>
                                  </m:r>
                                </m:den>
                              </m:f>
                              <m:r>
                                <a:rPr lang="cs-CZ" sz="2400" b="1" i="1" dirty="0" smtClean="0">
                                  <a:solidFill>
                                    <a:srgbClr val="002060"/>
                                  </a:solidFill>
                                  <a:effectLst/>
                                  <a:latin typeface="Cambria Math"/>
                                  <a:ea typeface="Cambria Math"/>
                                </a:rPr>
                                <m:t>; 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6811" y="5637924"/>
                <a:ext cx="4079197" cy="10314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D1R1SU0N\MC900432481[3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22" y="4489650"/>
            <a:ext cx="17875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25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978" y="188640"/>
            <a:ext cx="8410486" cy="640871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6877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 provedeme například pro číslo 4: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2499" y="183556"/>
            <a:ext cx="8353223" cy="166126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91916" y="291568"/>
            <a:ext cx="8112532" cy="12652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40" dirty="0" smtClean="0"/>
              <a:t>Při řešení nerovnic, které mají často nekonečně mnoho řešení, nemůžeme provést jednoznačnou zkoušku, ale můžeme provést  ověření  alespoň  pro jednu hodnotu.</a:t>
            </a:r>
            <a:endParaRPr lang="cs-CZ" sz="2800" b="1" spc="-140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6178" y="2767072"/>
                <a:ext cx="5294206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3·4−8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12 −8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178" y="2767072"/>
                <a:ext cx="5294206" cy="898964"/>
              </a:xfrm>
              <a:prstGeom prst="rect">
                <a:avLst/>
              </a:prstGeom>
              <a:blipFill rotWithShape="1">
                <a:blip r:embed="rId2"/>
                <a:stretch>
                  <a:fillRect t="-3401" b="-81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91916" y="3781544"/>
                <a:ext cx="8486104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6</m:t>
                          </m:r>
                        </m:den>
                      </m:f>
                      <m:d>
                        <m:d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4+2</m:t>
                          </m:r>
                        </m:e>
                      </m:d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·6=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1=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916" y="3781544"/>
                <a:ext cx="8486104" cy="901785"/>
              </a:xfrm>
              <a:prstGeom prst="rect">
                <a:avLst/>
              </a:prstGeom>
              <a:blipFill rotWithShape="1">
                <a:blip r:embed="rId3"/>
                <a:stretch>
                  <a:fillRect l="-216" t="-2703"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90924" y="4941168"/>
                <a:ext cx="11848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924" y="4941168"/>
                <a:ext cx="118487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HGW68T4R\MC90044045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902125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46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6390"/>
            <a:ext cx="8856984" cy="115036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892" y="1318516"/>
            <a:ext cx="8880596" cy="535084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425" y="301298"/>
            <a:ext cx="3869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/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Řešte v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nerovnici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11511" y="116632"/>
                <a:ext cx="3528232" cy="810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1511" y="116632"/>
                <a:ext cx="3528232" cy="8109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8919" y="142371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58878" y="1567595"/>
                <a:ext cx="8334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8878" y="1567595"/>
                <a:ext cx="833498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&gt;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87020" y="2456384"/>
                <a:ext cx="9941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/−</m:t>
                    </m:r>
                  </m:oMath>
                </a14:m>
                <a:r>
                  <a:rPr lang="cs-CZ" sz="28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5x</a:t>
                </a:r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20" y="2456384"/>
                <a:ext cx="99418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454" t="-34884" r="-25153" b="-5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56436" y="3993938"/>
                <a:ext cx="137300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/:(−</m:t>
                      </m:r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6436" y="3993938"/>
                <a:ext cx="1373004" cy="523220"/>
              </a:xfrm>
              <a:prstGeom prst="rect">
                <a:avLst/>
              </a:prstGeom>
              <a:blipFill rotWithShape="1">
                <a:blip r:embed="rId6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89841" y="4897424"/>
                <a:ext cx="407919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⇒         </m:t>
                    </m:r>
                    <m:r>
                      <m:rPr>
                        <m:sty m:val="p"/>
                      </m:rPr>
                      <a:rPr lang="cs-CZ" sz="2800" b="1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x</m:t>
                    </m:r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∈ </m:t>
                    </m:r>
                    <m:d>
                      <m:dPr>
                        <m:begChr m:val="{"/>
                        <m:endChr m:val="}"/>
                        <m:ctrlP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841" y="4897424"/>
                <a:ext cx="407919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989350" y="1423710"/>
                <a:ext cx="3528232" cy="810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32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9350" y="1423710"/>
                <a:ext cx="3528232" cy="81099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657727" y="3208840"/>
                <a:ext cx="30017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&gt;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7727" y="3208840"/>
                <a:ext cx="300175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315321" y="3993938"/>
                <a:ext cx="26649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&gt; − 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5321" y="3993938"/>
                <a:ext cx="2664956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220072" y="3229980"/>
                <a:ext cx="8242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/+</m:t>
                    </m:r>
                  </m:oMath>
                </a14:m>
                <a:r>
                  <a:rPr lang="cs-CZ" sz="28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</a:t>
                </a:r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229980"/>
                <a:ext cx="824265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2206" t="-34884" r="-29412" b="-5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843994" y="4660180"/>
                <a:ext cx="2664956" cy="936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&lt;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994" y="4660180"/>
                <a:ext cx="2664956" cy="93615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ový popisek 22"/>
          <p:cNvSpPr/>
          <p:nvPr/>
        </p:nvSpPr>
        <p:spPr>
          <a:xfrm>
            <a:off x="4613190" y="4717298"/>
            <a:ext cx="4104456" cy="1286578"/>
          </a:xfrm>
          <a:prstGeom prst="wedgeRectCallout">
            <a:avLst>
              <a:gd name="adj1" fmla="val -19700"/>
              <a:gd name="adj2" fmla="val -7179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dělíme záporným číslem, musíme změnit znak nerovnosti na opačný.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3019815" y="5738936"/>
            <a:ext cx="5328592" cy="858416"/>
          </a:xfrm>
          <a:prstGeom prst="wedgeRectCallout">
            <a:avLst>
              <a:gd name="adj1" fmla="val 20102"/>
              <a:gd name="adj2" fmla="val -8166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tvoří pouze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přirozená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čísla, která vyhovují nerovnosti.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170" name="Picture 2" descr="C:\Users\spravce\AppData\Local\Microsoft\Windows\Temporary Internet Files\Content.IE5\0BASIBLT\MC900437573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19" y="4273484"/>
            <a:ext cx="2079675" cy="217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53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2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3" grpId="1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53867" y="3498474"/>
            <a:ext cx="8410486" cy="329294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53867" y="188640"/>
            <a:ext cx="8410486" cy="329294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5151" y="325742"/>
            <a:ext cx="3114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 pro x = 1: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26396" y="839485"/>
                <a:ext cx="3944477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396" y="839485"/>
                <a:ext cx="3944477" cy="901785"/>
              </a:xfrm>
              <a:prstGeom prst="rect">
                <a:avLst/>
              </a:prstGeom>
              <a:blipFill rotWithShape="1">
                <a:blip r:embed="rId2"/>
                <a:stretch>
                  <a:fillRect t="-3378"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1975190"/>
                <a:ext cx="5301140" cy="936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5·1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975190"/>
                <a:ext cx="5301140" cy="936154"/>
              </a:xfrm>
              <a:prstGeom prst="rect">
                <a:avLst/>
              </a:prstGeom>
              <a:blipFill rotWithShape="1">
                <a:blip r:embed="rId3"/>
                <a:stretch>
                  <a:fillRect l="-345" t="-3896" b="-5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08088" y="2929982"/>
                <a:ext cx="11848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8088" y="2929982"/>
                <a:ext cx="118487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26102" y="3541760"/>
            <a:ext cx="3114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 pro x = 2: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36389" y="4022578"/>
                <a:ext cx="3865930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=2−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6389" y="4022578"/>
                <a:ext cx="3865930" cy="901785"/>
              </a:xfrm>
              <a:prstGeom prst="rect">
                <a:avLst/>
              </a:prstGeom>
              <a:blipFill rotWithShape="1">
                <a:blip r:embed="rId5"/>
                <a:stretch>
                  <a:fillRect t="-3378"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099870" y="4953110"/>
                <a:ext cx="5704377" cy="910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5·2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9870" y="4953110"/>
                <a:ext cx="5704377" cy="910570"/>
              </a:xfrm>
              <a:prstGeom prst="rect">
                <a:avLst/>
              </a:prstGeom>
              <a:blipFill rotWithShape="1">
                <a:blip r:embed="rId6"/>
                <a:stretch>
                  <a:fillRect l="-321" t="-4698" b="-87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88423" y="6085822"/>
                <a:ext cx="11848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8423" y="6085822"/>
                <a:ext cx="118487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40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288" y="941388"/>
            <a:ext cx="2029290" cy="225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3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6390"/>
            <a:ext cx="8856984" cy="115036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892" y="1318516"/>
            <a:ext cx="8880596" cy="535084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425" y="359961"/>
            <a:ext cx="3849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3)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Řešte v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/>
              </a:rPr>
              <a:t>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 nerovnici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92320" y="112015"/>
                <a:ext cx="3528232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2320" y="112015"/>
                <a:ext cx="3528232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8919" y="142371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433160" y="1567595"/>
                <a:ext cx="174804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2800" b="1" i="1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3160" y="1567595"/>
                <a:ext cx="1748043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483840" y="3356992"/>
                <a:ext cx="101341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/+</m:t>
                    </m:r>
                    <m:r>
                      <a:rPr lang="cs-CZ" sz="28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𝟐</m:t>
                    </m:r>
                  </m:oMath>
                </a14:m>
                <a:r>
                  <a:rPr lang="cs-CZ" sz="28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x</a:t>
                </a:r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3840" y="3356992"/>
                <a:ext cx="101341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410" t="-34884" r="-24096" b="-5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80180" y="4830472"/>
                <a:ext cx="137300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/:(−</m:t>
                      </m:r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0180" y="4830472"/>
                <a:ext cx="1373004" cy="523220"/>
              </a:xfrm>
              <a:prstGeom prst="rect">
                <a:avLst/>
              </a:prstGeom>
              <a:blipFill rotWithShape="1">
                <a:blip r:embed="rId5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832382" y="3356992"/>
                <a:ext cx="24006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2382" y="3356992"/>
                <a:ext cx="240069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99764" y="4138008"/>
                <a:ext cx="26649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9764" y="4138008"/>
                <a:ext cx="266495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430805" y="4138008"/>
                <a:ext cx="9204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/+</m:t>
                      </m:r>
                      <m:r>
                        <a:rPr lang="cs-CZ" sz="28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0805" y="4138008"/>
                <a:ext cx="920445" cy="523220"/>
              </a:xfrm>
              <a:prstGeom prst="rect">
                <a:avLst/>
              </a:prstGeom>
              <a:blipFill rotWithShape="1">
                <a:blip r:embed="rId8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99885" y="5472684"/>
                <a:ext cx="1836111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&lt;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885" y="5472684"/>
                <a:ext cx="1836111" cy="898964"/>
              </a:xfrm>
              <a:prstGeom prst="rect">
                <a:avLst/>
              </a:prstGeom>
              <a:blipFill rotWithShape="1">
                <a:blip r:embed="rId9"/>
                <a:stretch>
                  <a:fillRect b="-1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208013" y="1385109"/>
                <a:ext cx="1901264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8013" y="1385109"/>
                <a:ext cx="1901264" cy="901785"/>
              </a:xfrm>
              <a:prstGeom prst="rect">
                <a:avLst/>
              </a:prstGeom>
              <a:blipFill rotWithShape="1">
                <a:blip r:embed="rId10"/>
                <a:stretch>
                  <a:fillRect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935112" y="1423710"/>
                <a:ext cx="182967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Podm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nka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dirty="0" smtClean="0">
                  <a:solidFill>
                    <a:srgbClr val="002060"/>
                  </a:solidFill>
                  <a:effectLst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5112" y="1423710"/>
                <a:ext cx="1829670" cy="95410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382588" y="2328195"/>
                <a:ext cx="4126361" cy="9130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·(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)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·(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−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2588" y="2328195"/>
                <a:ext cx="4126361" cy="913007"/>
              </a:xfrm>
              <a:prstGeom prst="rect">
                <a:avLst/>
              </a:prstGeom>
              <a:blipFill rotWithShape="1">
                <a:blip r:embed="rId12"/>
                <a:stretch>
                  <a:fillRect b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491480" y="4837464"/>
                <a:ext cx="26649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&lt;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1480" y="4837464"/>
                <a:ext cx="266495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844713" y="5553572"/>
                <a:ext cx="4079197" cy="7371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⇒         </m:t>
                    </m:r>
                    <m:r>
                      <m:rPr>
                        <m:sty m:val="p"/>
                      </m:rPr>
                      <a:rPr lang="cs-CZ" sz="2800" b="1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x</m:t>
                    </m:r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∈ </m:t>
                    </m:r>
                    <m:d>
                      <m:dPr>
                        <m:ctrlP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−∞; </m:t>
                        </m:r>
                        <m:f>
                          <m:fPr>
                            <m:ctrlPr>
                              <a:rPr lang="cs-CZ" sz="2800" b="1" i="1" dirty="0" smtClean="0">
                                <a:solidFill>
                                  <a:srgbClr val="002060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dirty="0" smtClean="0">
                                <a:solidFill>
                                  <a:srgbClr val="002060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800" b="1" i="1" dirty="0" smtClean="0">
                                <a:solidFill>
                                  <a:srgbClr val="002060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4713" y="5553572"/>
                <a:ext cx="4079197" cy="73718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247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33" y="4399618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73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3" grpId="0"/>
      <p:bldP spid="14" grpId="0"/>
      <p:bldP spid="15" grpId="0"/>
      <p:bldP spid="16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978" y="188640"/>
            <a:ext cx="8410486" cy="583264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6877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 provedeme například pro číslo 0: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2499" y="183556"/>
            <a:ext cx="8353223" cy="166126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91916" y="291568"/>
            <a:ext cx="8112532" cy="126522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40" dirty="0" smtClean="0"/>
              <a:t>Při řešení nerovnic, které mají často nekonečně mnoho řešení, nemůžeme provést jednoznačnou zkoušku, ale můžeme provést  ověření  alespoň  pro jednu hodnotu.</a:t>
            </a:r>
            <a:endParaRPr lang="cs-CZ" sz="2800" b="1" spc="-140" dirty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0184" y="2767072"/>
                <a:ext cx="326557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2−0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139700">
                                  <a:schemeClr val="accent5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184" y="2767072"/>
                <a:ext cx="3265574" cy="901785"/>
              </a:xfrm>
              <a:prstGeom prst="rect">
                <a:avLst/>
              </a:prstGeom>
              <a:blipFill rotWithShape="1">
                <a:blip r:embed="rId2"/>
                <a:stretch>
                  <a:fillRect t="-3378"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27584" y="3933056"/>
                <a:ext cx="33123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933056"/>
                <a:ext cx="331236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7584" y="4679558"/>
                <a:ext cx="118487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smtClean="0">
                          <a:effectLst>
                            <a:glow rad="1397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679558"/>
                <a:ext cx="118487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32483[5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39950"/>
            <a:ext cx="2116664" cy="230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54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139230" y="539528"/>
            <a:ext cx="8484464" cy="180935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3874" y="69648"/>
            <a:ext cx="3326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N nerovnici: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87624" y="670407"/>
                <a:ext cx="4414626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670407"/>
                <a:ext cx="4414626" cy="908967"/>
              </a:xfrm>
              <a:prstGeom prst="rect">
                <a:avLst/>
              </a:prstGeom>
              <a:blipFill rotWithShape="1">
                <a:blip r:embed="rId2"/>
                <a:stretch>
                  <a:fillRect b="-40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Vývojový diagram: postup 20"/>
              <p:cNvSpPr/>
              <p:nvPr/>
            </p:nvSpPr>
            <p:spPr>
              <a:xfrm>
                <a:off x="145034" y="1772432"/>
                <a:ext cx="8478660" cy="604676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4;5;6;…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1" name="Vývojový diagram: postup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34" y="1772432"/>
                <a:ext cx="8478660" cy="604676"/>
              </a:xfrm>
              <a:prstGeom prst="flowChartProcess">
                <a:avLst/>
              </a:prstGeom>
              <a:blipFill rotWithShape="1">
                <a:blip r:embed="rId3"/>
                <a:stretch>
                  <a:fillRect l="-997" b="-13274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139230" y="2409755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187624" y="2518561"/>
                <a:ext cx="4414626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𝒂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𝒂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2518561"/>
                <a:ext cx="4414626" cy="908967"/>
              </a:xfrm>
              <a:prstGeom prst="rect">
                <a:avLst/>
              </a:prstGeom>
              <a:blipFill rotWithShape="1">
                <a:blip r:embed="rId4"/>
                <a:stretch>
                  <a:fillRect b="-4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Vývojový diagram: postup 24"/>
              <p:cNvSpPr/>
              <p:nvPr/>
            </p:nvSpPr>
            <p:spPr>
              <a:xfrm>
                <a:off x="130002" y="3695591"/>
                <a:ext cx="8493692" cy="66753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Nem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á ř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e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š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en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v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N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5" name="Vývojový diagram: postup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02" y="3695591"/>
                <a:ext cx="8493692" cy="667532"/>
              </a:xfrm>
              <a:prstGeom prst="flowChartProcess">
                <a:avLst/>
              </a:prstGeom>
              <a:blipFill rotWithShape="1">
                <a:blip r:embed="rId5"/>
                <a:stretch>
                  <a:fillRect l="-996" b="-8197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323528" y="894057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39230" y="4363123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126988" y="4443043"/>
                <a:ext cx="5760640" cy="938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 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988" y="4443043"/>
                <a:ext cx="5760640" cy="938975"/>
              </a:xfrm>
              <a:prstGeom prst="rect">
                <a:avLst/>
              </a:prstGeom>
              <a:blipFill rotWithShape="1">
                <a:blip r:embed="rId6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Vývojový diagram: postup 29"/>
              <p:cNvSpPr/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begChr m:val="{"/>
                        <m:endChr m:val="}"/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4;5;6;…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0" name="Vývojový diagram: postup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blipFill rotWithShape="1">
                <a:blip r:embed="rId7"/>
                <a:stretch>
                  <a:fillRect l="-995" b="-8130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311413" y="2742211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3528" y="4681697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0BASIBLT\MC900432459[4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948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31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21" grpId="0" animBg="1"/>
      <p:bldP spid="24" grpId="0"/>
      <p:bldP spid="25" grpId="0" animBg="1"/>
      <p:bldP spid="26" grpId="0"/>
      <p:bldP spid="28" grpId="0"/>
      <p:bldP spid="30" grpId="0" animBg="1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9230" y="539528"/>
            <a:ext cx="8484464" cy="180935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874" y="69648"/>
            <a:ext cx="3308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R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nerovnici: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7624" y="577826"/>
                <a:ext cx="441462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≥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𝒚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577826"/>
                <a:ext cx="4414626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47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Vývojový diagram: postup 4"/>
              <p:cNvSpPr/>
              <p:nvPr/>
            </p:nvSpPr>
            <p:spPr>
              <a:xfrm>
                <a:off x="145034" y="1572192"/>
                <a:ext cx="8478660" cy="804916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begChr m:val="⟨"/>
                        <m:endChr m:val="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d>
                          <m:dPr>
                            <m:begChr m:val=""/>
                            <m:ctrlP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b="0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  <a:ea typeface="Cambria Math"/>
                                  </a:rPr>
                                  <m:t>17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solidFill>
                                      <a:srgbClr val="FFFF00"/>
                                    </a:solidFill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den>
                            </m:f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; ∞</m:t>
                            </m:r>
                          </m:e>
                        </m:d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5" name="Vývojový diagram: postup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34" y="1572192"/>
                <a:ext cx="8478660" cy="804916"/>
              </a:xfrm>
              <a:prstGeom prst="flowChartProcess">
                <a:avLst/>
              </a:prstGeom>
              <a:blipFill rotWithShape="1">
                <a:blip r:embed="rId3"/>
                <a:stretch>
                  <a:fillRect l="-997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39230" y="2409755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87624" y="2518561"/>
                <a:ext cx="4414626" cy="910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𝒙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≤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2518561"/>
                <a:ext cx="4414626" cy="910890"/>
              </a:xfrm>
              <a:prstGeom prst="rect">
                <a:avLst/>
              </a:prstGeom>
              <a:blipFill rotWithShape="1">
                <a:blip r:embed="rId4"/>
                <a:stretch>
                  <a:fillRect b="-4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Vývojový diagram: postup 7"/>
              <p:cNvSpPr/>
              <p:nvPr/>
            </p:nvSpPr>
            <p:spPr>
              <a:xfrm>
                <a:off x="130002" y="3573016"/>
                <a:ext cx="8493692" cy="790107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−∞; </m:t>
                        </m:r>
                        <m:f>
                          <m:fPr>
                            <m:ctrlP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8" name="Vývojový diagram: postup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02" y="3573016"/>
                <a:ext cx="8493692" cy="790107"/>
              </a:xfrm>
              <a:prstGeom prst="flowChartProcess">
                <a:avLst/>
              </a:prstGeom>
              <a:blipFill rotWithShape="1">
                <a:blip r:embed="rId5"/>
                <a:stretch>
                  <a:fillRect l="-996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23528" y="894057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9230" y="4363123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90576" y="4443043"/>
                <a:ext cx="5760640" cy="10604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d>
                        <m:d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1016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0576" y="4443043"/>
                <a:ext cx="5760640" cy="1060483"/>
              </a:xfrm>
              <a:prstGeom prst="rect">
                <a:avLst/>
              </a:prstGeom>
              <a:blipFill rotWithShape="1">
                <a:blip r:embed="rId6"/>
                <a:stretch>
                  <a:fillRect t="-575" b="-51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Vývojový diagram: postup 11"/>
              <p:cNvSpPr/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𝑁𝑒𝑚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á ř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š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𝑒𝑛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í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𝑣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Vývojový diagram: postup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blipFill rotWithShape="1">
                <a:blip r:embed="rId7"/>
                <a:stretch>
                  <a:fillRect l="-995" b="-8130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11413" y="2742211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681697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BL96J1IA\MC900437791CAFABYAH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513" y="1052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14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/>
      <p:bldP spid="8" grpId="0" animBg="1"/>
      <p:bldP spid="9" grpId="0"/>
      <p:bldP spid="11" grpId="0"/>
      <p:bldP spid="12" grpId="0" animBg="1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9230" y="539528"/>
            <a:ext cx="8484464" cy="180935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874" y="69648"/>
            <a:ext cx="3308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R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nerovnici: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7624" y="577826"/>
                <a:ext cx="441462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577826"/>
                <a:ext cx="4414626" cy="901785"/>
              </a:xfrm>
              <a:prstGeom prst="rect">
                <a:avLst/>
              </a:prstGeom>
              <a:blipFill rotWithShape="1">
                <a:blip r:embed="rId2"/>
                <a:stretch>
                  <a:fillRect b="-47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39230" y="2409755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87624" y="2518561"/>
                <a:ext cx="4414626" cy="910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2518561"/>
                <a:ext cx="4414626" cy="910890"/>
              </a:xfrm>
              <a:prstGeom prst="rect">
                <a:avLst/>
              </a:prstGeom>
              <a:blipFill rotWithShape="1">
                <a:blip r:embed="rId3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Vývojový diagram: postup 7"/>
              <p:cNvSpPr/>
              <p:nvPr/>
            </p:nvSpPr>
            <p:spPr>
              <a:xfrm>
                <a:off x="151210" y="1619648"/>
                <a:ext cx="8493692" cy="790107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−∞; </m:t>
                        </m:r>
                        <m:f>
                          <m:fPr>
                            <m:ctrlP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        Podmínka: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≠3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8" name="Vývojový diagram: postup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210" y="1619648"/>
                <a:ext cx="8493692" cy="790107"/>
              </a:xfrm>
              <a:prstGeom prst="flowChartProcess">
                <a:avLst/>
              </a:prstGeom>
              <a:blipFill rotWithShape="1">
                <a:blip r:embed="rId4"/>
                <a:stretch>
                  <a:fillRect l="-995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23528" y="894057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9230" y="4363123"/>
            <a:ext cx="8484464" cy="19533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75656" y="4443043"/>
                <a:ext cx="57606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4443043"/>
                <a:ext cx="576064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Vývojový diagram: postup 11"/>
              <p:cNvSpPr/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begChr m:val="⟨"/>
                        <m:endChr m:val=""/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d>
                          <m:dPr>
                            <m:begChr m:val=""/>
                            <m:ctrlP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−6</m:t>
                            </m:r>
                            <m: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ea typeface="Cambria Math"/>
                              </a:rPr>
                              <m:t>; ∞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rgbClr val="FFFF00"/>
                    </a:solidFill>
                  </a:rPr>
                  <a:t>   </a:t>
                </a:r>
                <a:r>
                  <a:rPr lang="cs-CZ" sz="2800" dirty="0" smtClean="0">
                    <a:solidFill>
                      <a:srgbClr val="FFFF00"/>
                    </a:solidFill>
                  </a:rPr>
                  <a:t>       Podmínka</a:t>
                </a:r>
                <a:r>
                  <a:rPr lang="cs-CZ" sz="2800" dirty="0">
                    <a:solidFill>
                      <a:srgbClr val="FFFF00"/>
                    </a:solidFill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−8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Vývojový diagram: postup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30" y="5703216"/>
                <a:ext cx="8493692" cy="667532"/>
              </a:xfrm>
              <a:prstGeom prst="flowChartProcess">
                <a:avLst/>
              </a:prstGeom>
              <a:blipFill rotWithShape="1">
                <a:blip r:embed="rId6"/>
                <a:stretch>
                  <a:fillRect l="-995" b="-8130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11413" y="2742211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681697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c) 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87624" y="4510818"/>
                <a:ext cx="4414626" cy="910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≤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4510818"/>
                <a:ext cx="4414626" cy="910890"/>
              </a:xfrm>
              <a:prstGeom prst="rect">
                <a:avLst/>
              </a:prstGeom>
              <a:blipFill rotWithShape="1">
                <a:blip r:embed="rId7"/>
                <a:stretch>
                  <a:fillRect b="-4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Vývojový diagram: postup 4"/>
              <p:cNvSpPr/>
              <p:nvPr/>
            </p:nvSpPr>
            <p:spPr>
              <a:xfrm>
                <a:off x="173410" y="3594572"/>
                <a:ext cx="8478660" cy="804916"/>
              </a:xfrm>
              <a:prstGeom prst="flowChartProcess">
                <a:avLst/>
              </a:prstGeom>
              <a:solidFill>
                <a:schemeClr val="tx1">
                  <a:lumMod val="95000"/>
                  <a:lumOff val="5000"/>
                </a:schemeClr>
              </a:solidFill>
              <a:ln w="50800">
                <a:solidFill>
                  <a:schemeClr val="bg1">
                    <a:lumMod val="75000"/>
                  </a:schemeClr>
                </a:solidFill>
              </a:ln>
              <a:scene3d>
                <a:camera prst="orthographicFront"/>
                <a:lightRig rig="glow" dir="t"/>
              </a:scene3d>
              <a:sp3d>
                <a:bevelT w="215900" h="2032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</a:rPr>
                  <a:t>Řešení: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FFFF00"/>
                        </a:solidFill>
                        <a:latin typeface="Cambria Math"/>
                      </a:rPr>
                      <m:t>  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 </m:t>
                    </m:r>
                    <m:d>
                      <m:d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−∞;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 </a:t>
                </a:r>
                <a:r>
                  <a:rPr lang="cs-CZ" sz="2800" dirty="0">
                    <a:solidFill>
                      <a:srgbClr val="FFFF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FF00"/>
                    </a:solidFill>
                  </a:rPr>
                  <a:t>       Podmínka</a:t>
                </a:r>
                <a:r>
                  <a:rPr lang="cs-CZ" sz="2800" dirty="0">
                    <a:solidFill>
                      <a:srgbClr val="FFFF00"/>
                    </a:solidFill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 5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5" name="Vývojový diagram: postup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410" y="3594572"/>
                <a:ext cx="8478660" cy="804916"/>
              </a:xfrm>
              <a:prstGeom prst="flowChartProcess">
                <a:avLst/>
              </a:prstGeom>
              <a:blipFill rotWithShape="1">
                <a:blip r:embed="rId8"/>
                <a:stretch>
                  <a:fillRect l="-997"/>
                </a:stretch>
              </a:blipFill>
              <a:ln w="50800">
                <a:solidFill>
                  <a:schemeClr val="bg1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CAFABYAH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613" y="69648"/>
            <a:ext cx="1831975" cy="150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20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 animBg="1"/>
      <p:bldP spid="9" grpId="0"/>
      <p:bldP spid="12" grpId="0" animBg="1"/>
      <p:bldP spid="13" grpId="0"/>
      <p:bldP spid="14" grpId="0"/>
      <p:bldP spid="15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49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880</TotalTime>
  <Words>1224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138</cp:revision>
  <dcterms:created xsi:type="dcterms:W3CDTF">2012-04-23T18:25:05Z</dcterms:created>
  <dcterms:modified xsi:type="dcterms:W3CDTF">2013-04-28T18:16:51Z</dcterms:modified>
</cp:coreProperties>
</file>