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69" r:id="rId3"/>
    <p:sldId id="277" r:id="rId4"/>
    <p:sldId id="270" r:id="rId5"/>
    <p:sldId id="271" r:id="rId6"/>
    <p:sldId id="274" r:id="rId7"/>
    <p:sldId id="272" r:id="rId8"/>
    <p:sldId id="273" r:id="rId9"/>
    <p:sldId id="276" r:id="rId10"/>
    <p:sldId id="27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VY_32_INOVACE_04_17_M9_Hanak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5322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Soustavy lineárních rovnic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9388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Sčítací metoda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67249" y="127176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249" y="1196752"/>
            <a:ext cx="8209207" cy="53285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541043" y="-93172"/>
            <a:ext cx="200052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83568" y="1234108"/>
            <a:ext cx="7406208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řešení soustavy lineárních rovnic. Tato část je zaměřena na sčítací metodu. V první části je řešený příklad a v další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23528" y="1945318"/>
            <a:ext cx="8353223" cy="3694226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323528" y="433151"/>
            <a:ext cx="8209207" cy="900100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2392123"/>
            <a:ext cx="7920880" cy="30815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Při užití </a:t>
            </a:r>
            <a:r>
              <a:rPr lang="cs-CZ" sz="2800" b="1" dirty="0" smtClean="0"/>
              <a:t>sčítací</a:t>
            </a:r>
            <a:r>
              <a:rPr lang="cs-CZ" sz="2800" dirty="0" smtClean="0"/>
              <a:t> metody řešení soustavy dvou  lineárních rovnic se dvěma neznámými násobíme rovnice soustavy takovými vhodnými čísly nebo výrazy různými od nuly, abychom po sečtení rovnic upravené soustavy dostali rovnici s jednou neznámou.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404999" y="685177"/>
            <a:ext cx="3986336" cy="64807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Zapamatujete si!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2514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571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323528" y="167588"/>
            <a:ext cx="8636308" cy="855097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75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3528" y="2554183"/>
            <a:ext cx="8636308" cy="4043170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60000"/>
                  <a:lumOff val="40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3528" y="1022685"/>
            <a:ext cx="8636308" cy="1250558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75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97370" y="271970"/>
            <a:ext cx="84449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soustavu rovnic sčítací metodou</a:t>
            </a:r>
            <a:endParaRPr lang="cs-CZ" sz="36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3442" y="1124744"/>
            <a:ext cx="2863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- 4x – 3y =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8320" y="1637063"/>
            <a:ext cx="3082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5y = 12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5702" y="2579826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17777" y="3863234"/>
            <a:ext cx="3615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- 4x – 3y =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17777" y="4386454"/>
            <a:ext cx="2975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5y = 12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02899" y="5303394"/>
            <a:ext cx="2970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- 4x  –  3y =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17777" y="5815713"/>
            <a:ext cx="3163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10y = 24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403339" y="5159378"/>
            <a:ext cx="279711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0050" y="3103046"/>
            <a:ext cx="609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Nejprve vypočteme neznámou y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80822" y="4386454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/ · 2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D1R1SU0N\MC900440446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550" y="3447622"/>
            <a:ext cx="2225156" cy="236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129263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5" grpId="0"/>
      <p:bldP spid="8" grpId="0"/>
      <p:bldP spid="9" grpId="0"/>
      <p:bldP spid="10" grpId="0"/>
      <p:bldP spid="11" grpId="0"/>
      <p:bldP spid="14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3528" y="3284983"/>
            <a:ext cx="8636308" cy="3312369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23528" y="130435"/>
            <a:ext cx="8636308" cy="3154549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60000"/>
                  <a:lumOff val="40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744043" y="1369508"/>
            <a:ext cx="3435289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ravá složená závorka 6"/>
          <p:cNvSpPr/>
          <p:nvPr/>
        </p:nvSpPr>
        <p:spPr>
          <a:xfrm>
            <a:off x="4887802" y="309484"/>
            <a:ext cx="288032" cy="864096"/>
          </a:xfrm>
          <a:prstGeom prst="righ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4739" y="488185"/>
            <a:ext cx="2472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Sečteme rovnice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1628800"/>
            <a:ext cx="4591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- 4x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4x - 3y + 10y = 4 + 24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00805" y="2195840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7y = 28</a:t>
            </a:r>
            <a:endParaRPr lang="cs-CZ" sz="2800" dirty="0">
              <a:solidFill>
                <a:srgbClr val="00206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61687" y="2636912"/>
            <a:ext cx="1273105" cy="523220"/>
          </a:xfrm>
          <a:prstGeom prst="rect">
            <a:avLst/>
          </a:prstGeom>
          <a:noFill/>
          <a:ln w="25400" cmpd="sng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= 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3435" y="3356991"/>
            <a:ext cx="4884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Nyní </a:t>
            </a:r>
            <a:r>
              <a:rPr lang="cs-CZ" sz="28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vypočteme neznámou </a:t>
            </a: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 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44043" y="226575"/>
            <a:ext cx="2970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- 4x  –  3y =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58921" y="738894"/>
            <a:ext cx="3163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10y = 24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44043" y="3893304"/>
            <a:ext cx="2863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- 4x – 3y =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44043" y="4416524"/>
            <a:ext cx="3082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5y = 12 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11189" y="5301208"/>
            <a:ext cx="3425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- 20x  – 15y = 20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26067" y="5813527"/>
            <a:ext cx="3377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6x  +  15y = 36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1876544" y="5085184"/>
            <a:ext cx="304542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179332" y="2231420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/ : 7</a:t>
            </a:r>
            <a:endParaRPr lang="cs-CZ" sz="2800" dirty="0">
              <a:solidFill>
                <a:srgbClr val="00206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175834" y="3893304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/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·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37127" y="4477956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/ · 3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BL96J1IA\MC9004359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49296"/>
            <a:ext cx="1698625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019755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/>
      <p:bldP spid="11" grpId="0"/>
      <p:bldP spid="13" grpId="0"/>
      <p:bldP spid="14" grpId="0"/>
      <p:bldP spid="21" grpId="0"/>
      <p:bldP spid="22" grpId="0"/>
      <p:bldP spid="23" grpId="0"/>
      <p:bldP spid="24" grpId="0"/>
      <p:bldP spid="25" grpId="0"/>
      <p:bldP spid="26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464019" y="188640"/>
            <a:ext cx="8359948" cy="4248472"/>
          </a:xfrm>
          <a:prstGeom prst="rect">
            <a:avLst/>
          </a:prstGeom>
          <a:gradFill>
            <a:gsLst>
              <a:gs pos="0">
                <a:srgbClr val="FFC000"/>
              </a:gs>
              <a:gs pos="100000">
                <a:srgbClr val="FFFF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3900" y="4600292"/>
            <a:ext cx="8488580" cy="15650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63500"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926749" y="5013176"/>
            <a:ext cx="2882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[x</a:t>
            </a: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; y</a:t>
            </a:r>
            <a:r>
              <a:rPr lang="en-US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]</a:t>
            </a: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= </a:t>
            </a:r>
            <a:r>
              <a:rPr lang="en-US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[</a:t>
            </a:r>
            <a:r>
              <a:rPr lang="cs-CZ" sz="2800" dirty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- 4; 4 </a:t>
            </a:r>
            <a:r>
              <a:rPr lang="en-US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]</a:t>
            </a: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FFFF00"/>
              </a:solidFill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39862" y="5013176"/>
            <a:ext cx="1728358" cy="523220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Výsledek: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44944" y="483735"/>
            <a:ext cx="3425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(1)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- 20x  – 15y = 20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59822" y="996054"/>
            <a:ext cx="3377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(2)    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6x  +  15y = 36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5206098" y="553105"/>
            <a:ext cx="288032" cy="864096"/>
          </a:xfrm>
          <a:prstGeom prst="righ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73035" y="731806"/>
            <a:ext cx="2472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Sečteme rovnice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770809" y="1567443"/>
            <a:ext cx="3435289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99021" y="2060848"/>
            <a:ext cx="5153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- 20x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 - 15y + 15y = 20 + 36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01561" y="2780928"/>
            <a:ext cx="1863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- 14x = 56 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50680" y="3402786"/>
            <a:ext cx="1407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dirty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- 4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50114" y="2780928"/>
            <a:ext cx="1487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/ : (-14)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0BASIBLT\MC900432483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022" y="1193471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1995160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 animBg="1"/>
      <p:bldP spid="11" grpId="0"/>
      <p:bldP spid="13" grpId="0"/>
      <p:bldP spid="14" grpId="0"/>
      <p:bldP spid="16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82021" y="277718"/>
            <a:ext cx="8438451" cy="5671562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60000"/>
                  <a:lumOff val="40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3175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18804" y="476672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8572" y="1340768"/>
            <a:ext cx="5723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 - 4 · ( - 4) – 3 · 4 = 16 – 12 =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08572" y="1884864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</a:t>
            </a:r>
            <a:r>
              <a:rPr lang="cs-CZ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 4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08572" y="2376672"/>
            <a:ext cx="1319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P</a:t>
            </a:r>
            <a:r>
              <a:rPr lang="cs-CZ" sz="20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36056" y="3284984"/>
            <a:ext cx="5835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 2 · ( - 4) + 5 · 4 = - 8 + 20 = 12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36056" y="3829080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</a:t>
            </a:r>
            <a:r>
              <a:rPr lang="cs-CZ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 12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36056" y="4320888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P</a:t>
            </a:r>
            <a:r>
              <a:rPr lang="cs-CZ" sz="20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122" name="Picture 2" descr="C:\Users\spravce\AppData\Local\Microsoft\Windows\Temporary Internet Files\Content.IE5\HGW68T4R\MC900437791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73282"/>
            <a:ext cx="2124595" cy="174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709032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245592" y="3270174"/>
            <a:ext cx="8424936" cy="3255169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1520" y="106288"/>
            <a:ext cx="84249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4564" y="332656"/>
            <a:ext cx="5824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1) Řešte soustavu rovnic </a:t>
            </a:r>
            <a:r>
              <a:rPr lang="cs-CZ" sz="2400" b="1" dirty="0" smtClean="0">
                <a:effectLst/>
              </a:rPr>
              <a:t>sčítací</a:t>
            </a:r>
            <a:r>
              <a:rPr lang="cs-CZ" sz="2400" dirty="0" smtClean="0">
                <a:effectLst/>
              </a:rPr>
              <a:t> metodou</a:t>
            </a:r>
            <a:endParaRPr lang="cs-CZ" sz="24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4564" y="3270175"/>
            <a:ext cx="5985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2) Řešte soustavu rovnic </a:t>
            </a:r>
            <a:r>
              <a:rPr lang="cs-CZ" sz="2400" b="1" dirty="0" smtClean="0">
                <a:effectLst/>
              </a:rPr>
              <a:t>sčítací</a:t>
            </a:r>
            <a:r>
              <a:rPr lang="cs-CZ" sz="2400" dirty="0" smtClean="0">
                <a:effectLst/>
              </a:rPr>
              <a:t> metodou</a:t>
            </a:r>
            <a:endParaRPr lang="cs-CZ" sz="2400" dirty="0">
              <a:effectLst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51520" y="3170585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92127" y="5820816"/>
            <a:ext cx="3121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- 5; - 2 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3769" y="5805264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46326" y="2335855"/>
            <a:ext cx="2643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1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; </a:t>
            </a:r>
            <a:r>
              <a:rPr lang="cs-CZ" sz="2800" dirty="0">
                <a:solidFill>
                  <a:srgbClr val="002060"/>
                </a:solidFill>
                <a:effectLst/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36639" y="2348880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08850" y="1023228"/>
            <a:ext cx="2946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(1)   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5x – </a:t>
            </a:r>
            <a:r>
              <a:rPr lang="cs-CZ" sz="2800" dirty="0">
                <a:solidFill>
                  <a:srgbClr val="002060"/>
                </a:solidFill>
                <a:effectLst/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y = 1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1535547"/>
            <a:ext cx="2919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(2)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- 4x </a:t>
            </a:r>
            <a:r>
              <a:rPr lang="cs-CZ" sz="2800" dirty="0">
                <a:solidFill>
                  <a:srgbClr val="002060"/>
                </a:solidFill>
                <a:effectLst/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3y = 2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21842" y="4151718"/>
            <a:ext cx="3185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(1) 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3x – 6y =  - 3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36720" y="4664037"/>
            <a:ext cx="3321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(2)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2x </a:t>
            </a:r>
            <a:r>
              <a:rPr lang="cs-CZ" sz="2800" dirty="0">
                <a:solidFill>
                  <a:srgbClr val="002060"/>
                </a:solidFill>
                <a:effectLst/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>
                <a:solidFill>
                  <a:srgbClr val="002060"/>
                </a:solidFill>
                <a:effectLst/>
              </a:rPr>
              <a:t>5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y =  - 20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pic>
        <p:nvPicPr>
          <p:cNvPr id="6146" name="Picture 2" descr="C:\Users\spravce\AppData\Local\Microsoft\Windows\Temporary Internet Files\Content.IE5\HGW68T4R\MC900437791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594" y="109569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5592" y="3270174"/>
            <a:ext cx="8424936" cy="3255169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06288"/>
            <a:ext cx="84249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4564" y="332656"/>
            <a:ext cx="5824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/>
              </a:rPr>
              <a:t>3</a:t>
            </a:r>
            <a:r>
              <a:rPr lang="cs-CZ" sz="2400" dirty="0" smtClean="0">
                <a:effectLst/>
              </a:rPr>
              <a:t>) Řešte soustavu rovnic </a:t>
            </a:r>
            <a:r>
              <a:rPr lang="cs-CZ" sz="2400" b="1" dirty="0" smtClean="0">
                <a:effectLst/>
              </a:rPr>
              <a:t>sčítací</a:t>
            </a:r>
            <a:r>
              <a:rPr lang="cs-CZ" sz="2400" dirty="0" smtClean="0">
                <a:effectLst/>
              </a:rPr>
              <a:t> metodou</a:t>
            </a:r>
            <a:endParaRPr lang="cs-CZ" sz="2400" dirty="0"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0082" y="3429000"/>
            <a:ext cx="5849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/>
              </a:rPr>
              <a:t>4</a:t>
            </a:r>
            <a:r>
              <a:rPr lang="cs-CZ" sz="2400" dirty="0" smtClean="0">
                <a:effectLst/>
              </a:rPr>
              <a:t>) Řešte soustavu rovnic </a:t>
            </a:r>
            <a:r>
              <a:rPr lang="cs-CZ" sz="2400" b="1" dirty="0" smtClean="0">
                <a:effectLst/>
              </a:rPr>
              <a:t>sčítací</a:t>
            </a:r>
            <a:r>
              <a:rPr lang="cs-CZ" sz="2400" dirty="0" smtClean="0">
                <a:effectLst/>
              </a:rPr>
              <a:t> metodou</a:t>
            </a:r>
            <a:endParaRPr lang="cs-CZ" sz="2400" dirty="0">
              <a:effectLst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170585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92127" y="5820816"/>
            <a:ext cx="3137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u; v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- 1; - 2 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3769" y="5805264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46326" y="2335855"/>
            <a:ext cx="2643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5; </a:t>
            </a:r>
            <a:r>
              <a:rPr lang="cs-CZ" sz="2800" dirty="0">
                <a:solidFill>
                  <a:srgbClr val="002060"/>
                </a:solidFill>
                <a:effectLst/>
              </a:rPr>
              <a:t>6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36639" y="2348880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079603" y="1034129"/>
                <a:ext cx="56924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(1)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2</m:t>
                    </m:r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x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+3·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y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=14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603" y="1034129"/>
                <a:ext cx="569245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141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1094481" y="1546448"/>
                <a:ext cx="544020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5·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6−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−4·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4481" y="1546448"/>
                <a:ext cx="544020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354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1256959" y="4173520"/>
                <a:ext cx="53574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(1)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4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u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−5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v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</m:t>
                    </m:r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−1</m:t>
                    </m:r>
                  </m:oMath>
                </a14:m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6959" y="4173520"/>
                <a:ext cx="5357429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275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1271837" y="4685839"/>
                <a:ext cx="52943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7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2−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𝑢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3·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v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2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837" y="4685839"/>
                <a:ext cx="5294398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41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D1R1SU0N\MC900432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750" y="3449638"/>
            <a:ext cx="15367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12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24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493</TotalTime>
  <Words>696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92</cp:revision>
  <dcterms:created xsi:type="dcterms:W3CDTF">2012-04-23T18:25:05Z</dcterms:created>
  <dcterms:modified xsi:type="dcterms:W3CDTF">2013-03-25T15:04:57Z</dcterms:modified>
</cp:coreProperties>
</file>