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69" r:id="rId3"/>
    <p:sldId id="275" r:id="rId4"/>
    <p:sldId id="277" r:id="rId5"/>
    <p:sldId id="283" r:id="rId6"/>
    <p:sldId id="284" r:id="rId7"/>
    <p:sldId id="285" r:id="rId8"/>
    <p:sldId id="273" r:id="rId9"/>
    <p:sldId id="282" r:id="rId10"/>
    <p:sldId id="28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2" autoAdjust="0"/>
    <p:restoredTop sz="94660"/>
  </p:normalViewPr>
  <p:slideViewPr>
    <p:cSldViewPr>
      <p:cViewPr>
        <p:scale>
          <a:sx n="60" d="100"/>
          <a:sy n="60" d="100"/>
        </p:scale>
        <p:origin x="-83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5.wmf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wmf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wmf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VY_32_INOVACE_04_18_M9_Hanak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55322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Soustavy lineárních </a:t>
            </a:r>
            <a:r>
              <a:rPr lang="cs-CZ" sz="2800" dirty="0" smtClean="0"/>
              <a:t>rovnic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46281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/>
              <a:t>: </a:t>
            </a:r>
            <a:r>
              <a:rPr lang="cs-CZ" sz="2800" smtClean="0"/>
              <a:t>Dosazovací </a:t>
            </a:r>
            <a:r>
              <a:rPr lang="cs-CZ" sz="2800" dirty="0"/>
              <a:t>metoda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31342" y="112574"/>
            <a:ext cx="8092948" cy="868154"/>
          </a:xfrm>
          <a:prstGeom prst="roundRect">
            <a:avLst>
              <a:gd name="adj" fmla="val 1553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17689" y="1268760"/>
            <a:ext cx="8186760" cy="5184576"/>
          </a:xfrm>
          <a:prstGeom prst="roundRect">
            <a:avLst>
              <a:gd name="adj" fmla="val 1553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275856" y="0"/>
            <a:ext cx="200560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628453" y="1370732"/>
            <a:ext cx="7765231" cy="18722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</a:t>
            </a:r>
            <a:r>
              <a:rPr lang="cs-CZ" sz="1800" dirty="0" smtClean="0"/>
              <a:t>odina ukazuje řešení soustavy lineárních rovnic. Tato část je zaměřena na </a:t>
            </a:r>
            <a:r>
              <a:rPr lang="cs-CZ" sz="1800" b="1" dirty="0" smtClean="0"/>
              <a:t>dosazovací </a:t>
            </a:r>
            <a:r>
              <a:rPr lang="cs-CZ" sz="1800" dirty="0" smtClean="0"/>
              <a:t>metodu. </a:t>
            </a:r>
            <a:r>
              <a:rPr lang="cs-CZ" sz="1800" dirty="0" smtClean="0"/>
              <a:t>V </a:t>
            </a:r>
            <a:r>
              <a:rPr lang="cs-CZ" sz="1800" dirty="0" smtClean="0"/>
              <a:t>první části je řešený příklad a v další jsou příklady na samostatné procvičení.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3528" y="1700808"/>
            <a:ext cx="8353223" cy="3672408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23528" y="620689"/>
            <a:ext cx="8209207" cy="792088"/>
          </a:xfrm>
          <a:prstGeom prst="roundRect">
            <a:avLst>
              <a:gd name="adj" fmla="val 6887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67544" y="1916832"/>
            <a:ext cx="7920880" cy="308158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Při užití </a:t>
            </a:r>
            <a:r>
              <a:rPr lang="cs-CZ" sz="2800" b="1" dirty="0" smtClean="0"/>
              <a:t>dosazovací </a:t>
            </a:r>
            <a:r>
              <a:rPr lang="cs-CZ" sz="2800" dirty="0" smtClean="0"/>
              <a:t>metody řešení soustavy dvou  lineárních rovnic se dvěma neznámými budeme postupovat tak, že z jedné rovnice vypočítáme jednu neznámou a získaný výraz dosadíme do druhé rovnice. </a:t>
            </a: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434963" y="764704"/>
            <a:ext cx="3986336" cy="64807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/>
              <a:t>Zapamatujete si!</a:t>
            </a:r>
            <a:endParaRPr lang="cs-CZ" sz="2800" b="1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7170" name="Picture 2" descr="C:\Users\spravce\AppData\Local\Microsoft\Windows\Temporary Internet Files\Content.IE5\0BASIBLT\MC900440428[10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84018"/>
            <a:ext cx="2088232" cy="2198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3233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222741" y="160459"/>
            <a:ext cx="8410486" cy="890737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9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1270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44817" y="1222552"/>
            <a:ext cx="8410486" cy="1081659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9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1270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66893" y="2916822"/>
            <a:ext cx="8388410" cy="3248482"/>
          </a:xfrm>
          <a:prstGeom prst="rect">
            <a:avLst/>
          </a:prstGeom>
          <a:gradFill>
            <a:gsLst>
              <a:gs pos="0">
                <a:srgbClr val="FFF200"/>
              </a:gs>
              <a:gs pos="100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4605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32656"/>
            <a:ext cx="73581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Řešte soustavu rovnic dosazovací metodou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331640" y="1241902"/>
                <a:ext cx="361185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  (1) 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𝟏𝟑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1241902"/>
                <a:ext cx="3611858" cy="523220"/>
              </a:xfrm>
              <a:prstGeom prst="rect">
                <a:avLst/>
              </a:prstGeom>
              <a:blipFill rotWithShape="1">
                <a:blip r:embed="rId2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331640" y="1673128"/>
                <a:ext cx="330994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  (2)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2</m:t>
                    </m:r>
                    <m:r>
                      <a:rPr lang="cs-CZ" sz="2800" b="0" i="1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−3</m:t>
                    </m:r>
                    <m:r>
                      <a:rPr lang="cs-CZ" sz="2800" b="0" i="1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=− 8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1673128"/>
                <a:ext cx="3309945" cy="523220"/>
              </a:xfrm>
              <a:prstGeom prst="rect">
                <a:avLst/>
              </a:prstGeom>
              <a:blipFill rotWithShape="1">
                <a:blip r:embed="rId3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266893" y="2393602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663056" y="3336574"/>
                <a:ext cx="320632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(1)  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</m:t>
                    </m:r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3</a:t>
                </a:r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63056" y="3336574"/>
                <a:ext cx="3206327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3992" t="-17442" r="-399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997840" y="3352706"/>
                <a:ext cx="112723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/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+2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y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7840" y="3352706"/>
                <a:ext cx="1127232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14054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5997840" y="4092468"/>
            <a:ext cx="7986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/ :3</a:t>
            </a:r>
            <a:endParaRPr lang="cs-CZ" sz="2800" dirty="0">
              <a:solidFill>
                <a:srgbClr val="00206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095914" y="4056532"/>
                <a:ext cx="268214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  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𝟏𝟑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5914" y="4056532"/>
                <a:ext cx="2682145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363338" y="4797152"/>
                <a:ext cx="2214452" cy="80368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   </a:t>
                </a:r>
                <a14:m>
                  <m:oMath xmlns:m="http://schemas.openxmlformats.org/officeDocument/2006/math">
                    <m:r>
                      <a:rPr lang="cs-CZ" sz="32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32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𝟏𝟑</m:t>
                        </m:r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32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3338" y="4797152"/>
                <a:ext cx="2214452" cy="80368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délník 20"/>
          <p:cNvSpPr/>
          <p:nvPr/>
        </p:nvSpPr>
        <p:spPr>
          <a:xfrm>
            <a:off x="1608553" y="3901202"/>
            <a:ext cx="4169506" cy="1001521"/>
          </a:xfrm>
          <a:prstGeom prst="rect">
            <a:avLst/>
          </a:prstGeom>
          <a:gradFill>
            <a:gsLst>
              <a:gs pos="0">
                <a:srgbClr val="5E9EFF"/>
              </a:gs>
              <a:gs pos="0">
                <a:srgbClr val="85C2FF"/>
              </a:gs>
              <a:gs pos="100000">
                <a:srgbClr val="C4D6EB"/>
              </a:gs>
              <a:gs pos="100000">
                <a:srgbClr val="FFEBFA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952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Například můžeme vyjádřit neznámou x z rovnice (1).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6146" name="Picture 2" descr="C:\Users\spravce\AppData\Local\Microsoft\Windows\Temporary Internet Files\Content.IE5\BL96J1IA\MC900437571[3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301" y="1241902"/>
            <a:ext cx="1400175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2258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3" grpId="0"/>
      <p:bldP spid="20" grpId="0"/>
      <p:bldP spid="22" grpId="0"/>
      <p:bldP spid="23" grpId="0"/>
      <p:bldP spid="21" grpId="0" animBg="1"/>
      <p:bldP spid="21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1497" y="188640"/>
            <a:ext cx="8739206" cy="6336703"/>
          </a:xfrm>
          <a:prstGeom prst="rect">
            <a:avLst/>
          </a:prstGeom>
          <a:gradFill>
            <a:gsLst>
              <a:gs pos="0">
                <a:srgbClr val="FFF200"/>
              </a:gs>
              <a:gs pos="100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4605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467544" y="449347"/>
            <a:ext cx="8208912" cy="5796349"/>
          </a:xfrm>
          <a:prstGeom prst="rect">
            <a:avLst/>
          </a:prstGeom>
          <a:gradFill>
            <a:gsLst>
              <a:gs pos="0">
                <a:srgbClr val="FFF200"/>
              </a:gs>
              <a:gs pos="100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4605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006966" y="686058"/>
                <a:ext cx="400782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(2)      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𝟖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6966" y="686058"/>
                <a:ext cx="4007828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3040"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6573884" y="1475215"/>
            <a:ext cx="7986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/ ·3</a:t>
            </a:r>
            <a:endParaRPr lang="cs-CZ" sz="2800" dirty="0">
              <a:solidFill>
                <a:srgbClr val="00206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477002" y="4318014"/>
                <a:ext cx="114486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/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−26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7002" y="4318014"/>
                <a:ext cx="1144865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17647" t="-24419" b="-465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834847" y="1360440"/>
                <a:ext cx="4538122" cy="7527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800" b="1" i="1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1" i="1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𝟏𝟑</m:t>
                            </m:r>
                            <m:r>
                              <a:rPr lang="cs-CZ" sz="2800" b="1" i="1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 + </m:t>
                            </m:r>
                            <m:r>
                              <a:rPr lang="cs-CZ" sz="2800" b="1" i="1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𝒚</m:t>
                            </m:r>
                          </m:num>
                          <m:den>
                            <m:r>
                              <a:rPr lang="cs-CZ" sz="2800" b="1" i="1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𝟑</m:t>
                            </m:r>
                          </m:den>
                        </m:f>
                      </m:e>
                    </m:d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𝟖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4847" y="1360440"/>
                <a:ext cx="4538122" cy="75277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822559" y="2113210"/>
                <a:ext cx="6104282" cy="7371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 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800" b="1" i="1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1" i="1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𝟏𝟑</m:t>
                            </m:r>
                            <m:r>
                              <a:rPr lang="cs-CZ" sz="2800" b="1" i="1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 + </m:t>
                            </m:r>
                            <m:r>
                              <a:rPr lang="cs-CZ" sz="2800" b="1" i="1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𝒚</m:t>
                            </m:r>
                          </m:num>
                          <m:den>
                            <m:r>
                              <a:rPr lang="cs-CZ" sz="2800" b="1" i="1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𝟑</m:t>
                            </m:r>
                          </m:den>
                        </m:f>
                      </m:e>
                    </m:d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𝟖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2559" y="2113210"/>
                <a:ext cx="6104282" cy="73718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454960" y="2963988"/>
                <a:ext cx="511184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𝟏𝟑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𝒚</m:t>
                        </m:r>
                      </m:e>
                    </m:d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𝟗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𝟐𝟒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4960" y="2963988"/>
                <a:ext cx="511184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155126" y="3617826"/>
                <a:ext cx="448368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𝟐𝟔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𝟗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𝟐𝟒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5126" y="3617826"/>
                <a:ext cx="4483683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001911" y="4312292"/>
                <a:ext cx="34035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𝟐𝟔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𝟓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𝟐𝟒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1911" y="4312292"/>
                <a:ext cx="3403563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560184" y="4841234"/>
                <a:ext cx="291681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𝟓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𝟓𝟎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0184" y="4841234"/>
                <a:ext cx="2916818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456943" y="4873038"/>
                <a:ext cx="135806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/ :(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−5)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56943" y="4873038"/>
                <a:ext cx="1358064" cy="523220"/>
              </a:xfrm>
              <a:prstGeom prst="rect">
                <a:avLst/>
              </a:prstGeom>
              <a:blipFill rotWithShape="1">
                <a:blip r:embed="rId10"/>
                <a:stretch>
                  <a:fillRect l="-14350" t="-24419" b="-465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577572" y="5396258"/>
                <a:ext cx="291681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   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𝟏𝟎</m:t>
                    </m:r>
                  </m:oMath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7572" y="5396258"/>
                <a:ext cx="2916818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2006966" y="1209278"/>
                <a:ext cx="4807141" cy="1294217"/>
              </a:xfrm>
              <a:prstGeom prst="rect">
                <a:avLst/>
              </a:prstGeom>
              <a:gradFill>
                <a:gsLst>
                  <a:gs pos="0">
                    <a:srgbClr val="5E9EFF"/>
                  </a:gs>
                  <a:gs pos="0">
                    <a:srgbClr val="85C2FF"/>
                  </a:gs>
                  <a:gs pos="100000">
                    <a:srgbClr val="C4D6EB"/>
                  </a:gs>
                  <a:gs pos="100000">
                    <a:srgbClr val="FFEBFA"/>
                  </a:gs>
                </a:gsLst>
                <a:lin ang="5400000" scaled="0"/>
              </a:gradFill>
              <a:scene3d>
                <a:camera prst="orthographicFront"/>
                <a:lightRig rig="threePt" dir="t"/>
              </a:scene3d>
              <a:sp3d>
                <a:bevelT w="9525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Do druhé rovnice dosadíme místo x výraz 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𝒙</m:t>
                    </m:r>
                    <m:r>
                      <a:rPr lang="cs-CZ" sz="2400" b="1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1" i="1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𝟏𝟑</m:t>
                        </m:r>
                        <m:r>
                          <a:rPr lang="cs-CZ" sz="2400" b="1" i="1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+</m:t>
                        </m:r>
                        <m:r>
                          <a:rPr lang="cs-CZ" sz="2400" b="1" i="1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𝟐</m:t>
                        </m:r>
                        <m:r>
                          <a:rPr lang="cs-CZ" sz="2400" b="1" i="1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2400" b="1" i="1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2400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6966" y="1209278"/>
                <a:ext cx="4807141" cy="1294217"/>
              </a:xfrm>
              <a:prstGeom prst="rect">
                <a:avLst/>
              </a:prstGeom>
              <a:blipFill rotWithShape="1">
                <a:blip r:embed="rId12"/>
                <a:stretch>
                  <a:fillRect l="-753" r="-25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D1R1SU0N\MC900439843[2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88" y="4127500"/>
            <a:ext cx="1825625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2559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6" grpId="0"/>
      <p:bldP spid="18" grpId="0"/>
      <p:bldP spid="19" grpId="0"/>
      <p:bldP spid="24" grpId="0"/>
      <p:bldP spid="25" grpId="0"/>
      <p:bldP spid="26" grpId="0"/>
      <p:bldP spid="27" grpId="0"/>
      <p:bldP spid="28" grpId="0"/>
      <p:bldP spid="29" grpId="0"/>
      <p:bldP spid="17" grpId="0" animBg="1"/>
      <p:bldP spid="17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0969" y="0"/>
            <a:ext cx="8739206" cy="6741368"/>
          </a:xfrm>
          <a:prstGeom prst="rect">
            <a:avLst/>
          </a:prstGeom>
          <a:gradFill>
            <a:gsLst>
              <a:gs pos="0">
                <a:srgbClr val="FFF200"/>
              </a:gs>
              <a:gs pos="100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4605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78113" y="5851294"/>
            <a:ext cx="8728962" cy="890074"/>
          </a:xfrm>
          <a:prstGeom prst="rect">
            <a:avLst/>
          </a:prstGeom>
          <a:gradFill>
            <a:gsLst>
              <a:gs pos="0">
                <a:srgbClr val="FFF200"/>
              </a:gs>
              <a:gs pos="100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4605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81213" y="40139"/>
            <a:ext cx="8728962" cy="1633929"/>
          </a:xfrm>
          <a:prstGeom prst="rect">
            <a:avLst/>
          </a:prstGeom>
          <a:gradFill>
            <a:gsLst>
              <a:gs pos="0">
                <a:srgbClr val="FFF200"/>
              </a:gs>
              <a:gs pos="100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4605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424034" y="1811258"/>
                <a:ext cx="2345899" cy="80368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   </a:t>
                </a:r>
                <a14:m>
                  <m:oMath xmlns:m="http://schemas.openxmlformats.org/officeDocument/2006/math">
                    <m:r>
                      <a:rPr lang="cs-CZ" sz="32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32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𝟏𝟑</m:t>
                        </m:r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+ </m:t>
                        </m:r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32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4034" y="1811258"/>
                <a:ext cx="2345899" cy="80368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35830" y="211480"/>
                <a:ext cx="7319432" cy="13326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:r>
                  <a:rPr lang="cs-CZ" sz="2800" dirty="0" smtClean="0">
                    <a:effectLst/>
                    <a:latin typeface="+mj-lt"/>
                  </a:rPr>
                  <a:t> 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Vypo</m:t>
                    </m:r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čí</m:t>
                    </m:r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𝑡𝑎𝑛𝑜𝑢</m:t>
                    </m:r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h𝑜𝑑𝑛𝑜𝑡𝑢</m:t>
                    </m:r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=10 </m:t>
                    </m:r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𝑑𝑜𝑠𝑎𝑑</m:t>
                    </m:r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í</m:t>
                    </m:r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𝑚𝑒</m:t>
                    </m:r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 </m:t>
                    </m:r>
                  </m:oMath>
                </a14:m>
                <a:r>
                  <a:rPr lang="cs-CZ" sz="2800" b="0" i="1" dirty="0" smtClean="0">
                    <a:solidFill>
                      <a:srgbClr val="002060"/>
                    </a:solidFill>
                    <a:effectLst/>
                    <a:latin typeface="Cambria Math"/>
                  </a:rPr>
                  <a:t/>
                </a:r>
                <a:br>
                  <a:rPr lang="cs-CZ" sz="2800" b="0" i="1" dirty="0" smtClean="0">
                    <a:solidFill>
                      <a:srgbClr val="002060"/>
                    </a:solidFill>
                    <a:effectLst/>
                    <a:latin typeface="Cambria Math"/>
                  </a:rPr>
                </a:b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𝑑𝑜</m:t>
                      </m:r>
                      <m:r>
                        <a:rPr lang="cs-CZ" sz="2800" b="0" i="1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𝑣</m:t>
                      </m:r>
                      <m:r>
                        <a:rPr lang="cs-CZ" sz="2800" b="0" i="1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ý</m:t>
                      </m:r>
                      <m:r>
                        <a:rPr lang="cs-CZ" sz="2800" b="0" i="1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𝑟𝑎𝑧𝑢</m:t>
                      </m:r>
                      <m:r>
                        <a:rPr lang="cs-CZ" sz="2800" b="0" i="1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 </m:t>
                      </m:r>
                      <m:r>
                        <a:rPr lang="cs-CZ" sz="2800" b="0" i="1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𝑥</m:t>
                      </m:r>
                      <m:r>
                        <a:rPr lang="cs-CZ" sz="2800" b="0" i="1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solidFill>
                                <a:srgbClr val="002060"/>
                              </a:solidFill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>
                              <a:solidFill>
                                <a:srgbClr val="002060"/>
                              </a:solidFill>
                              <a:effectLst/>
                              <a:latin typeface="Cambria Math"/>
                            </a:rPr>
                            <m:t>13+2</m:t>
                          </m:r>
                          <m:r>
                            <a:rPr lang="cs-CZ" sz="2800" b="0" i="1">
                              <a:solidFill>
                                <a:srgbClr val="002060"/>
                              </a:solidFill>
                              <a:effectLst/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sz="2800" b="0" i="1">
                              <a:solidFill>
                                <a:srgbClr val="002060"/>
                              </a:solidFill>
                              <a:effectLst/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800" i="1" dirty="0">
                  <a:solidFill>
                    <a:srgbClr val="002060"/>
                  </a:solidFill>
                  <a:effectLst/>
                  <a:latin typeface="+mj-lt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830" y="211480"/>
                <a:ext cx="7319432" cy="133267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410590" y="2714397"/>
                <a:ext cx="2610395" cy="80368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   </a:t>
                </a:r>
                <a14:m>
                  <m:oMath xmlns:m="http://schemas.openxmlformats.org/officeDocument/2006/math">
                    <m:r>
                      <a:rPr lang="cs-CZ" sz="32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32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𝟏𝟑</m:t>
                        </m:r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· </m:t>
                        </m:r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32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0590" y="2714397"/>
                <a:ext cx="2610395" cy="80368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489757" y="3668922"/>
                <a:ext cx="2214452" cy="80368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   </a:t>
                </a:r>
                <a14:m>
                  <m:oMath xmlns:m="http://schemas.openxmlformats.org/officeDocument/2006/math">
                    <m:r>
                      <a:rPr lang="cs-CZ" sz="32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32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𝟏𝟑</m:t>
                        </m:r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𝟐𝟎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32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9757" y="3668922"/>
                <a:ext cx="2214452" cy="80368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496600" y="4472604"/>
                <a:ext cx="1637371" cy="80368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   </a:t>
                </a:r>
                <a14:m>
                  <m:oMath xmlns:m="http://schemas.openxmlformats.org/officeDocument/2006/math">
                    <m:r>
                      <a:rPr lang="cs-CZ" sz="32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32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32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6600" y="4472604"/>
                <a:ext cx="1637371" cy="80368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488889" y="5266519"/>
                <a:ext cx="1768818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   </a:t>
                </a:r>
                <a14:m>
                  <m:oMath xmlns:m="http://schemas.openxmlformats.org/officeDocument/2006/math">
                    <m:r>
                      <a:rPr lang="cs-CZ" sz="32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𝒙</m:t>
                    </m:r>
                    <m:r>
                      <a:rPr lang="cs-CZ" sz="32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3200" b="1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𝟏𝟏</m:t>
                    </m:r>
                  </m:oMath>
                </a14:m>
                <a:endParaRPr lang="cs-CZ" sz="32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8889" y="5266519"/>
                <a:ext cx="1768818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1932402" y="5976569"/>
            <a:ext cx="30187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 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[x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; y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]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= </a:t>
            </a:r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[</a:t>
            </a:r>
            <a:r>
              <a:rPr lang="cs-CZ" sz="2800" dirty="0" smtClean="0">
                <a:solidFill>
                  <a:srgbClr val="00206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11; 10</a:t>
            </a:r>
            <a:r>
              <a:rPr lang="en-US" sz="2800" dirty="0" smtClean="0">
                <a:solidFill>
                  <a:srgbClr val="00206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]</a:t>
            </a:r>
            <a:r>
              <a:rPr lang="cs-CZ" sz="2800" dirty="0" smtClean="0">
                <a:solidFill>
                  <a:srgbClr val="00206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</a:t>
            </a:r>
            <a:endParaRPr lang="cs-CZ" sz="2800" dirty="0">
              <a:solidFill>
                <a:srgbClr val="002060"/>
              </a:solid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6794" y="6075310"/>
            <a:ext cx="1511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Výsledek: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4098" name="Picture 2" descr="C:\Users\spravce\AppData\Local\Microsoft\Windows\Temporary Internet Files\Content.IE5\HGW68T4R\MC90043248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728913"/>
            <a:ext cx="2094309" cy="2249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6127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1010" y="260648"/>
            <a:ext cx="8503647" cy="6264696"/>
          </a:xfrm>
          <a:prstGeom prst="rect">
            <a:avLst/>
          </a:prstGeom>
          <a:gradFill>
            <a:gsLst>
              <a:gs pos="0">
                <a:srgbClr val="DDEBCF"/>
              </a:gs>
              <a:gs pos="99000">
                <a:srgbClr val="9CB86E"/>
              </a:gs>
              <a:gs pos="100000">
                <a:srgbClr val="156B13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4605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64842" y="3483136"/>
            <a:ext cx="8095590" cy="2466144"/>
          </a:xfrm>
          <a:prstGeom prst="rect">
            <a:avLst/>
          </a:prstGeom>
          <a:gradFill>
            <a:gsLst>
              <a:gs pos="0">
                <a:srgbClr val="DDEBCF"/>
              </a:gs>
              <a:gs pos="99000">
                <a:srgbClr val="9CB86E"/>
              </a:gs>
              <a:gs pos="100000">
                <a:srgbClr val="156B13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4605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64842" y="927884"/>
            <a:ext cx="8095590" cy="2285092"/>
          </a:xfrm>
          <a:prstGeom prst="rect">
            <a:avLst/>
          </a:prstGeom>
          <a:gradFill>
            <a:gsLst>
              <a:gs pos="0">
                <a:srgbClr val="DDEBCF"/>
              </a:gs>
              <a:gs pos="99000">
                <a:srgbClr val="9CB86E"/>
              </a:gs>
              <a:gs pos="100000">
                <a:srgbClr val="156B13"/>
              </a:gs>
            </a:gsLst>
            <a:lin ang="5400000" scaled="0"/>
          </a:gradFill>
          <a:scene3d>
            <a:camera prst="orthographicFront"/>
            <a:lightRig rig="soft" dir="t"/>
          </a:scene3d>
          <a:sp3d>
            <a:bevelT w="14605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7978" y="404664"/>
            <a:ext cx="1598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Zkouška:</a:t>
            </a:r>
            <a:endParaRPr lang="cs-CZ" sz="2800" u="sng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78012" y="1382172"/>
                <a:ext cx="724323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L</a:t>
                </a:r>
                <a:r>
                  <a:rPr lang="cs-CZ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1</a:t>
                </a:r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=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3·11 −2·10=33−20=13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012" y="1382172"/>
                <a:ext cx="7243235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273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619309" y="1905392"/>
            <a:ext cx="1284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</a:t>
            </a:r>
            <a:r>
              <a:rPr lang="cs-CZ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= 13</a:t>
            </a:r>
            <a:endParaRPr lang="cs-CZ" sz="2800" dirty="0">
              <a:solidFill>
                <a:srgbClr val="00206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9309" y="2485361"/>
            <a:ext cx="13195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L</a:t>
            </a:r>
            <a:r>
              <a:rPr lang="cs-CZ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= P</a:t>
            </a:r>
            <a:r>
              <a:rPr lang="cs-CZ" sz="20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endParaRPr lang="cs-CZ" sz="2800" dirty="0">
              <a:solidFill>
                <a:srgbClr val="00206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13036" y="3636328"/>
                <a:ext cx="565417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L</a:t>
                </a:r>
                <a:r>
                  <a:rPr lang="cs-CZ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2</a:t>
                </a:r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=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2·11−3·10=22−30=−8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036" y="3636328"/>
                <a:ext cx="5654177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913" t="-17647" b="-4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13036" y="4365104"/>
                <a:ext cx="137569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P</a:t>
                </a:r>
                <a:r>
                  <a:rPr lang="cs-CZ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2</a:t>
                </a:r>
                <a:r>
                  <a:rPr lang="cs-CZ" sz="2800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=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−8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036" y="4365104"/>
                <a:ext cx="1375698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12000" t="-17442"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603288" y="5006510"/>
            <a:ext cx="13324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L</a:t>
            </a:r>
            <a:r>
              <a:rPr lang="cs-CZ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= P</a:t>
            </a:r>
            <a:r>
              <a:rPr lang="cs-CZ" sz="20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dirty="0" smtClean="0">
                <a:solidFill>
                  <a:srgbClr val="00206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endParaRPr lang="cs-CZ" sz="2800" dirty="0">
              <a:solidFill>
                <a:srgbClr val="00206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3074" name="Picture 2" descr="C:\Users\spravce\AppData\Local\Microsoft\Windows\Temporary Internet Files\Content.IE5\0BASIBLT\MC900432459[5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716805"/>
            <a:ext cx="1728192" cy="2038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2192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/>
          <p:nvPr/>
        </p:nvSpPr>
        <p:spPr>
          <a:xfrm>
            <a:off x="245592" y="3429000"/>
            <a:ext cx="8424936" cy="3168352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43398" y="260648"/>
            <a:ext cx="8424936" cy="28803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74564" y="332656"/>
            <a:ext cx="64940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/>
              </a:rPr>
              <a:t>1) Řešte soustavu rovnic </a:t>
            </a:r>
            <a:r>
              <a:rPr lang="cs-CZ" sz="2400" b="1" dirty="0" smtClean="0">
                <a:effectLst/>
              </a:rPr>
              <a:t>dosazovací </a:t>
            </a:r>
            <a:r>
              <a:rPr lang="cs-CZ" sz="2400" dirty="0" smtClean="0">
                <a:effectLst/>
              </a:rPr>
              <a:t>metodou</a:t>
            </a:r>
            <a:endParaRPr lang="cs-CZ" sz="24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4564" y="3501007"/>
            <a:ext cx="64940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/>
              </a:rPr>
              <a:t>2) Řešte soustavu rovnic </a:t>
            </a:r>
            <a:r>
              <a:rPr lang="cs-CZ" sz="2400" b="1" dirty="0">
                <a:effectLst/>
              </a:rPr>
              <a:t>dosazovací </a:t>
            </a:r>
            <a:r>
              <a:rPr lang="cs-CZ" sz="2400" dirty="0" smtClean="0">
                <a:effectLst/>
              </a:rPr>
              <a:t>metodou</a:t>
            </a:r>
            <a:endParaRPr lang="cs-CZ" sz="2400" dirty="0">
              <a:effectLst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914470" y="1008202"/>
                <a:ext cx="300979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    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2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𝑥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  −3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 =  </m:t>
                    </m:r>
                  </m:oMath>
                </a14:m>
                <a:r>
                  <a:rPr lang="cs-CZ" sz="2800" dirty="0" smtClean="0">
                    <a:solidFill>
                      <a:srgbClr val="002060"/>
                    </a:solidFill>
                    <a:effectLst/>
                  </a:rPr>
                  <a:t>5</a:t>
                </a:r>
                <a:endParaRPr lang="cs-CZ" sz="2800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4470" y="1008202"/>
                <a:ext cx="3009798" cy="523220"/>
              </a:xfrm>
              <a:prstGeom prst="rect">
                <a:avLst/>
              </a:prstGeom>
              <a:blipFill rotWithShape="1">
                <a:blip r:embed="rId2"/>
                <a:stretch>
                  <a:fillRect t="-10465" r="-3239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929348" y="1520521"/>
                <a:ext cx="343497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i="1" dirty="0" smtClean="0">
                        <a:effectLst/>
                        <a:latin typeface="Cambria Math"/>
                      </a:rPr>
                      <m:t>     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−5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𝑥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+8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 = − 1</m:t>
                    </m:r>
                  </m:oMath>
                </a14:m>
                <a:r>
                  <a:rPr lang="cs-CZ" sz="2800" dirty="0" smtClean="0">
                    <a:solidFill>
                      <a:srgbClr val="002060"/>
                    </a:solidFill>
                    <a:effectLst/>
                  </a:rPr>
                  <a:t>4</a:t>
                </a:r>
                <a:endParaRPr lang="cs-CZ" sz="2800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9348" y="1520521"/>
                <a:ext cx="3434979" cy="523220"/>
              </a:xfrm>
              <a:prstGeom prst="rect">
                <a:avLst/>
              </a:prstGeom>
              <a:blipFill rotWithShape="1">
                <a:blip r:embed="rId3"/>
                <a:stretch>
                  <a:fillRect t="-10465" r="-2660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914470" y="4239247"/>
                <a:ext cx="314162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     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4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𝑥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+5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 =− </m:t>
                    </m:r>
                  </m:oMath>
                </a14:m>
                <a:r>
                  <a:rPr lang="cs-CZ" sz="2800" dirty="0" smtClean="0">
                    <a:solidFill>
                      <a:srgbClr val="002060"/>
                    </a:solidFill>
                    <a:effectLst/>
                  </a:rPr>
                  <a:t>8</a:t>
                </a:r>
                <a:endParaRPr lang="cs-CZ" sz="2800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4470" y="4239247"/>
                <a:ext cx="3141629" cy="523220"/>
              </a:xfrm>
              <a:prstGeom prst="rect">
                <a:avLst/>
              </a:prstGeom>
              <a:blipFill rotWithShape="1">
                <a:blip r:embed="rId4"/>
                <a:stretch>
                  <a:fillRect t="-10465" r="-3107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1085606" y="4751566"/>
                <a:ext cx="2838662" cy="5757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    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3</m:t>
                    </m:r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x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  –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4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 =</m:t>
                    </m:r>
                    <m:r>
                      <a:rPr lang="cs-CZ" sz="2800" b="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25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5606" y="4751566"/>
                <a:ext cx="2838662" cy="57579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ovéPole 11"/>
              <p:cNvSpPr txBox="1"/>
              <p:nvPr/>
            </p:nvSpPr>
            <p:spPr>
              <a:xfrm>
                <a:off x="1928292" y="2258019"/>
                <a:ext cx="303531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  </a:t>
                </a:r>
                <a:r>
                  <a:rPr lang="en-US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[x</a:t>
                </a:r>
                <a:r>
                  <a:rPr lang="cs-CZ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; y</a:t>
                </a:r>
                <a:r>
                  <a:rPr lang="en-US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]</a:t>
                </a:r>
                <a:r>
                  <a:rPr lang="cs-CZ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= </a:t>
                </a:r>
                <a:r>
                  <a:rPr lang="en-US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[</a:t>
                </a:r>
                <a:r>
                  <a:rPr lang="cs-CZ" sz="2800" dirty="0">
                    <a:solidFill>
                      <a:srgbClr val="002060"/>
                    </a:solidFill>
                    <a:effectLst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7; −1</m:t>
                    </m:r>
                  </m:oMath>
                </a14:m>
                <a:r>
                  <a:rPr lang="en-US" sz="2800" dirty="0" smtClean="0">
                    <a:solidFill>
                      <a:srgbClr val="002060"/>
                    </a:solidFill>
                    <a:effectLst/>
                  </a:rPr>
                  <a:t>]</a:t>
                </a:r>
                <a:r>
                  <a:rPr lang="cs-CZ" sz="2800" dirty="0" smtClean="0">
                    <a:solidFill>
                      <a:srgbClr val="002060"/>
                    </a:solidFill>
                    <a:effectLst/>
                  </a:rPr>
                  <a:t> </a:t>
                </a:r>
                <a:endParaRPr lang="cs-CZ" sz="2800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8292" y="2258019"/>
                <a:ext cx="3035318" cy="523220"/>
              </a:xfrm>
              <a:prstGeom prst="rect">
                <a:avLst/>
              </a:prstGeom>
              <a:blipFill rotWithShape="1">
                <a:blip r:embed="rId6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642684" y="2356760"/>
            <a:ext cx="1511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/>
              </a:rPr>
              <a:t>Výsledek:</a:t>
            </a:r>
            <a:endParaRPr lang="cs-CZ" sz="2400" dirty="0">
              <a:effectLst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ovéPole 13"/>
              <p:cNvSpPr txBox="1"/>
              <p:nvPr/>
            </p:nvSpPr>
            <p:spPr>
              <a:xfrm>
                <a:off x="1962820" y="5694808"/>
                <a:ext cx="3082832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  </a:t>
                </a:r>
                <a:r>
                  <a:rPr lang="en-US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[</a:t>
                </a:r>
                <a:r>
                  <a:rPr lang="cs-CZ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</a:t>
                </a:r>
                <a:r>
                  <a:rPr lang="en-US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x</a:t>
                </a:r>
                <a:r>
                  <a:rPr lang="cs-CZ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; y</a:t>
                </a:r>
                <a:r>
                  <a:rPr lang="en-US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]</a:t>
                </a:r>
                <a:r>
                  <a:rPr lang="cs-CZ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3200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b="0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  <m:t> 3;−4</m:t>
                        </m:r>
                      </m:e>
                    </m:d>
                  </m:oMath>
                </a14:m>
                <a:endParaRPr lang="cs-CZ" sz="3200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2820" y="5694808"/>
                <a:ext cx="3082832" cy="584775"/>
              </a:xfrm>
              <a:prstGeom prst="rect">
                <a:avLst/>
              </a:prstGeom>
              <a:blipFill rotWithShape="1">
                <a:blip r:embed="rId7"/>
                <a:stretch>
                  <a:fillRect t="-1042" b="-270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656953" y="5876844"/>
            <a:ext cx="1511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/>
              </a:rPr>
              <a:t>Výsledek:</a:t>
            </a:r>
            <a:endParaRPr lang="cs-CZ" sz="2400" dirty="0">
              <a:effectLst/>
            </a:endParaRPr>
          </a:p>
        </p:txBody>
      </p:sp>
      <p:pic>
        <p:nvPicPr>
          <p:cNvPr id="2050" name="Picture 2" descr="C:\Users\spravce\AppData\Local\Microsoft\Windows\Temporary Internet Files\Content.IE5\BL96J1IA\MC900437791CA2OX5II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392705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943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245592" y="3270174"/>
            <a:ext cx="8424936" cy="3255169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1520" y="106288"/>
            <a:ext cx="8424936" cy="28803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4564" y="332656"/>
            <a:ext cx="64940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/>
              </a:rPr>
              <a:t>3</a:t>
            </a:r>
            <a:r>
              <a:rPr lang="cs-CZ" sz="2400" dirty="0" smtClean="0">
                <a:effectLst/>
              </a:rPr>
              <a:t>) Řešte soustavu rovnic </a:t>
            </a:r>
            <a:r>
              <a:rPr lang="cs-CZ" sz="2400" b="1" dirty="0">
                <a:effectLst/>
              </a:rPr>
              <a:t>dosazovací </a:t>
            </a:r>
            <a:r>
              <a:rPr lang="cs-CZ" sz="2400" dirty="0" smtClean="0">
                <a:effectLst/>
              </a:rPr>
              <a:t>metodou</a:t>
            </a:r>
            <a:endParaRPr lang="cs-CZ" sz="2400" dirty="0">
              <a:effectLst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0082" y="3429000"/>
            <a:ext cx="64940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/>
              </a:rPr>
              <a:t>4</a:t>
            </a:r>
            <a:r>
              <a:rPr lang="cs-CZ" sz="2400" dirty="0" smtClean="0">
                <a:effectLst/>
              </a:rPr>
              <a:t>) Řešte soustavu rovnic </a:t>
            </a:r>
            <a:r>
              <a:rPr lang="cs-CZ" sz="2400" b="1" dirty="0">
                <a:effectLst/>
              </a:rPr>
              <a:t>dosazovací </a:t>
            </a:r>
            <a:r>
              <a:rPr lang="cs-CZ" sz="2400" dirty="0" smtClean="0">
                <a:effectLst/>
              </a:rPr>
              <a:t>metodou</a:t>
            </a:r>
            <a:endParaRPr lang="cs-CZ" sz="2400" dirty="0">
              <a:effectLst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51520" y="3170585"/>
            <a:ext cx="8424936" cy="0"/>
          </a:xfrm>
          <a:prstGeom prst="line">
            <a:avLst/>
          </a:prstGeom>
          <a:ln w="28575"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2592127" y="5820816"/>
                <a:ext cx="333988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[</a:t>
                </a:r>
                <a:r>
                  <a:rPr lang="cs-CZ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u; v</a:t>
                </a:r>
                <a:r>
                  <a:rPr lang="en-US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]</a:t>
                </a:r>
                <a:r>
                  <a:rPr lang="cs-CZ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= </a:t>
                </a:r>
                <a:r>
                  <a:rPr lang="en-US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[</a:t>
                </a:r>
                <a:r>
                  <a:rPr lang="cs-CZ" sz="2800" dirty="0">
                    <a:solidFill>
                      <a:srgbClr val="002060"/>
                    </a:solidFill>
                    <a:effectLst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− 1; − 2 </m:t>
                    </m:r>
                  </m:oMath>
                </a14:m>
                <a:r>
                  <a:rPr lang="en-US" sz="2800" dirty="0" smtClean="0">
                    <a:solidFill>
                      <a:srgbClr val="002060"/>
                    </a:solidFill>
                    <a:effectLst/>
                  </a:rPr>
                  <a:t>]</a:t>
                </a:r>
                <a:r>
                  <a:rPr lang="cs-CZ" sz="2800" dirty="0" smtClean="0">
                    <a:solidFill>
                      <a:srgbClr val="002060"/>
                    </a:solidFill>
                    <a:effectLst/>
                  </a:rPr>
                  <a:t> </a:t>
                </a:r>
                <a:endParaRPr lang="cs-CZ" sz="2800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2127" y="5820816"/>
                <a:ext cx="3339889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3650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863769" y="5805264"/>
            <a:ext cx="1728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Výsledek:</a:t>
            </a:r>
            <a:endParaRPr lang="cs-CZ" sz="2800" dirty="0">
              <a:effectLst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ovéPole 20"/>
              <p:cNvSpPr txBox="1"/>
              <p:nvPr/>
            </p:nvSpPr>
            <p:spPr>
              <a:xfrm>
                <a:off x="2646326" y="2335855"/>
                <a:ext cx="289906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[x</a:t>
                </a:r>
                <a:r>
                  <a:rPr lang="cs-CZ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; y</a:t>
                </a:r>
                <a:r>
                  <a:rPr lang="en-US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]</a:t>
                </a:r>
                <a:r>
                  <a:rPr lang="cs-CZ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 = </a:t>
                </a:r>
                <a:r>
                  <a:rPr lang="en-US" sz="2800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[</a:t>
                </a:r>
                <a:r>
                  <a:rPr lang="cs-CZ" sz="2800" dirty="0">
                    <a:solidFill>
                      <a:srgbClr val="002060"/>
                    </a:solidFill>
                    <a:effectLst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2; −3 </m:t>
                    </m:r>
                  </m:oMath>
                </a14:m>
                <a:r>
                  <a:rPr lang="en-US" sz="2800" dirty="0" smtClean="0">
                    <a:solidFill>
                      <a:srgbClr val="002060"/>
                    </a:solidFill>
                    <a:effectLst/>
                  </a:rPr>
                  <a:t>]</a:t>
                </a:r>
                <a:r>
                  <a:rPr lang="cs-CZ" sz="2800" dirty="0" smtClean="0">
                    <a:solidFill>
                      <a:srgbClr val="002060"/>
                    </a:solidFill>
                    <a:effectLst/>
                  </a:rPr>
                  <a:t> </a:t>
                </a:r>
                <a:endParaRPr lang="cs-CZ" sz="2800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6326" y="2335855"/>
                <a:ext cx="2899063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4202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936639" y="2348880"/>
            <a:ext cx="1728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/>
              </a:rPr>
              <a:t>Výsledek:</a:t>
            </a:r>
            <a:endParaRPr lang="cs-CZ" sz="2800" dirty="0">
              <a:effectLst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ovéPole 22"/>
              <p:cNvSpPr txBox="1"/>
              <p:nvPr/>
            </p:nvSpPr>
            <p:spPr>
              <a:xfrm>
                <a:off x="1079603" y="1034129"/>
                <a:ext cx="574452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(1)    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3</m:t>
                    </m:r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3−</m:t>
                        </m:r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𝑎</m:t>
                        </m:r>
                      </m:e>
                    </m:d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+5·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b</m:t>
                        </m:r>
                        <m: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+5</m:t>
                        </m:r>
                      </m:e>
                    </m:d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=13</m:t>
                    </m:r>
                  </m:oMath>
                </a14:m>
                <a:r>
                  <a:rPr lang="cs-CZ" sz="2800" dirty="0" smtClean="0">
                    <a:solidFill>
                      <a:srgbClr val="002060"/>
                    </a:solidFill>
                    <a:effectLst/>
                  </a:rPr>
                  <a:t> </a:t>
                </a:r>
                <a:endParaRPr lang="cs-CZ" sz="2800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9603" y="1034129"/>
                <a:ext cx="5744521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2123"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4" name="TextovéPole 23"/>
              <p:cNvSpPr txBox="1"/>
              <p:nvPr/>
            </p:nvSpPr>
            <p:spPr>
              <a:xfrm>
                <a:off x="1094481" y="1546448"/>
                <a:ext cx="564180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(2)   </a:t>
                </a:r>
                <a:r>
                  <a:rPr lang="cs-CZ" sz="2800" dirty="0">
                    <a:solidFill>
                      <a:srgbClr val="002060"/>
                    </a:solidFill>
                    <a:effectLst/>
                  </a:rPr>
                  <a:t> </a:t>
                </a:r>
                <a:r>
                  <a:rPr lang="cs-CZ" sz="2800" dirty="0" smtClean="0">
                    <a:solidFill>
                      <a:srgbClr val="002060"/>
                    </a:solidFill>
                    <a:effectLst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2</m:t>
                    </m:r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𝑎</m:t>
                        </m:r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+3·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1−</m:t>
                        </m:r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𝑏</m:t>
                        </m:r>
                      </m:e>
                    </m:d>
                    <m:r>
                      <a:rPr lang="cs-CZ" sz="2800" b="0" i="1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=10</m:t>
                    </m:r>
                  </m:oMath>
                </a14:m>
                <a:endParaRPr lang="cs-CZ" sz="2800" dirty="0">
                  <a:solidFill>
                    <a:srgbClr val="002060"/>
                  </a:solidFill>
                  <a:effectLst/>
                </a:endParaRPr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4481" y="1546448"/>
                <a:ext cx="5641801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2270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5" name="TextovéPole 24"/>
              <p:cNvSpPr txBox="1"/>
              <p:nvPr/>
            </p:nvSpPr>
            <p:spPr>
              <a:xfrm>
                <a:off x="1256959" y="4173520"/>
                <a:ext cx="535742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(1)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4</m:t>
                    </m:r>
                    <m:r>
                      <a:rPr lang="cs-CZ" sz="280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i="1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u</m:t>
                        </m:r>
                        <m: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−5</m:t>
                    </m:r>
                    <m:r>
                      <a:rPr lang="cs-CZ" sz="280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i="1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v</m:t>
                        </m:r>
                        <m: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+3</m:t>
                        </m:r>
                      </m:e>
                    </m:d>
                    <m:r>
                      <a:rPr lang="cs-CZ" sz="280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=</m:t>
                    </m:r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−1</m:t>
                    </m:r>
                  </m:oMath>
                </a14:m>
                <a:r>
                  <a:rPr lang="cs-CZ" sz="2800" dirty="0">
                    <a:solidFill>
                      <a:srgbClr val="002060"/>
                    </a:solidFill>
                    <a:effectLst/>
                  </a:rPr>
                  <a:t> </a:t>
                </a:r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6959" y="4173520"/>
                <a:ext cx="5357429" cy="523220"/>
              </a:xfrm>
              <a:prstGeom prst="rect">
                <a:avLst/>
              </a:prstGeom>
              <a:blipFill rotWithShape="1">
                <a:blip r:embed="rId6"/>
                <a:stretch>
                  <a:fillRect l="-2275"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6" name="TextovéPole 25"/>
              <p:cNvSpPr txBox="1"/>
              <p:nvPr/>
            </p:nvSpPr>
            <p:spPr>
              <a:xfrm>
                <a:off x="1271837" y="4685839"/>
                <a:ext cx="529439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/>
                  </a:rPr>
                  <a:t>(2)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7</m:t>
                    </m:r>
                    <m:r>
                      <a:rPr lang="cs-CZ" sz="280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i="1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2−</m:t>
                        </m:r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𝑢</m:t>
                        </m:r>
                      </m:e>
                    </m:d>
                    <m:r>
                      <a:rPr lang="cs-CZ" sz="2800" b="0" i="0" smtClean="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−</m:t>
                    </m:r>
                    <m:r>
                      <a:rPr lang="cs-CZ" sz="280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3·</m:t>
                    </m:r>
                    <m:d>
                      <m:dPr>
                        <m:ctrlPr>
                          <a:rPr lang="cs-CZ" sz="2800" i="1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v</m:t>
                        </m:r>
                        <m:r>
                          <a:rPr lang="cs-CZ" sz="2800" b="0" i="0" smtClean="0">
                            <a:solidFill>
                              <a:srgbClr val="002060"/>
                            </a:solidFill>
                            <a:effectLst/>
                            <a:latin typeface="Cambria Math"/>
                          </a:rPr>
                          <m:t>+5</m:t>
                        </m:r>
                      </m:e>
                    </m:d>
                    <m:r>
                      <a:rPr lang="cs-CZ" sz="2800">
                        <a:solidFill>
                          <a:srgbClr val="002060"/>
                        </a:solidFill>
                        <a:effectLst/>
                        <a:latin typeface="Cambria Math"/>
                      </a:rPr>
                      <m:t>=1</m:t>
                    </m:r>
                  </m:oMath>
                </a14:m>
                <a:r>
                  <a:rPr lang="cs-CZ" sz="2800" dirty="0" smtClean="0">
                    <a:solidFill>
                      <a:srgbClr val="002060"/>
                    </a:solidFill>
                    <a:effectLst/>
                  </a:rPr>
                  <a:t>2</a:t>
                </a:r>
                <a:r>
                  <a:rPr lang="cs-CZ" sz="2800" dirty="0">
                    <a:solidFill>
                      <a:srgbClr val="002060"/>
                    </a:solidFill>
                    <a:effectLst/>
                  </a:rPr>
                  <a:t> </a:t>
                </a:r>
              </a:p>
            </p:txBody>
          </p:sp>
        </mc:Choice>
        <mc:Fallback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1837" y="4685839"/>
                <a:ext cx="5294398" cy="523220"/>
              </a:xfrm>
              <a:prstGeom prst="rect">
                <a:avLst/>
              </a:prstGeom>
              <a:blipFill rotWithShape="1">
                <a:blip r:embed="rId7"/>
                <a:stretch>
                  <a:fillRect l="-2419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37791CA2OX5II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613" y="404971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6484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909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861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512</TotalTime>
  <Words>700</Words>
  <Application>Microsoft Office PowerPoint</Application>
  <PresentationFormat>Předvádění na obrazovce (4:3)</PresentationFormat>
  <Paragraphs>90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94</cp:revision>
  <dcterms:created xsi:type="dcterms:W3CDTF">2012-04-23T18:25:05Z</dcterms:created>
  <dcterms:modified xsi:type="dcterms:W3CDTF">2013-03-25T15:10:51Z</dcterms:modified>
</cp:coreProperties>
</file>