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9" r:id="rId3"/>
    <p:sldId id="275" r:id="rId4"/>
    <p:sldId id="277" r:id="rId5"/>
    <p:sldId id="278" r:id="rId6"/>
    <p:sldId id="279" r:id="rId7"/>
    <p:sldId id="281" r:id="rId8"/>
    <p:sldId id="273" r:id="rId9"/>
    <p:sldId id="282" r:id="rId10"/>
    <p:sldId id="28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60" d="100"/>
          <a:sy n="60" d="100"/>
        </p:scale>
        <p:origin x="-83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4.wmf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6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wmf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VY_32_INOVACE_04_19_M9_Hanak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55322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Soustavy lineárních </a:t>
            </a:r>
            <a:r>
              <a:rPr lang="cs-CZ" sz="2800" dirty="0" smtClean="0"/>
              <a:t>rovnic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0000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Kombinovaná metoda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06565" y="132170"/>
            <a:ext cx="8092948" cy="848558"/>
          </a:xfrm>
          <a:prstGeom prst="roundRect">
            <a:avLst>
              <a:gd name="adj" fmla="val 155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17689" y="1268760"/>
            <a:ext cx="8186760" cy="5184576"/>
          </a:xfrm>
          <a:prstGeom prst="roundRect">
            <a:avLst>
              <a:gd name="adj" fmla="val 155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0"/>
            <a:ext cx="200560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70423" y="1383432"/>
            <a:ext cx="7765231" cy="18722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řešení soustavy lineárních rovnic. Tato část je zaměřena na </a:t>
            </a:r>
            <a:r>
              <a:rPr lang="cs-CZ" sz="1800" b="1" dirty="0" smtClean="0"/>
              <a:t>kombinovanou</a:t>
            </a:r>
            <a:r>
              <a:rPr lang="cs-CZ" sz="1800" dirty="0" smtClean="0"/>
              <a:t> metodu. </a:t>
            </a:r>
            <a:r>
              <a:rPr lang="cs-CZ" sz="1800" dirty="0" smtClean="0"/>
              <a:t>V </a:t>
            </a:r>
            <a:r>
              <a:rPr lang="cs-CZ" sz="1800" dirty="0" smtClean="0"/>
              <a:t>první části je řešený příklad a v další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700808"/>
            <a:ext cx="8353223" cy="367240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620689"/>
            <a:ext cx="8209207" cy="79208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916832"/>
            <a:ext cx="7920880" cy="30815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Při užití </a:t>
            </a:r>
            <a:r>
              <a:rPr lang="cs-CZ" sz="2800" b="1" dirty="0" smtClean="0"/>
              <a:t>kombinované </a:t>
            </a:r>
            <a:r>
              <a:rPr lang="cs-CZ" sz="2800" dirty="0" smtClean="0"/>
              <a:t>metody řešení soustavy dvou  lineárních rovnic se dvěma neznámými využijeme znalostí pro řešení soustavy pomocí sčítací i dosazovací metody. Pro vypočet </a:t>
            </a:r>
            <a:r>
              <a:rPr lang="cs-CZ" sz="2800" b="1" dirty="0" smtClean="0"/>
              <a:t>první neznámé</a:t>
            </a:r>
            <a:r>
              <a:rPr lang="cs-CZ" sz="2800" dirty="0" smtClean="0"/>
              <a:t> použijeme </a:t>
            </a:r>
            <a:r>
              <a:rPr lang="cs-CZ" sz="2800" b="1" dirty="0" smtClean="0"/>
              <a:t>sčítací metodu</a:t>
            </a:r>
            <a:r>
              <a:rPr lang="cs-CZ" sz="2800" dirty="0" smtClean="0"/>
              <a:t> a pro výpočet </a:t>
            </a:r>
            <a:r>
              <a:rPr lang="cs-CZ" sz="2800" b="1" dirty="0" smtClean="0"/>
              <a:t>druhé neznáme</a:t>
            </a:r>
            <a:r>
              <a:rPr lang="cs-CZ" sz="2800" dirty="0" smtClean="0"/>
              <a:t> využijeme </a:t>
            </a:r>
            <a:r>
              <a:rPr lang="cs-CZ" sz="2800" b="1" dirty="0" smtClean="0"/>
              <a:t>dosazovací metodu.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434963" y="764704"/>
            <a:ext cx="3986336" cy="64807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Zapamatujete si!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HGW68T4R\MC900440428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8112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23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22741" y="160459"/>
            <a:ext cx="8410486" cy="890737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9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1270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44817" y="1051196"/>
            <a:ext cx="8410486" cy="1081659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9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1270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44817" y="2188056"/>
            <a:ext cx="8503647" cy="4553311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2656"/>
            <a:ext cx="7984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soustavu rovnic kombinovanou metodou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9552" y="1070546"/>
                <a:ext cx="70567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e>
                    </m:d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𝟐𝟓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070546"/>
                <a:ext cx="7056784" cy="523220"/>
              </a:xfrm>
              <a:prstGeom prst="rect">
                <a:avLst/>
              </a:prstGeom>
              <a:blipFill rotWithShape="1">
                <a:blip r:embed="rId2"/>
                <a:stretch>
                  <a:fillRect b="-1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9552" y="1501772"/>
                <a:ext cx="422404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d>
                      <m:d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e>
                    </m:d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𝟕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501772"/>
                <a:ext cx="4224041" cy="523220"/>
              </a:xfrm>
              <a:prstGeom prst="rect">
                <a:avLst/>
              </a:prstGeom>
              <a:blipFill rotWithShape="1">
                <a:blip r:embed="rId3"/>
                <a:stretch>
                  <a:fillRect b="-1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03297" y="2375302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101003" y="2375302"/>
                <a:ext cx="501271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d>
                      <m:d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e>
                    </m:d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d>
                      <m:d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𝟐𝟓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1003" y="2375302"/>
                <a:ext cx="5012719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555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01003" y="2905113"/>
                <a:ext cx="448052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(2)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</m:t>
                    </m:r>
                    <m:r>
                      <a:rPr lang="cs-CZ" sz="280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d>
                      <m:d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e>
                    </m:d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𝟕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1003" y="2905113"/>
                <a:ext cx="4480522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857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41481" y="3645024"/>
                <a:ext cx="428040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𝟐𝟓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1481" y="3645024"/>
                <a:ext cx="4280403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849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141481" y="4168244"/>
                <a:ext cx="375904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(2) 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7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1481" y="4168244"/>
                <a:ext cx="3759042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3241" t="-17442" r="-3241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2141481" y="3501008"/>
            <a:ext cx="4878791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561681" y="5037436"/>
                <a:ext cx="114486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−14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1681" y="5037436"/>
                <a:ext cx="1144865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13830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2204485" y="4885036"/>
            <a:ext cx="4878791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224825" y="5037436"/>
                <a:ext cx="385317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𝟏𝟒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𝟐𝟓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4825" y="5037436"/>
                <a:ext cx="3853171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3323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224825" y="5560656"/>
                <a:ext cx="32215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(2) 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𝟕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4825" y="5560656"/>
                <a:ext cx="3221588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3977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2287829" y="6277448"/>
            <a:ext cx="4878791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527188" y="5556192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/ +5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763046" y="3518148"/>
            <a:ext cx="5688632" cy="1001521"/>
          </a:xfrm>
          <a:prstGeom prst="rect">
            <a:avLst/>
          </a:prstGeom>
          <a:gradFill>
            <a:gsLst>
              <a:gs pos="0">
                <a:srgbClr val="5E9EFF"/>
              </a:gs>
              <a:gs pos="0">
                <a:srgbClr val="85C2FF"/>
              </a:gs>
              <a:gs pos="10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952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Nejprve musíme soustavu upravit tak, abychom mohli použít sčítací metodu.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D1R1SU0N\MC900440440[4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97" y="4566005"/>
            <a:ext cx="16478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25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7" grpId="0"/>
      <p:bldP spid="18" grpId="0"/>
      <p:bldP spid="20" grpId="0"/>
      <p:bldP spid="21" grpId="0" animBg="1"/>
      <p:bldP spid="2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211497" y="144547"/>
            <a:ext cx="8739206" cy="6119983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67544" y="404664"/>
            <a:ext cx="8227113" cy="5400600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31764" y="750927"/>
                <a:ext cx="315342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𝟏𝟏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1764" y="750927"/>
                <a:ext cx="3153427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868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731764" y="1274147"/>
                <a:ext cx="294708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dirty="0" smtClean="0">
                            <a:latin typeface="Cambria Math"/>
                          </a:rPr>
                          <m:t>∗</m:t>
                        </m:r>
                      </m:sup>
                    </m:sSup>
                  </m:oMath>
                </a14:m>
                <a:r>
                  <a:rPr lang="cs-CZ" sz="2800" dirty="0" smtClean="0"/>
                  <a:t>) 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𝟏𝟐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1764" y="1274147"/>
                <a:ext cx="2947089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132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794768" y="1990939"/>
            <a:ext cx="4878791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404172" y="1317835"/>
            <a:ext cx="798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/ ·2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764432" y="2158099"/>
                <a:ext cx="299633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𝟏𝟏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4432" y="2158099"/>
                <a:ext cx="2996333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4065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764432" y="2681319"/>
                <a:ext cx="300915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(2) 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4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𝟐𝟒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4432" y="2681319"/>
                <a:ext cx="3009157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049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1827436" y="3398111"/>
            <a:ext cx="4878791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ravá složená závorka 19"/>
          <p:cNvSpPr/>
          <p:nvPr/>
        </p:nvSpPr>
        <p:spPr>
          <a:xfrm>
            <a:off x="4887802" y="2249271"/>
            <a:ext cx="288032" cy="864096"/>
          </a:xfrm>
          <a:prstGeom prst="rightBrac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54739" y="2427972"/>
            <a:ext cx="2472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Sečteme rovnice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62192" y="3573016"/>
                <a:ext cx="495494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3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+4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−2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+2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=11+24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92" y="3573016"/>
                <a:ext cx="495494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304620" y="4096236"/>
                <a:ext cx="15572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7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=35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4620" y="4096236"/>
                <a:ext cx="155728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304620" y="4619456"/>
                <a:ext cx="126714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=5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4620" y="4619456"/>
                <a:ext cx="126714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4951163" y="4128472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/ : 7</a:t>
            </a:r>
            <a:endParaRPr lang="cs-CZ" sz="2800" dirty="0">
              <a:solidFill>
                <a:srgbClr val="00206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58121" y="2100999"/>
            <a:ext cx="6050284" cy="803006"/>
          </a:xfrm>
          <a:prstGeom prst="rect">
            <a:avLst/>
          </a:prstGeom>
          <a:gradFill>
            <a:gsLst>
              <a:gs pos="0">
                <a:srgbClr val="5E9EFF"/>
              </a:gs>
              <a:gs pos="0">
                <a:srgbClr val="85C2FF"/>
              </a:gs>
              <a:gs pos="10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952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Použijeme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sčítací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metodu pro výpočet x.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BL96J1IA\MC900437573[3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674" y="3445033"/>
            <a:ext cx="2043757" cy="213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25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6" grpId="0"/>
      <p:bldP spid="17" grpId="0"/>
      <p:bldP spid="20" grpId="0" animBg="1"/>
      <p:bldP spid="21" grpId="0"/>
      <p:bldP spid="22" grpId="0"/>
      <p:bldP spid="23" grpId="0"/>
      <p:bldP spid="24" grpId="0"/>
      <p:bldP spid="25" grpId="0"/>
      <p:bldP spid="15" grpId="0" animBg="1"/>
      <p:bldP spid="1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8311" y="126919"/>
            <a:ext cx="8726021" cy="5822361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06617" y="4941168"/>
            <a:ext cx="8389408" cy="864096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76826" y="248061"/>
            <a:ext cx="8389408" cy="1431776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07328" y="425340"/>
                <a:ext cx="8228311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Hodnotu y získáme dosazením vypočítané hodnoty x do rovnice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dirty="0" smtClean="0">
                            <a:effectLst>
                              <a:glow rad="1397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dirty="0" smtClean="0">
                            <a:effectLst>
                              <a:glow rad="1397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3200" b="0" i="1" dirty="0" smtClean="0">
                            <a:effectLst>
                              <a:glow rad="1397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∗</m:t>
                        </m:r>
                      </m:sup>
                    </m:sSup>
                  </m:oMath>
                </a14:m>
                <a:r>
                  <a:rPr lang="cs-CZ" sz="32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)</a:t>
                </a:r>
                <a:endParaRPr lang="cs-CZ" sz="32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328" y="425340"/>
                <a:ext cx="8228311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2889" t="-15341" b="-255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08737" y="1999060"/>
                <a:ext cx="354603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∗</m:t>
                        </m:r>
                      </m:sup>
                    </m:sSup>
                  </m:oMath>
                </a14:m>
                <a:r>
                  <a:rPr lang="cs-CZ" sz="2800" dirty="0" smtClean="0"/>
                  <a:t>)    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b="0" i="1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b="0" i="1" dirty="0" smtClean="0"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=12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8737" y="1999060"/>
                <a:ext cx="354603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436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1572" y="2591326"/>
                <a:ext cx="310591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 · 5 </m:t>
                    </m:r>
                    <m:r>
                      <a:rPr lang="cs-CZ" sz="2800" i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12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1572" y="2591326"/>
                <a:ext cx="3105915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900639" y="3233059"/>
                <a:ext cx="276684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10 </m:t>
                    </m:r>
                    <m:r>
                      <a:rPr lang="cs-CZ" sz="2800" i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12 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0639" y="3233059"/>
                <a:ext cx="276684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114529" y="3933056"/>
                <a:ext cx="155734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𝑦</m:t>
                      </m:r>
                      <m:r>
                        <a:rPr lang="cs-CZ" sz="280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2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4529" y="3933056"/>
                <a:ext cx="15573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1877812" y="5049046"/>
            <a:ext cx="2643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[x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; y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[</a:t>
            </a:r>
            <a:r>
              <a:rPr lang="cs-CZ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5; 2</a:t>
            </a:r>
            <a:r>
              <a:rPr lang="en-US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204" y="5147787"/>
            <a:ext cx="1511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Výsledek: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58171" y="3263780"/>
            <a:ext cx="10935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/ - 10</a:t>
            </a:r>
            <a:endParaRPr lang="cs-CZ" sz="2800" dirty="0">
              <a:solidFill>
                <a:srgbClr val="00206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8743" y="2481999"/>
            <a:ext cx="6480720" cy="803006"/>
          </a:xfrm>
          <a:prstGeom prst="rect">
            <a:avLst/>
          </a:prstGeom>
          <a:gradFill>
            <a:gsLst>
              <a:gs pos="0">
                <a:srgbClr val="5E9EFF"/>
              </a:gs>
              <a:gs pos="0">
                <a:srgbClr val="85C2FF"/>
              </a:gs>
              <a:gs pos="10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952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 výpočet y užijeme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dosazovací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metodu.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08773" y="3285005"/>
            <a:ext cx="4880661" cy="1003990"/>
          </a:xfrm>
          <a:prstGeom prst="rect">
            <a:avLst/>
          </a:prstGeom>
          <a:gradFill>
            <a:gsLst>
              <a:gs pos="0">
                <a:srgbClr val="5E9EFF"/>
              </a:gs>
              <a:gs pos="0">
                <a:srgbClr val="85C2FF"/>
              </a:gs>
              <a:gs pos="10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952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 x dosadíme číslo 5, které jsme vypočítali sčítací metodou.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0BASIBLT\MC900432471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86116"/>
            <a:ext cx="15843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66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 animBg="1"/>
      <p:bldP spid="14" grpId="1" animBg="1"/>
      <p:bldP spid="15" grpId="0" animBg="1"/>
      <p:bldP spid="1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010" y="260648"/>
            <a:ext cx="8503647" cy="6264696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64842" y="3483136"/>
            <a:ext cx="8095590" cy="2466144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64842" y="927884"/>
            <a:ext cx="8095590" cy="2465112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7978" y="404664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78012" y="1120562"/>
                <a:ext cx="7243235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</a:t>
                </a:r>
                <a:r>
                  <a:rPr lang="cs-CZ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</a:t>
                </a:r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5+2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4−2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=3·7+2·2=     =21+4=25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012" y="1120562"/>
                <a:ext cx="7243235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2273" t="-9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19309" y="2159919"/>
            <a:ext cx="12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</a:t>
            </a:r>
            <a:r>
              <a:rPr lang="cs-CZ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25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6112" y="2746971"/>
            <a:ext cx="1319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P</a:t>
            </a:r>
            <a:r>
              <a:rPr lang="cs-CZ" sz="20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3036" y="3636328"/>
                <a:ext cx="773147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</a:t>
                </a:r>
                <a:r>
                  <a:rPr lang="cs-CZ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5−1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3−2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=2·4−1=8−1=7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036" y="3636328"/>
                <a:ext cx="773147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129" t="-17647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13036" y="4365104"/>
            <a:ext cx="1096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</a:t>
            </a:r>
            <a:r>
              <a:rPr lang="cs-CZ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7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3288" y="5006510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P</a:t>
            </a:r>
            <a:r>
              <a:rPr lang="cs-CZ" sz="20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122" name="Picture 2" descr="C:\Users\spravce\AppData\Local\Microsoft\Windows\Temporary Internet Files\Content.IE5\HGW68T4R\MC90043248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650" y="4159548"/>
            <a:ext cx="2095146" cy="218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11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245592" y="3429000"/>
            <a:ext cx="8424936" cy="316835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3398" y="260648"/>
            <a:ext cx="8424936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4564" y="332656"/>
            <a:ext cx="7031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1) Řešte soustavu rovnic </a:t>
            </a:r>
            <a:r>
              <a:rPr lang="cs-CZ" sz="2400" b="1" dirty="0" smtClean="0">
                <a:effectLst/>
              </a:rPr>
              <a:t>kombinovanou</a:t>
            </a:r>
            <a:r>
              <a:rPr lang="cs-CZ" sz="2400" dirty="0" smtClean="0">
                <a:effectLst/>
              </a:rPr>
              <a:t> metodou</a:t>
            </a:r>
            <a:endParaRPr lang="cs-CZ" sz="24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4564" y="3501007"/>
            <a:ext cx="7031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2) Řešte soustavu rovnic </a:t>
            </a:r>
            <a:r>
              <a:rPr lang="cs-CZ" sz="2400" b="1" dirty="0" smtClean="0">
                <a:effectLst/>
              </a:rPr>
              <a:t>kombinovanou</a:t>
            </a:r>
            <a:r>
              <a:rPr lang="cs-CZ" sz="2400" dirty="0" smtClean="0">
                <a:effectLst/>
              </a:rPr>
              <a:t> metodou</a:t>
            </a:r>
            <a:endParaRPr lang="cs-CZ" sz="2400" dirty="0">
              <a:effectLst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4470" y="1008202"/>
            <a:ext cx="2925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    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x  </a:t>
            </a:r>
            <a:r>
              <a:rPr lang="cs-CZ" sz="2800" dirty="0">
                <a:solidFill>
                  <a:srgbClr val="002060"/>
                </a:solidFill>
                <a:effectLst/>
              </a:rPr>
              <a:t>+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 2y =  </a:t>
            </a:r>
            <a:r>
              <a:rPr lang="cs-CZ" sz="2800" dirty="0">
                <a:solidFill>
                  <a:srgbClr val="002060"/>
                </a:solidFill>
                <a:effectLst/>
              </a:rPr>
              <a:t>–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1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9348" y="1520521"/>
            <a:ext cx="2922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    </a:t>
            </a:r>
            <a:r>
              <a:rPr lang="cs-CZ" sz="2800" dirty="0">
                <a:solidFill>
                  <a:srgbClr val="002060"/>
                </a:solidFill>
                <a:effectLst/>
              </a:rPr>
              <a:t>3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x </a:t>
            </a:r>
            <a:r>
              <a:rPr lang="cs-CZ" sz="2800" dirty="0">
                <a:solidFill>
                  <a:srgbClr val="002060"/>
                </a:solidFill>
                <a:effectLst/>
              </a:rPr>
              <a:t>-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 2y = - 11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4470" y="4239247"/>
            <a:ext cx="23086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    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x – 3y = 7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9348" y="4751566"/>
            <a:ext cx="3029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   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9y  – 2x =  - 15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28292" y="2258019"/>
            <a:ext cx="2882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 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[x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; y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-3; 1</a:t>
            </a:r>
            <a:r>
              <a:rPr lang="en-US" sz="2800" dirty="0" smtClean="0">
                <a:solidFill>
                  <a:srgbClr val="002060"/>
                </a:solidFill>
                <a:effectLst/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684" y="2356760"/>
            <a:ext cx="1511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Výsledek:</a:t>
            </a:r>
            <a:endParaRPr lang="cs-CZ" sz="2400" dirty="0"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1962820" y="5694808"/>
                <a:ext cx="3216586" cy="8257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 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x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; y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200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 6;− </m:t>
                        </m:r>
                        <m:f>
                          <m:fPr>
                            <m:ctrlPr>
                              <a:rPr lang="cs-CZ" sz="3200" b="0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200" b="0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sz="32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2820" y="5694808"/>
                <a:ext cx="3216586" cy="825739"/>
              </a:xfrm>
              <a:prstGeom prst="rect">
                <a:avLst/>
              </a:prstGeom>
              <a:blipFill rotWithShape="1">
                <a:blip r:embed="rId2"/>
                <a:stretch>
                  <a:fillRect b="-3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656953" y="5876844"/>
            <a:ext cx="1511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Výsledek:</a:t>
            </a:r>
            <a:endParaRPr lang="cs-CZ" sz="2400" dirty="0">
              <a:effectLst/>
            </a:endParaRPr>
          </a:p>
        </p:txBody>
      </p:sp>
      <p:pic>
        <p:nvPicPr>
          <p:cNvPr id="6146" name="Picture 2" descr="C:\Users\spravce\AppData\Local\Microsoft\Windows\Temporary Internet Files\Content.IE5\D1R1SU0N\MC900440420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99570"/>
            <a:ext cx="18637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43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45592" y="3270174"/>
            <a:ext cx="8424936" cy="3255169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106288"/>
            <a:ext cx="8424936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4564" y="332656"/>
            <a:ext cx="7031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/>
              </a:rPr>
              <a:t>3</a:t>
            </a:r>
            <a:r>
              <a:rPr lang="cs-CZ" sz="2400" dirty="0" smtClean="0">
                <a:effectLst/>
              </a:rPr>
              <a:t>) Řešte soustavu rovnic </a:t>
            </a:r>
            <a:r>
              <a:rPr lang="cs-CZ" sz="2400" b="1" dirty="0">
                <a:effectLst/>
              </a:rPr>
              <a:t>kombinovanou</a:t>
            </a:r>
            <a:r>
              <a:rPr lang="cs-CZ" sz="2400" dirty="0">
                <a:effectLst/>
              </a:rPr>
              <a:t> </a:t>
            </a:r>
            <a:r>
              <a:rPr lang="cs-CZ" sz="2400" dirty="0" smtClean="0">
                <a:effectLst/>
              </a:rPr>
              <a:t>metodou</a:t>
            </a:r>
            <a:endParaRPr lang="cs-CZ" sz="2400" dirty="0">
              <a:effectLst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0082" y="3429000"/>
            <a:ext cx="7031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/>
              </a:rPr>
              <a:t>4</a:t>
            </a:r>
            <a:r>
              <a:rPr lang="cs-CZ" sz="2400" dirty="0" smtClean="0">
                <a:effectLst/>
              </a:rPr>
              <a:t>) Řešte soustavu rovnic </a:t>
            </a:r>
            <a:r>
              <a:rPr lang="cs-CZ" sz="2400" b="1" dirty="0">
                <a:effectLst/>
              </a:rPr>
              <a:t>kombinovanou</a:t>
            </a:r>
            <a:r>
              <a:rPr lang="cs-CZ" sz="2400" dirty="0">
                <a:effectLst/>
              </a:rPr>
              <a:t> metodou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251520" y="3170585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92127" y="5820816"/>
            <a:ext cx="3137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u; v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- 1; - 2 </a:t>
            </a:r>
            <a:r>
              <a:rPr lang="en-US" sz="2800" dirty="0" smtClean="0">
                <a:solidFill>
                  <a:srgbClr val="002060"/>
                </a:solidFill>
                <a:effectLst/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63769" y="5805264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46326" y="2335855"/>
            <a:ext cx="2643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[x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; y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[</a:t>
            </a:r>
            <a:r>
              <a:rPr lang="cs-CZ" sz="2800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5; </a:t>
            </a:r>
            <a:r>
              <a:rPr lang="cs-CZ" sz="2800" dirty="0">
                <a:solidFill>
                  <a:srgbClr val="002060"/>
                </a:solidFill>
                <a:effectLst/>
              </a:rPr>
              <a:t>6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r>
              <a:rPr lang="en-US" sz="2800" dirty="0" smtClean="0">
                <a:solidFill>
                  <a:srgbClr val="002060"/>
                </a:solidFill>
                <a:effectLst/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/>
              </a:rPr>
              <a:t> </a:t>
            </a:r>
            <a:endParaRPr lang="cs-CZ" sz="2800" dirty="0">
              <a:solidFill>
                <a:srgbClr val="002060"/>
              </a:solidFill>
              <a:effectLst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36639" y="2348880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1079603" y="1034129"/>
                <a:ext cx="569245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(1)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2</m:t>
                    </m:r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x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+3·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y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=14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603" y="1034129"/>
                <a:ext cx="5692456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141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1094481" y="1546448"/>
                <a:ext cx="544020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5·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6−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−4·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4481" y="1546448"/>
                <a:ext cx="5440207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354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1256959" y="4173520"/>
                <a:ext cx="53574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(1)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4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u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−5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v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</m:t>
                    </m:r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−1</m:t>
                    </m:r>
                  </m:oMath>
                </a14:m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6959" y="4173520"/>
                <a:ext cx="5357429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275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ovéPole 25"/>
              <p:cNvSpPr txBox="1"/>
              <p:nvPr/>
            </p:nvSpPr>
            <p:spPr>
              <a:xfrm>
                <a:off x="1271837" y="4685839"/>
                <a:ext cx="52943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7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2−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𝑢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3·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v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2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837" y="4685839"/>
                <a:ext cx="5294398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419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BL96J1IA\MC900440418[4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525" y="4179888"/>
            <a:ext cx="16589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48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994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439</TotalTime>
  <Words>765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85</cp:revision>
  <dcterms:created xsi:type="dcterms:W3CDTF">2012-04-23T18:25:05Z</dcterms:created>
  <dcterms:modified xsi:type="dcterms:W3CDTF">2013-03-25T15:16:13Z</dcterms:modified>
</cp:coreProperties>
</file>